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67" r:id="rId4"/>
    <p:sldId id="271" r:id="rId5"/>
    <p:sldId id="278" r:id="rId6"/>
    <p:sldId id="281" r:id="rId7"/>
    <p:sldId id="280" r:id="rId8"/>
    <p:sldId id="275" r:id="rId9"/>
    <p:sldId id="272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735"/>
    <a:srgbClr val="32D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108" d="100"/>
          <a:sy n="108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3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сообщений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3407</c:v>
                </c:pt>
                <c:pt idx="1">
                  <c:v>3821</c:v>
                </c:pt>
                <c:pt idx="2">
                  <c:v>3853</c:v>
                </c:pt>
                <c:pt idx="3">
                  <c:v>4058</c:v>
                </c:pt>
                <c:pt idx="4">
                  <c:v>4410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Поставлено на учет преступлений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779504741333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122559692112823E-2"/>
                  <c:y val="-7.93640549029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34823457379348E-2"/>
                  <c:y val="-7.93640549029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092592592592678E-2"/>
                  <c:y val="-7.936507936507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462962962962982E-2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432</c:v>
                </c:pt>
                <c:pt idx="1">
                  <c:v>387</c:v>
                </c:pt>
                <c:pt idx="2">
                  <c:v>345</c:v>
                </c:pt>
                <c:pt idx="3">
                  <c:v>362</c:v>
                </c:pt>
                <c:pt idx="4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332344"/>
        <c:axId val="259329992"/>
        <c:axId val="0"/>
      </c:bar3DChart>
      <c:catAx>
        <c:axId val="25933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59329992"/>
        <c:crosses val="autoZero"/>
        <c:auto val="1"/>
        <c:lblAlgn val="ctr"/>
        <c:lblOffset val="100"/>
        <c:noMultiLvlLbl val="0"/>
      </c:catAx>
      <c:valAx>
        <c:axId val="25932999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59332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по расследованным</c:v>
                </c:pt>
              </c:strCache>
            </c:strRef>
          </c:tx>
          <c:dLbls>
            <c:dLbl>
              <c:idx val="0"/>
              <c:layout>
                <c:manualLayout>
                  <c:x val="-5.9678045231160298E-2"/>
                  <c:y val="7.071113791531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678045231160298E-2"/>
                  <c:y val="-6.1068710017773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537095482151863E-2"/>
                  <c:y val="8.035356581286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832346737109684E-2"/>
                  <c:y val="-4.178385422268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67804523116018E-2"/>
                  <c:y val="6.749699528280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69.2</c:v>
                </c:pt>
                <c:pt idx="1">
                  <c:v>63</c:v>
                </c:pt>
                <c:pt idx="2">
                  <c:v>67.3</c:v>
                </c:pt>
                <c:pt idx="3">
                  <c:v>67.099999999999994</c:v>
                </c:pt>
                <c:pt idx="4">
                  <c:v>64.2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по расскрытым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5.6537095482151863E-2"/>
                  <c:y val="-6.4282852650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537095482151863E-2"/>
                  <c:y val="-6.4282852650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396145733143434E-2"/>
                  <c:y val="-5.464042475274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396145733143434E-2"/>
                  <c:y val="-4.82121394877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550447239092799E-2"/>
                  <c:y val="-5.464042475274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65.5</c:v>
                </c:pt>
                <c:pt idx="1">
                  <c:v>62.9</c:v>
                </c:pt>
                <c:pt idx="2">
                  <c:v>65.8</c:v>
                </c:pt>
                <c:pt idx="3">
                  <c:v>67.099999999999994</c:v>
                </c:pt>
                <c:pt idx="4">
                  <c:v>64.2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004472"/>
        <c:axId val="229004856"/>
      </c:lineChart>
      <c:catAx>
        <c:axId val="22900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29004856"/>
        <c:crosses val="autoZero"/>
        <c:auto val="1"/>
        <c:lblAlgn val="ctr"/>
        <c:lblOffset val="100"/>
        <c:noMultiLvlLbl val="0"/>
      </c:catAx>
      <c:valAx>
        <c:axId val="22900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290044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14-17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25-29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30-49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119</c:v>
                </c:pt>
                <c:pt idx="1">
                  <c:v>110</c:v>
                </c:pt>
                <c:pt idx="2">
                  <c:v>111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50 лет и старше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998128"/>
        <c:axId val="261000480"/>
        <c:axId val="230937696"/>
      </c:bar3DChart>
      <c:catAx>
        <c:axId val="26099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000480"/>
        <c:crosses val="autoZero"/>
        <c:auto val="1"/>
        <c:lblAlgn val="ctr"/>
        <c:lblOffset val="100"/>
        <c:noMultiLvlLbl val="0"/>
      </c:catAx>
      <c:valAx>
        <c:axId val="26100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998128"/>
        <c:crosses val="autoZero"/>
        <c:crossBetween val="between"/>
      </c:valAx>
      <c:serAx>
        <c:axId val="23093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10004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преступлений, совершенных несовершеннолетними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29</c:v>
                </c:pt>
                <c:pt idx="2">
                  <c:v>27</c:v>
                </c:pt>
                <c:pt idx="3">
                  <c:v>19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несовершеннолетних лиц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0317578144685149E-2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793945361712882E-2"/>
                  <c:y val="9.8764740831987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24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998912"/>
        <c:axId val="260994992"/>
        <c:axId val="0"/>
      </c:bar3DChart>
      <c:catAx>
        <c:axId val="2609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0994992"/>
        <c:crosses val="autoZero"/>
        <c:auto val="1"/>
        <c:lblAlgn val="ctr"/>
        <c:lblOffset val="100"/>
        <c:noMultiLvlLbl val="0"/>
      </c:catAx>
      <c:valAx>
        <c:axId val="26099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9989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327640"/>
        <c:axId val="259328424"/>
        <c:axId val="0"/>
      </c:bar3DChart>
      <c:catAx>
        <c:axId val="25932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9328424"/>
        <c:crosses val="autoZero"/>
        <c:auto val="1"/>
        <c:lblAlgn val="ctr"/>
        <c:lblOffset val="100"/>
        <c:noMultiLvlLbl val="0"/>
      </c:catAx>
      <c:valAx>
        <c:axId val="259328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9327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110893362076206E-2"/>
                  <c:y val="-3.95603574068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333240012318373E-2"/>
                  <c:y val="-9.230750061607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888546711834041E-2"/>
                  <c:y val="3.95603574068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33324001231837"/>
                  <c:y val="-1.318678580229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330776"/>
        <c:axId val="259327248"/>
      </c:lineChart>
      <c:catAx>
        <c:axId val="25933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9327248"/>
        <c:crosses val="autoZero"/>
        <c:auto val="1"/>
        <c:lblAlgn val="ctr"/>
        <c:lblOffset val="100"/>
        <c:noMultiLvlLbl val="0"/>
      </c:catAx>
      <c:valAx>
        <c:axId val="25932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9330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1.5686164720374561E-2"/>
                  <c:y val="-4.558372653784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58372653784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686164720374561E-2"/>
                  <c:y val="-4.558372653784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744658881498258E-2"/>
                  <c:y val="-4.558372653784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058494161123801E-2"/>
                  <c:y val="-4.5583726537840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9328816"/>
        <c:axId val="259331168"/>
        <c:axId val="0"/>
      </c:bar3DChart>
      <c:catAx>
        <c:axId val="25932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9331168"/>
        <c:crosses val="autoZero"/>
        <c:auto val="1"/>
        <c:lblAlgn val="ctr"/>
        <c:lblOffset val="100"/>
        <c:noMultiLvlLbl val="0"/>
      </c:catAx>
      <c:valAx>
        <c:axId val="2593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932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751888297914487"/>
                  <c:y val="4.938237041599398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933206099813689"/>
                  <c:y val="0.166124627104777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493843718289543E-2"/>
                  <c:y val="5.19545308908113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642991653403639"/>
                  <c:y val="-1.98835975873406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026962554150401E-2"/>
                  <c:y val="3.86193466906812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8885625587988473E-2"/>
                  <c:y val="0.111992994702477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Причинение</a:t>
                    </a:r>
                    <a:r>
                      <a:rPr lang="ru-RU" baseline="0" dirty="0" smtClean="0"/>
                      <a:t> ЛВЗ;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12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Убийство</c:v>
                </c:pt>
                <c:pt idx="1">
                  <c:v>ТВЗ</c:v>
                </c:pt>
                <c:pt idx="2">
                  <c:v>Побои</c:v>
                </c:pt>
                <c:pt idx="3">
                  <c:v>Угроза убийством</c:v>
                </c:pt>
                <c:pt idx="4">
                  <c:v>СТВЗ</c:v>
                </c:pt>
                <c:pt idx="5">
                  <c:v>причинение легкого вреда здоровью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18</c:v>
                </c:pt>
                <c:pt idx="3">
                  <c:v>14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2517937992125947"/>
                  <c:y val="4.14062499999999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417751324910436E-2"/>
                  <c:y val="1.895839749153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761630321940496E-2"/>
                  <c:y val="0.142731996585753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634858496550796E-2"/>
                  <c:y val="0.17044768695183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17877240204293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грабеж</c:v>
                </c:pt>
                <c:pt idx="1">
                  <c:v>Кража</c:v>
                </c:pt>
                <c:pt idx="2">
                  <c:v>Угон АМТС</c:v>
                </c:pt>
                <c:pt idx="3">
                  <c:v>Мошенничество</c:v>
                </c:pt>
                <c:pt idx="4">
                  <c:v>Мелкое хищение ст. 158.1</c:v>
                </c:pt>
                <c:pt idx="5">
                  <c:v>Поджоги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117</c:v>
                </c:pt>
                <c:pt idx="2">
                  <c:v>7</c:v>
                </c:pt>
                <c:pt idx="3">
                  <c:v>46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преступлений</a:t>
            </a:r>
            <a:endParaRPr lang="ru-RU" sz="160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024789990879099"/>
          <c:y val="1.616150304523443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9652551126411"/>
          <c:y val="0.19793599366095796"/>
          <c:w val="0.77207692795077365"/>
          <c:h val="0.64533030124872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194690721877344"/>
                  <c:y val="-0.209081704245342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106463254593267E-2"/>
                  <c:y val="2.95824311023621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307250656167977E-2"/>
                  <c:y val="5.59448818897638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369750656167987E-2"/>
                  <c:y val="-0.159380659448818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Мошенничества</c:v>
                </c:pt>
                <c:pt idx="1">
                  <c:v>Иные</c:v>
                </c:pt>
                <c:pt idx="2">
                  <c:v>кражи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7511452698770078E-2"/>
          <c:y val="0.83430641700750063"/>
          <c:w val="0.64848687341691968"/>
          <c:h val="0.1495320799472654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Распределение потерпевших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преступлений по социальному положению</a:t>
            </a:r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701917071084548"/>
                  <c:y val="4.15815867406207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73144786267551E-2"/>
                  <c:y val="0.117079590634663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604894912492253E-2"/>
                  <c:y val="7.88298237863838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473763118440903E-3"/>
                  <c:y val="-3.3741144325005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484623753802438E-2"/>
                  <c:y val="-0.139232480897920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235279977525853E-2"/>
                  <c:y val="-1.51896300659369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Без постоянного источника дохода</c:v>
                </c:pt>
                <c:pt idx="1">
                  <c:v>Рабочие</c:v>
                </c:pt>
                <c:pt idx="2">
                  <c:v>Служищие</c:v>
                </c:pt>
                <c:pt idx="3">
                  <c:v>Инвалид</c:v>
                </c:pt>
                <c:pt idx="4">
                  <c:v>Пенсионеры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18</c:v>
                </c:pt>
                <c:pt idx="2">
                  <c:v>8</c:v>
                </c:pt>
                <c:pt idx="3">
                  <c:v>1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509084800806291E-2"/>
          <c:y val="0.80384168589145766"/>
          <c:w val="0.98324228098442656"/>
          <c:h val="0.180573962270325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Раскрыто</c:v>
                </c:pt>
              </c:strCache>
            </c:strRef>
          </c:tx>
          <c:dLbls>
            <c:dLbl>
              <c:idx val="0"/>
              <c:layout>
                <c:manualLayout>
                  <c:x val="-5.3396145733143469E-2"/>
                  <c:y val="7.713940365774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523743725210926E-2"/>
                  <c:y val="6.428283638145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100894478185682E-2"/>
                  <c:y val="8.035354547681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818994980168769E-2"/>
                  <c:y val="8.035354547681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283</c:v>
                </c:pt>
                <c:pt idx="1">
                  <c:v>243</c:v>
                </c:pt>
                <c:pt idx="2">
                  <c:v>227</c:v>
                </c:pt>
                <c:pt idx="3">
                  <c:v>243</c:v>
                </c:pt>
                <c:pt idx="4">
                  <c:v>199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Расследовано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0"/>
              <c:layout>
                <c:manualLayout>
                  <c:x val="-8.4805643223227839E-2"/>
                  <c:y val="8.35676872958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8664824305906E-2"/>
                  <c:y val="-4.821212728609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959944729177225E-2"/>
                  <c:y val="6.428283638145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678045231160298E-2"/>
                  <c:y val="-7.0711120019598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292</c:v>
                </c:pt>
                <c:pt idx="1">
                  <c:v>250</c:v>
                </c:pt>
                <c:pt idx="2">
                  <c:v>226</c:v>
                </c:pt>
                <c:pt idx="3">
                  <c:v>232</c:v>
                </c:pt>
                <c:pt idx="4">
                  <c:v>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962496"/>
        <c:axId val="228971080"/>
      </c:lineChart>
      <c:catAx>
        <c:axId val="2289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28971080"/>
        <c:crosses val="autoZero"/>
        <c:auto val="1"/>
        <c:lblAlgn val="ctr"/>
        <c:lblOffset val="100"/>
        <c:noMultiLvlLbl val="0"/>
      </c:catAx>
      <c:valAx>
        <c:axId val="228971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289624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Мошенничества в сфере ИТТ +100</a:t>
          </a:r>
          <a:r>
            <a:rPr lang="ru-RU" sz="1200" dirty="0" smtClean="0"/>
            <a:t> % (4)</a:t>
          </a:r>
          <a:endParaRPr lang="ru-RU" sz="1200" dirty="0"/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Предмет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преступного посягательства  (сотовый телефон) +15,2%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Кражи  из квартир эффективность раскрытия  85,7%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 custScaleX="71696" custLinFactNeighborX="602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42578" custScaleY="1333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ScaleX="64871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LinFactNeighborX="-879" custLinFactNeighborY="-90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 custScaleX="79576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75A08B10-FD2F-4411-9FC6-AA3CD5570ED3}" type="presOf" srcId="{622251E0-2E42-48CA-8595-D061661692C6}" destId="{E51476A9-2624-484B-9338-F86C7DDF52C4}" srcOrd="0" destOrd="0" presId="urn:microsoft.com/office/officeart/2005/8/layout/hList7#1"/>
    <dgm:cxn modelId="{AD170817-B223-4345-A7BE-6500BDBEBB2D}" type="presOf" srcId="{A5DE580A-DF20-4411-B214-BDF4C7551DDA}" destId="{4CC4D1BD-A4AB-4A7C-AF87-20AE65A95E78}" srcOrd="1" destOrd="0" presId="urn:microsoft.com/office/officeart/2005/8/layout/hList7#1"/>
    <dgm:cxn modelId="{C6537A35-F7C5-467C-8549-3DDA60F4A9E1}" type="presOf" srcId="{975391E6-46BB-4918-9ABD-0B2F92497992}" destId="{D192A533-A38D-4798-83AF-82438396092D}" srcOrd="0" destOrd="0" presId="urn:microsoft.com/office/officeart/2005/8/layout/hList7#1"/>
    <dgm:cxn modelId="{C689C273-97D1-4077-B9ED-D6586F1974B7}" type="presOf" srcId="{FE89D74A-D430-4690-8564-6DFB4BF01D6D}" destId="{F4052E3A-929D-499E-BA50-B5BC94F25974}" srcOrd="0" destOrd="0" presId="urn:microsoft.com/office/officeart/2005/8/layout/hList7#1"/>
    <dgm:cxn modelId="{F4E66EA5-56BA-48CF-946B-4F72194031AD}" type="presOf" srcId="{A5DE580A-DF20-4411-B214-BDF4C7551DDA}" destId="{955FE1DB-2AD0-474E-A563-9C0515055685}" srcOrd="0" destOrd="0" presId="urn:microsoft.com/office/officeart/2005/8/layout/hList7#1"/>
    <dgm:cxn modelId="{9623D8E9-902D-4713-9EE2-00D21C8CFDC9}" type="presOf" srcId="{BA5371A0-CB87-4E93-BC76-40C3B65E2D6B}" destId="{74302333-F9D7-45AB-A5FF-0A6F9D1F02B9}" srcOrd="1" destOrd="0" presId="urn:microsoft.com/office/officeart/2005/8/layout/hList7#1"/>
    <dgm:cxn modelId="{00D5C5DC-9003-4658-9ECF-344E8BC0AC1D}" type="presOf" srcId="{27FFB6CD-BE62-4E7D-94DB-73F12DEEAF92}" destId="{79ED1A7B-C415-491E-9A3B-A9C30643FF66}" srcOrd="0" destOrd="0" presId="urn:microsoft.com/office/officeart/2005/8/layout/hList7#1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E75204EA-7C1C-422F-9269-2685E02E0711}" type="presOf" srcId="{BA5371A0-CB87-4E93-BC76-40C3B65E2D6B}" destId="{B29E1773-5BCE-41C4-9F3F-08CA02E40C90}" srcOrd="0" destOrd="0" presId="urn:microsoft.com/office/officeart/2005/8/layout/hList7#1"/>
    <dgm:cxn modelId="{5CD92395-ED79-4499-95A9-D44D8F44EF20}" type="presOf" srcId="{27FFB6CD-BE62-4E7D-94DB-73F12DEEAF92}" destId="{358CB6E8-38CB-4F12-922D-B87D0F464F12}" srcOrd="1" destOrd="0" presId="urn:microsoft.com/office/officeart/2005/8/layout/hList7#1"/>
    <dgm:cxn modelId="{FCE65AC3-6DB6-4E9B-B5A5-8CEAE845A140}" type="presParOf" srcId="{E51476A9-2624-484B-9338-F86C7DDF52C4}" destId="{0F603E3B-3B79-49E4-B5C5-AAB17BB1C2A5}" srcOrd="0" destOrd="0" presId="urn:microsoft.com/office/officeart/2005/8/layout/hList7#1"/>
    <dgm:cxn modelId="{2DDEBAF0-3938-41A2-9FC3-A106D3E576B8}" type="presParOf" srcId="{E51476A9-2624-484B-9338-F86C7DDF52C4}" destId="{50AA4188-2214-4794-806A-94F7BBBC9B63}" srcOrd="1" destOrd="0" presId="urn:microsoft.com/office/officeart/2005/8/layout/hList7#1"/>
    <dgm:cxn modelId="{E8076025-3084-4031-B1F5-605EF8726D5C}" type="presParOf" srcId="{50AA4188-2214-4794-806A-94F7BBBC9B63}" destId="{2828E9CE-846E-496C-9C64-AEE9E636EB7F}" srcOrd="0" destOrd="0" presId="urn:microsoft.com/office/officeart/2005/8/layout/hList7#1"/>
    <dgm:cxn modelId="{4F21B7E5-FF71-4C8F-8270-109A6D17C87C}" type="presParOf" srcId="{2828E9CE-846E-496C-9C64-AEE9E636EB7F}" destId="{955FE1DB-2AD0-474E-A563-9C0515055685}" srcOrd="0" destOrd="0" presId="urn:microsoft.com/office/officeart/2005/8/layout/hList7#1"/>
    <dgm:cxn modelId="{EFF6049E-6C75-427D-8815-63A662CB2A56}" type="presParOf" srcId="{2828E9CE-846E-496C-9C64-AEE9E636EB7F}" destId="{4CC4D1BD-A4AB-4A7C-AF87-20AE65A95E78}" srcOrd="1" destOrd="0" presId="urn:microsoft.com/office/officeart/2005/8/layout/hList7#1"/>
    <dgm:cxn modelId="{3C910BDB-2800-4B6A-BFCF-80FB52AD78DB}" type="presParOf" srcId="{2828E9CE-846E-496C-9C64-AEE9E636EB7F}" destId="{14408AB1-0404-46FF-8D2E-FA96ADC311BF}" srcOrd="2" destOrd="0" presId="urn:microsoft.com/office/officeart/2005/8/layout/hList7#1"/>
    <dgm:cxn modelId="{DE1730DB-3D6C-493B-B49D-F3B9791EB216}" type="presParOf" srcId="{2828E9CE-846E-496C-9C64-AEE9E636EB7F}" destId="{436DAE36-D613-4C89-9834-E182185BE6EC}" srcOrd="3" destOrd="0" presId="urn:microsoft.com/office/officeart/2005/8/layout/hList7#1"/>
    <dgm:cxn modelId="{771EBE2A-09CE-40AF-B2CC-53253B3B643E}" type="presParOf" srcId="{50AA4188-2214-4794-806A-94F7BBBC9B63}" destId="{F4052E3A-929D-499E-BA50-B5BC94F25974}" srcOrd="1" destOrd="0" presId="urn:microsoft.com/office/officeart/2005/8/layout/hList7#1"/>
    <dgm:cxn modelId="{504B49C7-DB5F-4AF4-AF11-6FC31BC2B9E3}" type="presParOf" srcId="{50AA4188-2214-4794-806A-94F7BBBC9B63}" destId="{89A5170D-ACBA-45EE-B522-74146676BE80}" srcOrd="2" destOrd="0" presId="urn:microsoft.com/office/officeart/2005/8/layout/hList7#1"/>
    <dgm:cxn modelId="{9C4C1318-5EC3-46FA-83CA-7562C952403D}" type="presParOf" srcId="{89A5170D-ACBA-45EE-B522-74146676BE80}" destId="{79ED1A7B-C415-491E-9A3B-A9C30643FF66}" srcOrd="0" destOrd="0" presId="urn:microsoft.com/office/officeart/2005/8/layout/hList7#1"/>
    <dgm:cxn modelId="{63B341DC-FF8C-4616-8C7D-76AA1FF486D2}" type="presParOf" srcId="{89A5170D-ACBA-45EE-B522-74146676BE80}" destId="{358CB6E8-38CB-4F12-922D-B87D0F464F12}" srcOrd="1" destOrd="0" presId="urn:microsoft.com/office/officeart/2005/8/layout/hList7#1"/>
    <dgm:cxn modelId="{601B6F02-940F-4723-9E76-45EE09FAE776}" type="presParOf" srcId="{89A5170D-ACBA-45EE-B522-74146676BE80}" destId="{1F0EC4F9-1235-4809-BD6E-407FBA13AEAF}" srcOrd="2" destOrd="0" presId="urn:microsoft.com/office/officeart/2005/8/layout/hList7#1"/>
    <dgm:cxn modelId="{31BF8243-E48D-45AE-A038-62FAF0B9B716}" type="presParOf" srcId="{89A5170D-ACBA-45EE-B522-74146676BE80}" destId="{906D4A8E-4677-4602-8E45-2F2733DFC044}" srcOrd="3" destOrd="0" presId="urn:microsoft.com/office/officeart/2005/8/layout/hList7#1"/>
    <dgm:cxn modelId="{79224388-B461-4513-80B2-AF1618D345A8}" type="presParOf" srcId="{50AA4188-2214-4794-806A-94F7BBBC9B63}" destId="{D192A533-A38D-4798-83AF-82438396092D}" srcOrd="3" destOrd="0" presId="urn:microsoft.com/office/officeart/2005/8/layout/hList7#1"/>
    <dgm:cxn modelId="{43F0DA13-1EA8-4134-993B-219055697345}" type="presParOf" srcId="{50AA4188-2214-4794-806A-94F7BBBC9B63}" destId="{84CD8F5A-3D93-4DE0-A521-4BA41E4EC802}" srcOrd="4" destOrd="0" presId="urn:microsoft.com/office/officeart/2005/8/layout/hList7#1"/>
    <dgm:cxn modelId="{A993D6B0-EB00-47DD-AFD3-7DFCC4C7F478}" type="presParOf" srcId="{84CD8F5A-3D93-4DE0-A521-4BA41E4EC802}" destId="{B29E1773-5BCE-41C4-9F3F-08CA02E40C90}" srcOrd="0" destOrd="0" presId="urn:microsoft.com/office/officeart/2005/8/layout/hList7#1"/>
    <dgm:cxn modelId="{D8E33348-06E3-4A7F-8203-7AEC743906B9}" type="presParOf" srcId="{84CD8F5A-3D93-4DE0-A521-4BA41E4EC802}" destId="{74302333-F9D7-45AB-A5FF-0A6F9D1F02B9}" srcOrd="1" destOrd="0" presId="urn:microsoft.com/office/officeart/2005/8/layout/hList7#1"/>
    <dgm:cxn modelId="{0C9FFC17-1CD0-497B-AFDB-47F200C94E0B}" type="presParOf" srcId="{84CD8F5A-3D93-4DE0-A521-4BA41E4EC802}" destId="{96D20E96-962B-4172-9215-3A2154633DE4}" srcOrd="2" destOrd="0" presId="urn:microsoft.com/office/officeart/2005/8/layout/hList7#1"/>
    <dgm:cxn modelId="{FBF3EE86-9C20-4A61-A91D-6C7D96B29276}" type="presParOf" srcId="{84CD8F5A-3D93-4DE0-A521-4BA41E4EC802}" destId="{D3486426-6D1E-4932-B465-1051CA0F0EF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2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 20 подростков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поставлено 42 родителя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Сотрудниками ПДН лично раскрыто  6 преступлений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26007" custScaleY="1257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LinFactNeighborX="972" custLinFactNeighborY="-2990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ScaleX="119716" custScaleY="1257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 custAng="16200000" custScaleX="146615" custScaleY="150792" custLinFactNeighborX="426" custLinFactNeighborY="16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E9683231-1FB5-440D-AFF3-1B494B594513}" type="presOf" srcId="{A5DE580A-DF20-4411-B214-BDF4C7551DDA}" destId="{4CC4D1BD-A4AB-4A7C-AF87-20AE65A95E78}" srcOrd="1" destOrd="0" presId="urn:microsoft.com/office/officeart/2005/8/layout/hList7#2"/>
    <dgm:cxn modelId="{7A4FC5F8-0A67-4465-A04E-B74F8943FDC9}" type="presOf" srcId="{FE89D74A-D430-4690-8564-6DFB4BF01D6D}" destId="{F4052E3A-929D-499E-BA50-B5BC94F25974}" srcOrd="0" destOrd="0" presId="urn:microsoft.com/office/officeart/2005/8/layout/hList7#2"/>
    <dgm:cxn modelId="{8AE6BAB6-C5C0-4C4F-BC23-FFAAC5445EDA}" type="presOf" srcId="{975391E6-46BB-4918-9ABD-0B2F92497992}" destId="{D192A533-A38D-4798-83AF-82438396092D}" srcOrd="0" destOrd="0" presId="urn:microsoft.com/office/officeart/2005/8/layout/hList7#2"/>
    <dgm:cxn modelId="{9551B4A7-4712-41AE-8563-520AAFF5D36D}" type="presOf" srcId="{622251E0-2E42-48CA-8595-D061661692C6}" destId="{E51476A9-2624-484B-9338-F86C7DDF52C4}" srcOrd="0" destOrd="0" presId="urn:microsoft.com/office/officeart/2005/8/layout/hList7#2"/>
    <dgm:cxn modelId="{814D78D1-99D0-4CCE-B7F5-5C7DFF40F1DA}" type="presOf" srcId="{BA5371A0-CB87-4E93-BC76-40C3B65E2D6B}" destId="{B29E1773-5BCE-41C4-9F3F-08CA02E40C90}" srcOrd="0" destOrd="0" presId="urn:microsoft.com/office/officeart/2005/8/layout/hList7#2"/>
    <dgm:cxn modelId="{F23B6A7D-B200-48F2-88EB-A14327A11E74}" type="presOf" srcId="{BA5371A0-CB87-4E93-BC76-40C3B65E2D6B}" destId="{74302333-F9D7-45AB-A5FF-0A6F9D1F02B9}" srcOrd="1" destOrd="0" presId="urn:microsoft.com/office/officeart/2005/8/layout/hList7#2"/>
    <dgm:cxn modelId="{0E29CC82-3E81-4F98-88D1-7A856F3EDAF7}" type="presOf" srcId="{27FFB6CD-BE62-4E7D-94DB-73F12DEEAF92}" destId="{358CB6E8-38CB-4F12-922D-B87D0F464F12}" srcOrd="1" destOrd="0" presId="urn:microsoft.com/office/officeart/2005/8/layout/hList7#2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938430B5-CF52-467E-A458-8C94829C6B54}" type="presOf" srcId="{A5DE580A-DF20-4411-B214-BDF4C7551DDA}" destId="{955FE1DB-2AD0-474E-A563-9C0515055685}" srcOrd="0" destOrd="0" presId="urn:microsoft.com/office/officeart/2005/8/layout/hList7#2"/>
    <dgm:cxn modelId="{10A118DB-845B-4025-AC00-E0389EC3F5BB}" type="presOf" srcId="{27FFB6CD-BE62-4E7D-94DB-73F12DEEAF92}" destId="{79ED1A7B-C415-491E-9A3B-A9C30643FF66}" srcOrd="0" destOrd="0" presId="urn:microsoft.com/office/officeart/2005/8/layout/hList7#2"/>
    <dgm:cxn modelId="{342B5BA2-09FE-4B36-B614-3700CD2B086E}" type="presParOf" srcId="{E51476A9-2624-484B-9338-F86C7DDF52C4}" destId="{0F603E3B-3B79-49E4-B5C5-AAB17BB1C2A5}" srcOrd="0" destOrd="0" presId="urn:microsoft.com/office/officeart/2005/8/layout/hList7#2"/>
    <dgm:cxn modelId="{E764D2DA-9C71-4828-86C6-A5DAAC65C09F}" type="presParOf" srcId="{E51476A9-2624-484B-9338-F86C7DDF52C4}" destId="{50AA4188-2214-4794-806A-94F7BBBC9B63}" srcOrd="1" destOrd="0" presId="urn:microsoft.com/office/officeart/2005/8/layout/hList7#2"/>
    <dgm:cxn modelId="{48DDCEE2-C2E6-47FE-9C8C-3732B2CD48A8}" type="presParOf" srcId="{50AA4188-2214-4794-806A-94F7BBBC9B63}" destId="{2828E9CE-846E-496C-9C64-AEE9E636EB7F}" srcOrd="0" destOrd="0" presId="urn:microsoft.com/office/officeart/2005/8/layout/hList7#2"/>
    <dgm:cxn modelId="{AE343C83-6F4F-4055-8094-C3C6BE922961}" type="presParOf" srcId="{2828E9CE-846E-496C-9C64-AEE9E636EB7F}" destId="{955FE1DB-2AD0-474E-A563-9C0515055685}" srcOrd="0" destOrd="0" presId="urn:microsoft.com/office/officeart/2005/8/layout/hList7#2"/>
    <dgm:cxn modelId="{3C7B32A1-7589-45E0-A585-369DBDAE69E4}" type="presParOf" srcId="{2828E9CE-846E-496C-9C64-AEE9E636EB7F}" destId="{4CC4D1BD-A4AB-4A7C-AF87-20AE65A95E78}" srcOrd="1" destOrd="0" presId="urn:microsoft.com/office/officeart/2005/8/layout/hList7#2"/>
    <dgm:cxn modelId="{02AA37C4-BB67-4E4C-BFA0-77F9E10449E1}" type="presParOf" srcId="{2828E9CE-846E-496C-9C64-AEE9E636EB7F}" destId="{14408AB1-0404-46FF-8D2E-FA96ADC311BF}" srcOrd="2" destOrd="0" presId="urn:microsoft.com/office/officeart/2005/8/layout/hList7#2"/>
    <dgm:cxn modelId="{69E52483-91A8-4CDF-ACA4-89407EEB759B}" type="presParOf" srcId="{2828E9CE-846E-496C-9C64-AEE9E636EB7F}" destId="{436DAE36-D613-4C89-9834-E182185BE6EC}" srcOrd="3" destOrd="0" presId="urn:microsoft.com/office/officeart/2005/8/layout/hList7#2"/>
    <dgm:cxn modelId="{2CC08CBA-FF82-44AD-A9F3-ACFA2C748B23}" type="presParOf" srcId="{50AA4188-2214-4794-806A-94F7BBBC9B63}" destId="{F4052E3A-929D-499E-BA50-B5BC94F25974}" srcOrd="1" destOrd="0" presId="urn:microsoft.com/office/officeart/2005/8/layout/hList7#2"/>
    <dgm:cxn modelId="{2C69AA81-14BA-46E8-800F-65F80BE6049F}" type="presParOf" srcId="{50AA4188-2214-4794-806A-94F7BBBC9B63}" destId="{89A5170D-ACBA-45EE-B522-74146676BE80}" srcOrd="2" destOrd="0" presId="urn:microsoft.com/office/officeart/2005/8/layout/hList7#2"/>
    <dgm:cxn modelId="{1F20C2FF-0FB1-4E35-BF0F-DA6F14A293CA}" type="presParOf" srcId="{89A5170D-ACBA-45EE-B522-74146676BE80}" destId="{79ED1A7B-C415-491E-9A3B-A9C30643FF66}" srcOrd="0" destOrd="0" presId="urn:microsoft.com/office/officeart/2005/8/layout/hList7#2"/>
    <dgm:cxn modelId="{5B4C94DE-36AD-47DF-9FE6-8988F1DFBB5A}" type="presParOf" srcId="{89A5170D-ACBA-45EE-B522-74146676BE80}" destId="{358CB6E8-38CB-4F12-922D-B87D0F464F12}" srcOrd="1" destOrd="0" presId="urn:microsoft.com/office/officeart/2005/8/layout/hList7#2"/>
    <dgm:cxn modelId="{8834F5C4-E1DA-41DF-8969-C1EFC6B3CA39}" type="presParOf" srcId="{89A5170D-ACBA-45EE-B522-74146676BE80}" destId="{1F0EC4F9-1235-4809-BD6E-407FBA13AEAF}" srcOrd="2" destOrd="0" presId="urn:microsoft.com/office/officeart/2005/8/layout/hList7#2"/>
    <dgm:cxn modelId="{9F0A69C5-AE91-42B8-BCC9-B965929642E7}" type="presParOf" srcId="{89A5170D-ACBA-45EE-B522-74146676BE80}" destId="{906D4A8E-4677-4602-8E45-2F2733DFC044}" srcOrd="3" destOrd="0" presId="urn:microsoft.com/office/officeart/2005/8/layout/hList7#2"/>
    <dgm:cxn modelId="{AB00A9AF-9671-409D-BF7C-044D270C117E}" type="presParOf" srcId="{50AA4188-2214-4794-806A-94F7BBBC9B63}" destId="{D192A533-A38D-4798-83AF-82438396092D}" srcOrd="3" destOrd="0" presId="urn:microsoft.com/office/officeart/2005/8/layout/hList7#2"/>
    <dgm:cxn modelId="{F59A76ED-8B34-41E8-8FBE-353D47B4F4C5}" type="presParOf" srcId="{50AA4188-2214-4794-806A-94F7BBBC9B63}" destId="{84CD8F5A-3D93-4DE0-A521-4BA41E4EC802}" srcOrd="4" destOrd="0" presId="urn:microsoft.com/office/officeart/2005/8/layout/hList7#2"/>
    <dgm:cxn modelId="{E5F60B22-E1EB-4299-976C-FC1325F98C49}" type="presParOf" srcId="{84CD8F5A-3D93-4DE0-A521-4BA41E4EC802}" destId="{B29E1773-5BCE-41C4-9F3F-08CA02E40C90}" srcOrd="0" destOrd="0" presId="urn:microsoft.com/office/officeart/2005/8/layout/hList7#2"/>
    <dgm:cxn modelId="{A868330D-9E17-4499-A569-4396E9B8F4C4}" type="presParOf" srcId="{84CD8F5A-3D93-4DE0-A521-4BA41E4EC802}" destId="{74302333-F9D7-45AB-A5FF-0A6F9D1F02B9}" srcOrd="1" destOrd="0" presId="urn:microsoft.com/office/officeart/2005/8/layout/hList7#2"/>
    <dgm:cxn modelId="{A38E4781-DEDD-40DC-8FE8-E565B3C650E3}" type="presParOf" srcId="{84CD8F5A-3D93-4DE0-A521-4BA41E4EC802}" destId="{96D20E96-962B-4172-9215-3A2154633DE4}" srcOrd="2" destOrd="0" presId="urn:microsoft.com/office/officeart/2005/8/layout/hList7#2"/>
    <dgm:cxn modelId="{13CA9400-502E-48FC-8773-B7105FDF3E69}" type="presParOf" srcId="{84CD8F5A-3D93-4DE0-A521-4BA41E4EC802}" destId="{D3486426-6D1E-4932-B465-1051CA0F0EF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2B2D-669A-4DE5-B273-18687F0393C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Итоги оперативно-служебной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деятельности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Отдела МВД России по Крапивинскому муниципальному округу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ikulovo72.ru/i/n/607/201607/tn_201607_72d4800cca9c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35729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64291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Состояние аварийности на дорогах Крапивинского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928802"/>
          <a:ext cx="154780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Зарегистрировано ДТП+34,1% (114)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388" y="1500174"/>
          <a:ext cx="2000264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Погибло </a:t>
                      </a:r>
                    </a:p>
                    <a:p>
                      <a:pPr algn="ctr"/>
                      <a:r>
                        <a:rPr lang="ru-RU" dirty="0" smtClean="0"/>
                        <a:t>-71,4% (2)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право с вырезом 8"/>
          <p:cNvSpPr/>
          <p:nvPr/>
        </p:nvSpPr>
        <p:spPr>
          <a:xfrm rot="16200000">
            <a:off x="8254202" y="1604186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72264" y="2428868"/>
          <a:ext cx="1785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Ранено</a:t>
                      </a:r>
                    </a:p>
                    <a:p>
                      <a:pPr algn="ctr"/>
                      <a:r>
                        <a:rPr lang="ru-RU" dirty="0" smtClean="0"/>
                        <a:t> +22,7% (27)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8393933" y="2750339"/>
            <a:ext cx="714380" cy="35719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107125" y="2107397"/>
            <a:ext cx="1000132" cy="642942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7EDF~1\AppData\Local\Temp\повреждения на ВАЗ справа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571876"/>
            <a:ext cx="4583103" cy="3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7EDF~1\AppData\Local\Temp\IMG_20210109_1524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8771"/>
            <a:ext cx="4756163" cy="3299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на 2023 год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1.В целях профилактики преступлений и правонарушений, предлагаю  рассмотреть вопрос об увеличении объемов ресурсного обеспечения муниципальных программ </a:t>
            </a:r>
            <a:r>
              <a:rPr lang="ru-RU" sz="1400" smtClean="0"/>
              <a:t>на 2024 </a:t>
            </a:r>
            <a:r>
              <a:rPr lang="ru-RU" sz="1400" dirty="0" smtClean="0"/>
              <a:t>год и дополнительном включении в муниципальные программы правоохранительной направленности мероприятий по стимулированию членов ДНД, уничтожению очагов произрастания конопли, занятости несовершеннолетних в период летних каникул. </a:t>
            </a:r>
          </a:p>
          <a:p>
            <a:pPr algn="just"/>
            <a:r>
              <a:rPr lang="ru-RU" sz="1400" dirty="0" smtClean="0"/>
              <a:t>2.С целью повышения эффективности осуществления разъяснительной работы с гражданами, направленной на информирование о способах мошеннических действий, о наиболее часто используемых схемах дистанционных мошенничеств и кражах, необходимо, с привлечением волонтерских движений, представителей сторонних организаций обеспечить размещение наглядной агитации в популярных торговых заведениях, местах массового досуга населения, в местах оплаты населением услуг, на досках объявлений многоквартирных домов, а также в частном секторе.</a:t>
            </a:r>
          </a:p>
          <a:p>
            <a:pPr algn="just"/>
            <a:r>
              <a:rPr lang="ru-RU" sz="1400" dirty="0" smtClean="0"/>
              <a:t>3. Совместно с учреждениями системы профилактики реализовать в образовательных организациях комплекс мероприятий, направленных на обучение несовершеннолетних правилам безопасного поведения в сети Интернет, повышение уровня </a:t>
            </a:r>
            <a:r>
              <a:rPr lang="ru-RU" sz="1400" dirty="0" err="1" smtClean="0"/>
              <a:t>киберзащищенности</a:t>
            </a:r>
            <a:r>
              <a:rPr lang="ru-RU" sz="1400" dirty="0" smtClean="0"/>
              <a:t> несовершеннолетних, противодействие распространению деструктивных течений в молодежной среде.</a:t>
            </a:r>
          </a:p>
          <a:p>
            <a:pPr algn="just"/>
            <a:r>
              <a:rPr lang="ru-RU" sz="1400" dirty="0" smtClean="0"/>
              <a:t>4. в целях снижения уровня криминальной активности несовершеннолетних, предлагаем продолжить активную реализацию мероприятий по обеспечению отдыха и трудоустройства подростков, состоящих на профилактических учетах в подразделениях по делам несовершеннолетних. Совместно с управлением образования и науки администрации  обеспечить максимальное вовлечение несовершеннолетних, состоящих на профилактических учетах в подразделении по делам несовершеннолетних, в социально значимую деятельность и культурные мероприятия.</a:t>
            </a:r>
          </a:p>
          <a:p>
            <a:pPr algn="just"/>
            <a:r>
              <a:rPr lang="ru-RU" sz="1400" dirty="0" smtClean="0"/>
              <a:t>5.  Продолжить работу по пресечению фактов  незаконной реализации спиртосодержащей и алкогольной продукции  в жилом секторе</a:t>
            </a:r>
          </a:p>
          <a:p>
            <a:pPr algn="just"/>
            <a:r>
              <a:rPr lang="ru-RU" sz="1400" dirty="0" smtClean="0"/>
              <a:t>6. Продолжить работу по размещению агитационной печатной продукции (баннеров) по профилактике  дорожно-транспортного травматизма на улицах и на информационных стендах в увеселительных заведениях, в местах общественного питания о негативных последствиях управления транспортным средством в состоянии опьянения.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Всего зарегистрировано заявлений (сообщений) граждан </a:t>
            </a:r>
            <a:endParaRPr lang="ru-RU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2976" y="1285860"/>
          <a:ext cx="635798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642918"/>
          <a:ext cx="835824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857520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Убийства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Причинение тяжкого вреда здоровью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со  смертельным исходом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Тяжкие и особо тяжкие</a:t>
                      </a:r>
                      <a:r>
                        <a:rPr lang="ru-RU" baseline="0" dirty="0" smtClean="0"/>
                        <a:t> против личности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71472" y="1500174"/>
          <a:ext cx="292895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571868" y="1571612"/>
          <a:ext cx="271464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500826" y="1500174"/>
          <a:ext cx="235745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85786" y="4500570"/>
          <a:ext cx="3071834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</a:tblGrid>
              <a:tr h="2143140">
                <a:tc>
                  <a:txBody>
                    <a:bodyPr/>
                    <a:lstStyle/>
                    <a:p>
                      <a:r>
                        <a:rPr lang="ru-RU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4857752" y="4071942"/>
          <a:ext cx="378621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 против собственности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714480" y="1071546"/>
            <a:ext cx="714380" cy="10001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00496" y="1142984"/>
            <a:ext cx="642942" cy="107157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86578" y="1214422"/>
            <a:ext cx="71438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86182" y="3214686"/>
          <a:ext cx="5024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4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Расследовано преступлений  - 108 (+13,7 %)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3428992" y="3714752"/>
          <a:ext cx="5524496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Установлено 97 лица за совершение преступлений против собственности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1214422"/>
          <a:ext cx="11667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Кражи</a:t>
                      </a:r>
                    </a:p>
                    <a:p>
                      <a:pPr algn="ctr"/>
                      <a:r>
                        <a:rPr lang="ru-RU" dirty="0" smtClean="0"/>
                        <a:t>-17,6%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786050" y="1357298"/>
          <a:ext cx="10715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Грабежи -42,9%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86314" y="1500174"/>
          <a:ext cx="1857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Мошенничества</a:t>
                      </a:r>
                      <a:r>
                        <a:rPr lang="ru-RU" baseline="0" dirty="0" smtClean="0"/>
                        <a:t> +130%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29322" y="2428868"/>
          <a:ext cx="20717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сфере ИТКС </a:t>
                      </a:r>
                    </a:p>
                    <a:p>
                      <a:pPr algn="ctr"/>
                      <a:r>
                        <a:rPr lang="ru-RU" dirty="0" smtClean="0"/>
                        <a:t>+200%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низ 21"/>
          <p:cNvSpPr/>
          <p:nvPr/>
        </p:nvSpPr>
        <p:spPr>
          <a:xfrm>
            <a:off x="8072462" y="2071678"/>
            <a:ext cx="71438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42844" y="3071810"/>
          <a:ext cx="350046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0034" y="242886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преступности против собственности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357290" y="1214422"/>
          <a:ext cx="271464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357686" y="1214422"/>
          <a:ext cx="414340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Количество раскрытых и расследованных преступлений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sz="half" idx="2"/>
          </p:nvPr>
        </p:nvGraphicFramePr>
        <p:xfrm>
          <a:off x="428625" y="2143125"/>
          <a:ext cx="4043363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Содержимое 22"/>
          <p:cNvGraphicFramePr>
            <a:graphicFrameLocks noGrp="1"/>
          </p:cNvGraphicFramePr>
          <p:nvPr>
            <p:ph sz="half" idx="2"/>
          </p:nvPr>
        </p:nvGraphicFramePr>
        <p:xfrm>
          <a:off x="4572000" y="2214563"/>
          <a:ext cx="4043363" cy="39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Раскрытие и расследование преступлений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idx="1"/>
          </p:nvPr>
        </p:nvSpPr>
        <p:spPr>
          <a:xfrm>
            <a:off x="4786314" y="164305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smtClean="0"/>
              <a:t>Эффективность раскрытия</a:t>
            </a:r>
            <a:endParaRPr lang="ru-RU" sz="16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 лиц, совершивших преступления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57818" y="500042"/>
          <a:ext cx="36433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преступлений экономической направленности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D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500042"/>
          <a:ext cx="478634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urier New" pitchFamily="49" charset="0"/>
                          <a:cs typeface="Courier New" pitchFamily="49" charset="0"/>
                        </a:rPr>
                        <a:t>Состояние преступности в сфере экологии 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85860"/>
          <a:ext cx="5072098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Ст. 260 УК РФ (не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законная рубка лесных насаждений) -40 % (с 5 до 3)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4286256"/>
          <a:ext cx="37862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Ст. 258 УК РФ (незаконная охота)</a:t>
                      </a:r>
                    </a:p>
                    <a:p>
                      <a:pPr algn="ctr"/>
                      <a:r>
                        <a:rPr lang="ru-RU" dirty="0" smtClean="0"/>
                        <a:t>+-50% (с 1 до 2)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008" y="1500174"/>
            <a:ext cx="3000396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Выявлено и поставлено на учет 7 преступлений экономической направленности (2022-5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4" name="Picture 4" descr="Перестаньте убивать лосей ради лосин!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857760"/>
            <a:ext cx="3786214" cy="1885875"/>
          </a:xfrm>
          <a:prstGeom prst="rect">
            <a:avLst/>
          </a:prstGeom>
          <a:noFill/>
        </p:spPr>
      </p:pic>
      <p:pic>
        <p:nvPicPr>
          <p:cNvPr id="4098" name="Picture 2" descr="prokuratur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2857500" cy="1885950"/>
          </a:xfrm>
          <a:prstGeom prst="rect">
            <a:avLst/>
          </a:prstGeom>
          <a:noFill/>
        </p:spPr>
      </p:pic>
      <p:pic>
        <p:nvPicPr>
          <p:cNvPr id="4100" name="Picture 4" descr="https://primamedia.ru/f/big/950/949299.jpg?2ac1b581f48f8e3f70a9ef05e438888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5" y="2143116"/>
            <a:ext cx="2500330" cy="1857364"/>
          </a:xfrm>
          <a:prstGeom prst="rect">
            <a:avLst/>
          </a:prstGeom>
          <a:noFill/>
        </p:spPr>
      </p:pic>
      <p:pic>
        <p:nvPicPr>
          <p:cNvPr id="4102" name="Picture 6" descr="https://u.9111s.ru/uploads/202102/15/a00e7302f6e94bceaf5624de245424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428868"/>
            <a:ext cx="2428892" cy="2010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Преступления, совершенные несовершеннолетними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071670" y="1428736"/>
            <a:ext cx="714380" cy="100013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714876" y="1500174"/>
            <a:ext cx="78581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429620" y="1571612"/>
            <a:ext cx="714380" cy="10001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857496"/>
          <a:ext cx="7953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совершено преступлений несовершеннолетними 7 (-63,2%, удельный вес от числа расследованных составил 2,9%)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D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571736" y="3786190"/>
          <a:ext cx="6096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Установлено 7 несовершеннолетних совершивших преступления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1428736"/>
          <a:ext cx="18097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2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Тяжкие и особо тяжкие преступления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488" y="1428736"/>
          <a:ext cx="18573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Хищение транспортных средств  -100%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572132" y="1500174"/>
          <a:ext cx="2786082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несовершеннолетних  - 41,2% (с 17 до 10)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3714752"/>
          <a:ext cx="250029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293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Раскрытие и расследование преступлений </vt:lpstr>
      <vt:lpstr>Возраст лиц, совершивших преступления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""</cp:lastModifiedBy>
  <cp:revision>267</cp:revision>
  <dcterms:created xsi:type="dcterms:W3CDTF">2019-02-12T08:09:28Z</dcterms:created>
  <dcterms:modified xsi:type="dcterms:W3CDTF">2024-02-27T04:41:59Z</dcterms:modified>
</cp:coreProperties>
</file>