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9" r:id="rId3"/>
    <p:sldId id="300" r:id="rId4"/>
    <p:sldId id="293" r:id="rId5"/>
    <p:sldId id="316" r:id="rId6"/>
    <p:sldId id="318" r:id="rId7"/>
    <p:sldId id="317" r:id="rId8"/>
    <p:sldId id="301" r:id="rId9"/>
    <p:sldId id="302" r:id="rId10"/>
    <p:sldId id="341" r:id="rId11"/>
    <p:sldId id="331" r:id="rId12"/>
    <p:sldId id="335" r:id="rId13"/>
    <p:sldId id="333" r:id="rId14"/>
    <p:sldId id="337" r:id="rId15"/>
    <p:sldId id="342" r:id="rId16"/>
    <p:sldId id="338" r:id="rId17"/>
    <p:sldId id="332" r:id="rId18"/>
    <p:sldId id="315" r:id="rId19"/>
    <p:sldId id="304" r:id="rId20"/>
    <p:sldId id="309" r:id="rId21"/>
    <p:sldId id="339" r:id="rId22"/>
    <p:sldId id="310" r:id="rId23"/>
    <p:sldId id="319" r:id="rId24"/>
    <p:sldId id="340" r:id="rId25"/>
    <p:sldId id="324" r:id="rId26"/>
    <p:sldId id="322" r:id="rId27"/>
    <p:sldId id="328" r:id="rId28"/>
    <p:sldId id="308" r:id="rId29"/>
    <p:sldId id="306" r:id="rId30"/>
    <p:sldId id="343" r:id="rId31"/>
    <p:sldId id="292" r:id="rId3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926"/>
  </p:normalViewPr>
  <p:slideViewPr>
    <p:cSldViewPr snapToGrid="0" snapToObject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784449717101661E-2"/>
          <c:y val="9.1602322646723772E-2"/>
          <c:w val="0.94980835918963313"/>
          <c:h val="0.90839767735327792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60734707427951"/>
          <c:y val="8.9247147284739745E-2"/>
          <c:w val="0.46942681104587169"/>
          <c:h val="6.9359743689310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dPt>
            <c:idx val="0"/>
            <c:bubble3D val="0"/>
            <c:explosion val="1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F-49EB-A0F0-818D1859E88C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F-49EB-A0F0-818D1859E88C}"/>
              </c:ext>
            </c:extLst>
          </c:dPt>
          <c:dPt>
            <c:idx val="2"/>
            <c:bubble3D val="0"/>
            <c:explosion val="78"/>
            <c:spPr>
              <a:gradFill>
                <a:gsLst>
                  <a:gs pos="67000">
                    <a:schemeClr val="accent1">
                      <a:lumMod val="5000"/>
                      <a:lumOff val="95000"/>
                    </a:schemeClr>
                  </a:gs>
                  <a:gs pos="42000">
                    <a:schemeClr val="accent1">
                      <a:lumMod val="45000"/>
                      <a:lumOff val="55000"/>
                    </a:schemeClr>
                  </a:gs>
                  <a:gs pos="32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>
                <a:outerShdw blurRad="292100" dir="13800000" algn="ctr" rotWithShape="0">
                  <a:schemeClr val="accent1">
                    <a:lumMod val="75000"/>
                    <a:alpha val="29000"/>
                  </a:schemeClr>
                </a:outerShdw>
                <a:softEdge rad="381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F-49EB-A0F0-818D1859E88C}"/>
              </c:ext>
            </c:extLst>
          </c:dPt>
          <c:cat>
            <c:strRef>
              <c:f>Лист1!$A$2:$A$3</c:f>
              <c:strCache>
                <c:ptCount val="2"/>
                <c:pt idx="0">
                  <c:v>Административное производство</c:v>
                </c:pt>
                <c:pt idx="1">
                  <c:v>профилактическая деятельность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8.2000000000000011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4F-49EB-A0F0-818D1859E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38"/>
        <c:splitType val="pos"/>
        <c:splitPos val="2"/>
        <c:secondPieSize val="68"/>
        <c:serLines>
          <c:spPr>
            <a:ln w="44450" cap="flat" cmpd="sng" algn="ctr">
              <a:solidFill>
                <a:schemeClr val="accent1"/>
              </a:solidFill>
              <a:round/>
            </a:ln>
            <a:effectLst>
              <a:outerShdw blurRad="76200" dist="1701800" dir="10440000" sx="1000" sy="1000" algn="ctr" rotWithShape="0">
                <a:schemeClr val="tx1">
                  <a:alpha val="99000"/>
                </a:schemeClr>
              </a:outerShdw>
            </a:effectLst>
          </c:spPr>
        </c:serLines>
      </c:of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7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Привлечены 232 человек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355600" dist="266700" dir="1620000" sx="66000" sy="66000" algn="ctr" rotWithShape="0">
                <a:schemeClr val="accent1">
                  <a:lumMod val="20000"/>
                  <a:lumOff val="80000"/>
                  <a:alpha val="60000"/>
                </a:schemeClr>
              </a:outerShdw>
            </a:effectLst>
          </c:spPr>
          <c:explosion val="9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55600" dist="266700" dir="1620000" sx="66000" sy="66000" algn="ctr" rotWithShape="0">
                  <a:schemeClr val="accent1">
                    <a:lumMod val="20000"/>
                    <a:lumOff val="80000"/>
                    <a:alpha val="6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96-4DF7-A04E-3D636645020B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355600" dist="266700" dir="1620000" sx="66000" sy="66000" algn="ctr" rotWithShape="0">
                  <a:schemeClr val="accent1">
                    <a:lumMod val="20000"/>
                    <a:lumOff val="80000"/>
                    <a:alpha val="6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96-4DF7-A04E-3D636645020B}"/>
              </c:ext>
            </c:extLst>
          </c:dPt>
          <c:dLbls>
            <c:dLbl>
              <c:idx val="0"/>
              <c:layout>
                <c:manualLayout>
                  <c:x val="2.0565591684984863E-3"/>
                  <c:y val="-1.76015315074712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96-4DF7-A04E-3D636645020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85603577094045"/>
                  <c:y val="-0.249074887269768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E96-4DF7-A04E-3D636645020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несовершеннолетние</c:v>
                </c:pt>
                <c:pt idx="1">
                  <c:v>родителей (законных представителей)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96-4DF7-A04E-3D63664502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96129389508639"/>
          <c:y val="0.3702544942308798"/>
          <c:w val="0.3382350670764469"/>
          <c:h val="0.301720074715694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>
      <a:outerShdw blurRad="50800" dist="50800" dir="5400000" algn="ctr" rotWithShape="0">
        <a:srgbClr val="000000">
          <a:alpha val="97000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7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привлечены 208 человек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355600" dist="266700" dir="1620000" sx="66000" sy="66000" algn="ctr" rotWithShape="0">
                <a:schemeClr val="accent1">
                  <a:lumMod val="20000"/>
                  <a:lumOff val="80000"/>
                  <a:alpha val="60000"/>
                </a:schemeClr>
              </a:outerShdw>
            </a:effectLst>
          </c:spPr>
          <c:explosion val="9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55600" dist="266700" dir="1620000" sx="66000" sy="66000" algn="ctr" rotWithShape="0">
                  <a:schemeClr val="accent1">
                    <a:lumMod val="20000"/>
                    <a:lumOff val="80000"/>
                    <a:alpha val="6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96-4DF7-A04E-3D636645020B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355600" dist="266700" dir="1620000" sx="66000" sy="66000" algn="ctr" rotWithShape="0">
                  <a:schemeClr val="accent1">
                    <a:lumMod val="20000"/>
                    <a:lumOff val="80000"/>
                    <a:alpha val="6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96-4DF7-A04E-3D636645020B}"/>
              </c:ext>
            </c:extLst>
          </c:dPt>
          <c:dLbls>
            <c:dLbl>
              <c:idx val="0"/>
              <c:layout>
                <c:manualLayout>
                  <c:x val="-3.4585036881299011E-3"/>
                  <c:y val="-2.22584027775477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96-4DF7-A04E-3D636645020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85603577094045"/>
                  <c:y val="-0.249074887269768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E96-4DF7-A04E-3D636645020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несовершеннолетние</c:v>
                </c:pt>
                <c:pt idx="1">
                  <c:v>родителей (законных представителей)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96-4DF7-A04E-3D63664502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16340038168873"/>
          <c:y val="0.28431700934523235"/>
          <c:w val="0.23043315683459331"/>
          <c:h val="0.301720074715694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>
      <a:outerShdw blurRad="50800" dist="50800" dir="5400000" algn="ctr" rotWithShape="0">
        <a:srgbClr val="000000">
          <a:alpha val="97000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33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Итоги рассмотрения административных материалов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457200" dist="266700" dir="1020000" sx="19000" sy="19000" algn="ctr" rotWithShape="0">
                <a:schemeClr val="accent1">
                  <a:lumMod val="20000"/>
                  <a:lumOff val="80000"/>
                  <a:alpha val="80000"/>
                </a:schemeClr>
              </a:outerShdw>
            </a:effectLst>
          </c:spPr>
          <c:explosion val="4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57200" dist="266700" dir="1020000" sx="19000" sy="19000" algn="ctr" rotWithShape="0">
                  <a:schemeClr val="accent1">
                    <a:lumMod val="20000"/>
                    <a:lumOff val="80000"/>
                    <a:alpha val="8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79-4B09-B2A3-05CE236B8F82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57200" dist="266700" dir="1020000" sx="19000" sy="19000" algn="ctr" rotWithShape="0">
                  <a:schemeClr val="accent1">
                    <a:lumMod val="20000"/>
                    <a:lumOff val="80000"/>
                    <a:alpha val="80000"/>
                  </a:scheme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79-4B09-B2A3-05CE236B8F82}"/>
              </c:ext>
            </c:extLst>
          </c:dPt>
          <c:dLbls>
            <c:dLbl>
              <c:idx val="0"/>
              <c:layout>
                <c:manualLayout>
                  <c:x val="-0.17426160235221916"/>
                  <c:y val="-0.233066536143932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C79-4B09-B2A3-05CE236B8F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465632573365735"/>
                  <c:y val="-2.4682593297251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79-4B09-B2A3-05CE236B8F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вынесено предупреждений</c:v>
                </c:pt>
                <c:pt idx="1">
                  <c:v>наложено штрафов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79-4B09-B2A3-05CE236B8F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16340038168873"/>
          <c:y val="0.28431700934523235"/>
          <c:w val="0.23043315683459331"/>
          <c:h val="0.301720074715694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>
      <a:outerShdw blurRad="50800" dist="50800" dir="5400000" algn="ctr" rotWithShape="0">
        <a:srgbClr val="000000">
          <a:alpha val="97000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168821326874685E-2"/>
          <c:y val="0.11048481710882593"/>
          <c:w val="0.96562500000000007"/>
          <c:h val="0.804952586661738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Состоит </c:v>
                </c:pt>
              </c:strCache>
            </c:strRef>
          </c:tx>
          <c:spPr>
            <a:gradFill>
              <a:gsLst>
                <a:gs pos="65000">
                  <a:schemeClr val="accent6">
                    <a:lumMod val="75000"/>
                  </a:schemeClr>
                </a:gs>
                <a:gs pos="96000">
                  <a:srgbClr val="F5F7FB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8000">
                  <a:srgbClr val="F5F7FB"/>
                </a:gs>
                <a:gs pos="100000">
                  <a:srgbClr val="F4F6FB"/>
                </a:gs>
                <a:gs pos="0">
                  <a:srgbClr val="EFF3FA"/>
                </a:gs>
              </a:gsLst>
              <a:lin ang="5400000" scaled="1"/>
            </a:gradFill>
            <a:ln w="50800">
              <a:solidFill>
                <a:schemeClr val="accent5">
                  <a:lumMod val="50000"/>
                </a:schemeClr>
              </a:solidFill>
            </a:ln>
            <a:effectLst>
              <a:outerShdw blurRad="101600" dist="50800" dir="5400000" algn="ctr" rotWithShape="0">
                <a:srgbClr val="000000">
                  <a:alpha val="43137"/>
                </a:srgbClr>
              </a:outerShdw>
            </a:effectLst>
            <a:sp3d contourW="50800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9399750191052375E-3"/>
                  <c:y val="-4.134741569013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728-48FF-9C17-99B7561977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63381563149271E-2"/>
                  <c:y val="-4.20092802916398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28-48FF-9C17-99B7561977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922806923377111E-2"/>
                  <c:y val="-2.9484124964724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28-48FF-9C17-99B7561977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 </c:v>
                </c:pt>
                <c:pt idx="1">
                  <c:v>на 01.01.2022 </c:v>
                </c:pt>
                <c:pt idx="2">
                  <c:v>на 01.01.2023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36</c:v>
                </c:pt>
                <c:pt idx="2">
                  <c:v>25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A728-48FF-9C17-99B7561977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4"/>
        <c:gapDepth val="183"/>
        <c:shape val="box"/>
        <c:axId val="174980104"/>
        <c:axId val="174983632"/>
        <c:axId val="175997120"/>
      </c:bar3DChart>
      <c:catAx>
        <c:axId val="17498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4983632"/>
        <c:crosses val="autoZero"/>
        <c:auto val="1"/>
        <c:lblAlgn val="ctr"/>
        <c:lblOffset val="100"/>
        <c:noMultiLvlLbl val="0"/>
      </c:catAx>
      <c:valAx>
        <c:axId val="174983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980104"/>
        <c:crosses val="autoZero"/>
        <c:crossBetween val="between"/>
      </c:valAx>
      <c:serAx>
        <c:axId val="1759971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4983632"/>
        <c:crosses val="autoZero"/>
      </c:serAx>
      <c:spPr>
        <a:solidFill>
          <a:schemeClr val="accent1">
            <a:lumMod val="20000"/>
            <a:lumOff val="80000"/>
            <a:alpha val="43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algn="ctr" rotWithShape="0">
        <a:srgbClr val="000000">
          <a:alpha val="95000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168821326874685E-2"/>
          <c:y val="0"/>
          <c:w val="0.96562500000000007"/>
          <c:h val="0.914988006655222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Состоит </c:v>
                </c:pt>
              </c:strCache>
            </c:strRef>
          </c:tx>
          <c:spPr>
            <a:gradFill>
              <a:gsLst>
                <a:gs pos="65000">
                  <a:schemeClr val="accent6">
                    <a:lumMod val="75000"/>
                  </a:schemeClr>
                </a:gs>
                <a:gs pos="96000">
                  <a:srgbClr val="F5F7FB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8000">
                  <a:srgbClr val="F5F7FB"/>
                </a:gs>
                <a:gs pos="100000">
                  <a:srgbClr val="F4F6FB"/>
                </a:gs>
                <a:gs pos="0">
                  <a:srgbClr val="EFF3FA"/>
                </a:gs>
              </a:gsLst>
              <a:lin ang="5400000" scaled="1"/>
            </a:gradFill>
            <a:ln w="50800">
              <a:solidFill>
                <a:schemeClr val="accent5">
                  <a:lumMod val="50000"/>
                </a:schemeClr>
              </a:solidFill>
            </a:ln>
            <a:effectLst>
              <a:outerShdw blurRad="101600" dist="50800" dir="5400000" algn="ctr" rotWithShape="0">
                <a:srgbClr val="000000">
                  <a:alpha val="43137"/>
                </a:srgbClr>
              </a:outerShdw>
            </a:effectLst>
            <a:sp3d contourW="50800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4907164231978728E-2"/>
                  <c:y val="-4.20867477779808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728-48FF-9C17-99B7561977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3793754186858E-2"/>
                  <c:y val="-3.711153528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28-48FF-9C17-99B7561977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774798010323285E-2"/>
                  <c:y val="-3.2676164616900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28-48FF-9C17-99B7561977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01.01.2021 </c:v>
                </c:pt>
                <c:pt idx="1">
                  <c:v>на 01.01.2022 </c:v>
                </c:pt>
                <c:pt idx="2">
                  <c:v>на 01.01.2023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28</c:v>
                </c:pt>
                <c:pt idx="2">
                  <c:v>29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3-A728-48FF-9C17-99B7561977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4"/>
        <c:gapDepth val="183"/>
        <c:shape val="box"/>
        <c:axId val="174986768"/>
        <c:axId val="174984024"/>
        <c:axId val="176001360"/>
      </c:bar3DChart>
      <c:catAx>
        <c:axId val="17498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4984024"/>
        <c:crosses val="autoZero"/>
        <c:auto val="1"/>
        <c:lblAlgn val="ctr"/>
        <c:lblOffset val="100"/>
        <c:noMultiLvlLbl val="0"/>
      </c:catAx>
      <c:valAx>
        <c:axId val="174984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74986768"/>
        <c:crosses val="autoZero"/>
        <c:crossBetween val="between"/>
      </c:valAx>
      <c:serAx>
        <c:axId val="176001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4984024"/>
        <c:crosses val="autoZero"/>
      </c:serAx>
      <c:spPr>
        <a:solidFill>
          <a:schemeClr val="accent1">
            <a:lumMod val="20000"/>
            <a:lumOff val="80000"/>
            <a:alpha val="43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algn="ctr" rotWithShape="0">
        <a:srgbClr val="000000">
          <a:alpha val="95000"/>
        </a:srgb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50221456692913"/>
          <c:y val="0.1501419075946169"/>
          <c:w val="0.47818307086614181"/>
          <c:h val="0.717274562175531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УИВЕРЖДЕНО ИПР</c:v>
                </c:pt>
              </c:strCache>
            </c:strRef>
          </c:tx>
          <c:spPr>
            <a:ln w="19050">
              <a:solidFill>
                <a:schemeClr val="accent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0ED-4F3B-B41E-A5EA39DDC38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ED-4F3B-B41E-A5EA39DDC38B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ED-4F3B-B41E-A5EA39DDC38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39B-447C-930C-BB56159CCEF6}"/>
              </c:ext>
            </c:extLst>
          </c:dPt>
          <c:dLbls>
            <c:dLbl>
              <c:idx val="1"/>
              <c:layout>
                <c:manualLayout>
                  <c:x val="3.2812500000000001E-2"/>
                  <c:y val="-5.15624968280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ED-4F3B-B41E-A5EA39DDC38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250000000000118E-2"/>
                  <c:y val="-0.1781249890425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ED-4F3B-B41E-A5EA39DDC38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54724409448819E-2"/>
                  <c:y val="-5.5517713120219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39B-447C-930C-BB56159CCEF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63</c:v>
                </c:pt>
                <c:pt idx="2">
                  <c:v>60</c:v>
                </c:pt>
                <c:pt idx="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ED-4F3B-B41E-A5EA39DDC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  <a:effectLst>
          <a:glow>
            <a:schemeClr val="accent1"/>
          </a:glow>
          <a:outerShdw dist="50800" sx="1000" sy="1000" algn="ctr" rotWithShape="0">
            <a:srgbClr val="000000"/>
          </a:outerShdw>
          <a:softEdge rad="0"/>
        </a:effectLst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>
      <a:outerShdw sx="1000" sy="1000" algn="ctr" rotWithShape="0">
        <a:srgbClr val="000000"/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детей по акту МВД РФ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Крапивинскому округу, 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безнадзорность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5408904325860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20"/>
      <c:rotY val="30"/>
      <c:depthPercent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СРЦ Крапивинкого округа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907305809914724E-2"/>
                  <c:y val="-4.921874697227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DB-413F-A9B2-323FFD959E2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40519419008481E-2"/>
                  <c:y val="-5.6249996539739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DB-413F-A9B2-323FFD959E2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62724976318273E-2"/>
                  <c:y val="-6.0937496251384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DB-413F-A9B2-323FFD959E2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55683612251342E-2"/>
                  <c:y val="-3.0468748125692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EC-411D-B768-EA348E1F5B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26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DB-413F-A9B2-323FFD959E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ГДРС  "Остров доброты"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706307230817807E-2"/>
                  <c:y val="-5.390624668391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ADB-413F-A9B2-323FFD959E2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919936059362173E-2"/>
                  <c:y val="-4.21874974048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DB-413F-A9B2-323FFD959E2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173093621724123E-2"/>
                  <c:y val="-3.984374754898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ADB-413F-A9B2-323FFD959E2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303678560151539E-2"/>
                  <c:y val="-2.81249982698697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EC-411D-B768-EA348E1F5BAB}"/>
                </c:ext>
                <c:ext xmlns:c15="http://schemas.microsoft.com/office/drawing/2012/chart" uri="{CE6537A1-D6FC-4f65-9D91-7224C49458BB}">
                  <c15:layout>
                    <c:manualLayout>
                      <c:w val="3.5714990527312918E-2"/>
                      <c:h val="6.960937071792748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DB-413F-A9B2-323FFD959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gapDepth val="58"/>
        <c:shape val="box"/>
        <c:axId val="174986376"/>
        <c:axId val="174987160"/>
        <c:axId val="0"/>
      </c:bar3DChart>
      <c:catAx>
        <c:axId val="17498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4987160"/>
        <c:crosses val="autoZero"/>
        <c:auto val="1"/>
        <c:lblAlgn val="ctr"/>
        <c:lblOffset val="100"/>
        <c:noMultiLvlLbl val="0"/>
      </c:catAx>
      <c:valAx>
        <c:axId val="174987160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98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0.72641</cdr:x>
      <cdr:y>0.43395</cdr:y>
    </cdr:from>
    <cdr:to>
      <cdr:x>0.97397</cdr:x>
      <cdr:y>0.53973</cdr:y>
    </cdr:to>
    <cdr:sp macro="" textlink="">
      <cdr:nvSpPr>
        <cdr:cNvPr id="2" name="Полилиния 1"/>
        <cdr:cNvSpPr/>
      </cdr:nvSpPr>
      <cdr:spPr>
        <a:xfrm xmlns:a="http://schemas.openxmlformats.org/drawingml/2006/main">
          <a:off x="7514882" y="2685045"/>
          <a:ext cx="2561142" cy="654519"/>
        </a:xfrm>
        <a:custGeom xmlns:a="http://schemas.openxmlformats.org/drawingml/2006/main">
          <a:avLst/>
          <a:gdLst>
            <a:gd name="connsiteX0" fmla="*/ 0 w 2946174"/>
            <a:gd name="connsiteY0" fmla="*/ 147309 h 1473087"/>
            <a:gd name="connsiteX1" fmla="*/ 43146 w 2946174"/>
            <a:gd name="connsiteY1" fmla="*/ 43146 h 1473087"/>
            <a:gd name="connsiteX2" fmla="*/ 147309 w 2946174"/>
            <a:gd name="connsiteY2" fmla="*/ 0 h 1473087"/>
            <a:gd name="connsiteX3" fmla="*/ 2798865 w 2946174"/>
            <a:gd name="connsiteY3" fmla="*/ 0 h 1473087"/>
            <a:gd name="connsiteX4" fmla="*/ 2903028 w 2946174"/>
            <a:gd name="connsiteY4" fmla="*/ 43146 h 1473087"/>
            <a:gd name="connsiteX5" fmla="*/ 2946174 w 2946174"/>
            <a:gd name="connsiteY5" fmla="*/ 147309 h 1473087"/>
            <a:gd name="connsiteX6" fmla="*/ 2946174 w 2946174"/>
            <a:gd name="connsiteY6" fmla="*/ 1325778 h 1473087"/>
            <a:gd name="connsiteX7" fmla="*/ 2903028 w 2946174"/>
            <a:gd name="connsiteY7" fmla="*/ 1429941 h 1473087"/>
            <a:gd name="connsiteX8" fmla="*/ 2798865 w 2946174"/>
            <a:gd name="connsiteY8" fmla="*/ 1473087 h 1473087"/>
            <a:gd name="connsiteX9" fmla="*/ 147309 w 2946174"/>
            <a:gd name="connsiteY9" fmla="*/ 1473087 h 1473087"/>
            <a:gd name="connsiteX10" fmla="*/ 43146 w 2946174"/>
            <a:gd name="connsiteY10" fmla="*/ 1429941 h 1473087"/>
            <a:gd name="connsiteX11" fmla="*/ 0 w 2946174"/>
            <a:gd name="connsiteY11" fmla="*/ 1325778 h 1473087"/>
            <a:gd name="connsiteX12" fmla="*/ 0 w 2946174"/>
            <a:gd name="connsiteY12" fmla="*/ 147309 h 14730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</a:cxnLst>
          <a:rect l="l" t="t" r="r" b="b"/>
          <a:pathLst>
            <a:path w="2946174" h="1473087">
              <a:moveTo>
                <a:pt x="0" y="147309"/>
              </a:moveTo>
              <a:cubicBezTo>
                <a:pt x="0" y="108240"/>
                <a:pt x="15520" y="70772"/>
                <a:pt x="43146" y="43146"/>
              </a:cubicBezTo>
              <a:cubicBezTo>
                <a:pt x="70772" y="15520"/>
                <a:pt x="108241" y="0"/>
                <a:pt x="147309" y="0"/>
              </a:cubicBezTo>
              <a:lnTo>
                <a:pt x="2798865" y="0"/>
              </a:lnTo>
              <a:cubicBezTo>
                <a:pt x="2837934" y="0"/>
                <a:pt x="2875402" y="15520"/>
                <a:pt x="2903028" y="43146"/>
              </a:cubicBezTo>
              <a:cubicBezTo>
                <a:pt x="2930654" y="70772"/>
                <a:pt x="2946174" y="108241"/>
                <a:pt x="2946174" y="147309"/>
              </a:cubicBezTo>
              <a:lnTo>
                <a:pt x="2946174" y="1325778"/>
              </a:lnTo>
              <a:cubicBezTo>
                <a:pt x="2946174" y="1364847"/>
                <a:pt x="2930654" y="1402315"/>
                <a:pt x="2903028" y="1429941"/>
              </a:cubicBezTo>
              <a:cubicBezTo>
                <a:pt x="2875402" y="1457567"/>
                <a:pt x="2837934" y="1473087"/>
                <a:pt x="2798865" y="1473087"/>
              </a:cubicBezTo>
              <a:lnTo>
                <a:pt x="147309" y="1473087"/>
              </a:lnTo>
              <a:cubicBezTo>
                <a:pt x="108240" y="1473087"/>
                <a:pt x="70772" y="1457567"/>
                <a:pt x="43146" y="1429941"/>
              </a:cubicBezTo>
              <a:cubicBezTo>
                <a:pt x="15520" y="1402315"/>
                <a:pt x="0" y="1364847"/>
                <a:pt x="0" y="1325778"/>
              </a:cubicBezTo>
              <a:lnTo>
                <a:pt x="0" y="147309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3"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3"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spcFirstLastPara="0" vert="horz" wrap="square" lIns="138395" tIns="138395" rIns="138395" bIns="138395" numCol="1" spcCol="1270" anchor="ctr" anchorCtr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11115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заседаний КДН и ЗП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0.03743</cdr:x>
      <cdr:y>0.51601</cdr:y>
    </cdr:from>
    <cdr:to>
      <cdr:x>0.36343</cdr:x>
      <cdr:y>0.66238</cdr:y>
    </cdr:to>
    <cdr:sp macro="" textlink="">
      <cdr:nvSpPr>
        <cdr:cNvPr id="3" name="Полилиния 2"/>
        <cdr:cNvSpPr/>
      </cdr:nvSpPr>
      <cdr:spPr>
        <a:xfrm xmlns:a="http://schemas.openxmlformats.org/drawingml/2006/main">
          <a:off x="349624" y="3165729"/>
          <a:ext cx="3045261" cy="897959"/>
        </a:xfrm>
        <a:custGeom xmlns:a="http://schemas.openxmlformats.org/drawingml/2006/main">
          <a:avLst/>
          <a:gdLst>
            <a:gd name="connsiteX0" fmla="*/ 0 w 2946174"/>
            <a:gd name="connsiteY0" fmla="*/ 147309 h 1473087"/>
            <a:gd name="connsiteX1" fmla="*/ 43146 w 2946174"/>
            <a:gd name="connsiteY1" fmla="*/ 43146 h 1473087"/>
            <a:gd name="connsiteX2" fmla="*/ 147309 w 2946174"/>
            <a:gd name="connsiteY2" fmla="*/ 0 h 1473087"/>
            <a:gd name="connsiteX3" fmla="*/ 2798865 w 2946174"/>
            <a:gd name="connsiteY3" fmla="*/ 0 h 1473087"/>
            <a:gd name="connsiteX4" fmla="*/ 2903028 w 2946174"/>
            <a:gd name="connsiteY4" fmla="*/ 43146 h 1473087"/>
            <a:gd name="connsiteX5" fmla="*/ 2946174 w 2946174"/>
            <a:gd name="connsiteY5" fmla="*/ 147309 h 1473087"/>
            <a:gd name="connsiteX6" fmla="*/ 2946174 w 2946174"/>
            <a:gd name="connsiteY6" fmla="*/ 1325778 h 1473087"/>
            <a:gd name="connsiteX7" fmla="*/ 2903028 w 2946174"/>
            <a:gd name="connsiteY7" fmla="*/ 1429941 h 1473087"/>
            <a:gd name="connsiteX8" fmla="*/ 2798865 w 2946174"/>
            <a:gd name="connsiteY8" fmla="*/ 1473087 h 1473087"/>
            <a:gd name="connsiteX9" fmla="*/ 147309 w 2946174"/>
            <a:gd name="connsiteY9" fmla="*/ 1473087 h 1473087"/>
            <a:gd name="connsiteX10" fmla="*/ 43146 w 2946174"/>
            <a:gd name="connsiteY10" fmla="*/ 1429941 h 1473087"/>
            <a:gd name="connsiteX11" fmla="*/ 0 w 2946174"/>
            <a:gd name="connsiteY11" fmla="*/ 1325778 h 1473087"/>
            <a:gd name="connsiteX12" fmla="*/ 0 w 2946174"/>
            <a:gd name="connsiteY12" fmla="*/ 147309 h 14730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</a:cxnLst>
          <a:rect l="l" t="t" r="r" b="b"/>
          <a:pathLst>
            <a:path w="2946174" h="1473087">
              <a:moveTo>
                <a:pt x="0" y="147309"/>
              </a:moveTo>
              <a:cubicBezTo>
                <a:pt x="0" y="108240"/>
                <a:pt x="15520" y="70772"/>
                <a:pt x="43146" y="43146"/>
              </a:cubicBezTo>
              <a:cubicBezTo>
                <a:pt x="70772" y="15520"/>
                <a:pt x="108241" y="0"/>
                <a:pt x="147309" y="0"/>
              </a:cubicBezTo>
              <a:lnTo>
                <a:pt x="2798865" y="0"/>
              </a:lnTo>
              <a:cubicBezTo>
                <a:pt x="2837934" y="0"/>
                <a:pt x="2875402" y="15520"/>
                <a:pt x="2903028" y="43146"/>
              </a:cubicBezTo>
              <a:cubicBezTo>
                <a:pt x="2930654" y="70772"/>
                <a:pt x="2946174" y="108241"/>
                <a:pt x="2946174" y="147309"/>
              </a:cubicBezTo>
              <a:lnTo>
                <a:pt x="2946174" y="1325778"/>
              </a:lnTo>
              <a:cubicBezTo>
                <a:pt x="2946174" y="1364847"/>
                <a:pt x="2930654" y="1402315"/>
                <a:pt x="2903028" y="1429941"/>
              </a:cubicBezTo>
              <a:cubicBezTo>
                <a:pt x="2875402" y="1457567"/>
                <a:pt x="2837934" y="1473087"/>
                <a:pt x="2798865" y="1473087"/>
              </a:cubicBezTo>
              <a:lnTo>
                <a:pt x="147309" y="1473087"/>
              </a:lnTo>
              <a:cubicBezTo>
                <a:pt x="108240" y="1473087"/>
                <a:pt x="70772" y="1457567"/>
                <a:pt x="43146" y="1429941"/>
              </a:cubicBezTo>
              <a:cubicBezTo>
                <a:pt x="15520" y="1402315"/>
                <a:pt x="0" y="1364847"/>
                <a:pt x="0" y="1325778"/>
              </a:cubicBezTo>
              <a:lnTo>
                <a:pt x="0" y="147309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3"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3"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spcFirstLastPara="0" vert="horz" wrap="square" lIns="138395" tIns="138395" rIns="138395" bIns="138395" numCol="1" spcCol="1270" anchor="ctr" anchorCtr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11115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Административное производство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0.04031</cdr:x>
      <cdr:y>0.3133</cdr:y>
    </cdr:from>
    <cdr:to>
      <cdr:x>0.36711</cdr:x>
      <cdr:y>0.46915</cdr:y>
    </cdr:to>
    <cdr:sp macro="" textlink="">
      <cdr:nvSpPr>
        <cdr:cNvPr id="4" name="Полилиния 3"/>
        <cdr:cNvSpPr/>
      </cdr:nvSpPr>
      <cdr:spPr>
        <a:xfrm xmlns:a="http://schemas.openxmlformats.org/drawingml/2006/main">
          <a:off x="376517" y="1922095"/>
          <a:ext cx="3052727" cy="956175"/>
        </a:xfrm>
        <a:custGeom xmlns:a="http://schemas.openxmlformats.org/drawingml/2006/main">
          <a:avLst/>
          <a:gdLst>
            <a:gd name="connsiteX0" fmla="*/ 0 w 2946174"/>
            <a:gd name="connsiteY0" fmla="*/ 147309 h 1473087"/>
            <a:gd name="connsiteX1" fmla="*/ 43146 w 2946174"/>
            <a:gd name="connsiteY1" fmla="*/ 43146 h 1473087"/>
            <a:gd name="connsiteX2" fmla="*/ 147309 w 2946174"/>
            <a:gd name="connsiteY2" fmla="*/ 0 h 1473087"/>
            <a:gd name="connsiteX3" fmla="*/ 2798865 w 2946174"/>
            <a:gd name="connsiteY3" fmla="*/ 0 h 1473087"/>
            <a:gd name="connsiteX4" fmla="*/ 2903028 w 2946174"/>
            <a:gd name="connsiteY4" fmla="*/ 43146 h 1473087"/>
            <a:gd name="connsiteX5" fmla="*/ 2946174 w 2946174"/>
            <a:gd name="connsiteY5" fmla="*/ 147309 h 1473087"/>
            <a:gd name="connsiteX6" fmla="*/ 2946174 w 2946174"/>
            <a:gd name="connsiteY6" fmla="*/ 1325778 h 1473087"/>
            <a:gd name="connsiteX7" fmla="*/ 2903028 w 2946174"/>
            <a:gd name="connsiteY7" fmla="*/ 1429941 h 1473087"/>
            <a:gd name="connsiteX8" fmla="*/ 2798865 w 2946174"/>
            <a:gd name="connsiteY8" fmla="*/ 1473087 h 1473087"/>
            <a:gd name="connsiteX9" fmla="*/ 147309 w 2946174"/>
            <a:gd name="connsiteY9" fmla="*/ 1473087 h 1473087"/>
            <a:gd name="connsiteX10" fmla="*/ 43146 w 2946174"/>
            <a:gd name="connsiteY10" fmla="*/ 1429941 h 1473087"/>
            <a:gd name="connsiteX11" fmla="*/ 0 w 2946174"/>
            <a:gd name="connsiteY11" fmla="*/ 1325778 h 1473087"/>
            <a:gd name="connsiteX12" fmla="*/ 0 w 2946174"/>
            <a:gd name="connsiteY12" fmla="*/ 147309 h 14730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</a:cxnLst>
          <a:rect l="l" t="t" r="r" b="b"/>
          <a:pathLst>
            <a:path w="2946174" h="1473087">
              <a:moveTo>
                <a:pt x="0" y="147309"/>
              </a:moveTo>
              <a:cubicBezTo>
                <a:pt x="0" y="108240"/>
                <a:pt x="15520" y="70772"/>
                <a:pt x="43146" y="43146"/>
              </a:cubicBezTo>
              <a:cubicBezTo>
                <a:pt x="70772" y="15520"/>
                <a:pt x="108241" y="0"/>
                <a:pt x="147309" y="0"/>
              </a:cubicBezTo>
              <a:lnTo>
                <a:pt x="2798865" y="0"/>
              </a:lnTo>
              <a:cubicBezTo>
                <a:pt x="2837934" y="0"/>
                <a:pt x="2875402" y="15520"/>
                <a:pt x="2903028" y="43146"/>
              </a:cubicBezTo>
              <a:cubicBezTo>
                <a:pt x="2930654" y="70772"/>
                <a:pt x="2946174" y="108241"/>
                <a:pt x="2946174" y="147309"/>
              </a:cubicBezTo>
              <a:lnTo>
                <a:pt x="2946174" y="1325778"/>
              </a:lnTo>
              <a:cubicBezTo>
                <a:pt x="2946174" y="1364847"/>
                <a:pt x="2930654" y="1402315"/>
                <a:pt x="2903028" y="1429941"/>
              </a:cubicBezTo>
              <a:cubicBezTo>
                <a:pt x="2875402" y="1457567"/>
                <a:pt x="2837934" y="1473087"/>
                <a:pt x="2798865" y="1473087"/>
              </a:cubicBezTo>
              <a:lnTo>
                <a:pt x="147309" y="1473087"/>
              </a:lnTo>
              <a:cubicBezTo>
                <a:pt x="108240" y="1473087"/>
                <a:pt x="70772" y="1457567"/>
                <a:pt x="43146" y="1429941"/>
              </a:cubicBezTo>
              <a:cubicBezTo>
                <a:pt x="15520" y="1402315"/>
                <a:pt x="0" y="1364847"/>
                <a:pt x="0" y="1325778"/>
              </a:cubicBezTo>
              <a:lnTo>
                <a:pt x="0" y="147309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3"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3"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spcFirstLastPara="0" vert="horz" wrap="square" lIns="138395" tIns="138395" rIns="138395" bIns="138395" numCol="1" spcCol="1270" anchor="ctr" anchorCtr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11115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Профилактическая деятельность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08554-19AD-446A-83F2-8989A3E80E4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9E026-F892-4263-9D89-7D24671A5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2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3C5F0-451C-42CD-89E3-25860092CA54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E5DC-D197-4A30-A0E8-9DABD1B52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6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E5DC-D197-4A30-A0E8-9DABD1B521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E5DC-D197-4A30-A0E8-9DABD1B521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5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E5DC-D197-4A30-A0E8-9DABD1B521F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7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867" y="1978262"/>
            <a:ext cx="859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8200" y="0"/>
            <a:ext cx="88138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867" y="477851"/>
            <a:ext cx="1010154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2700" b="1" spc="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ИТОГАХ РАБОТЫ  </a:t>
            </a:r>
          </a:p>
          <a:p>
            <a:pPr algn="ctr">
              <a:lnSpc>
                <a:spcPct val="140000"/>
              </a:lnSpc>
            </a:pPr>
            <a:r>
              <a:rPr lang="ru-RU" sz="2700" b="1" spc="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 ПО ДЕЛАМ НЕСОВЕРШЕННОЛЕТНИХ </a:t>
            </a:r>
          </a:p>
          <a:p>
            <a:pPr algn="ctr">
              <a:lnSpc>
                <a:spcPct val="140000"/>
              </a:lnSpc>
            </a:pPr>
            <a:r>
              <a:rPr lang="ru-RU" sz="2700" b="1" spc="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ЗАЩИТЕ ИХ ПРАВ </a:t>
            </a:r>
          </a:p>
          <a:p>
            <a:pPr algn="ctr">
              <a:lnSpc>
                <a:spcPct val="140000"/>
              </a:lnSpc>
            </a:pPr>
            <a:r>
              <a:rPr lang="ru-RU" sz="2700" b="1" spc="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КРАПИВИНСКОГО МУНИЦИПАЛЬНОГО ОКРУГА</a:t>
            </a:r>
          </a:p>
          <a:p>
            <a:pPr algn="ctr">
              <a:lnSpc>
                <a:spcPct val="140000"/>
              </a:lnSpc>
            </a:pPr>
            <a:r>
              <a:rPr lang="ru-RU" sz="2700" b="1" spc="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Futura PT" charset="0"/>
                <a:cs typeface="Arial" panose="020B0604020202020204" pitchFamily="34" charset="0"/>
              </a:rPr>
              <a:t>ЗА 2022 ГОД</a:t>
            </a:r>
            <a:endParaRPr lang="ru-RU" sz="27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Futura PT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562" y="4435187"/>
            <a:ext cx="5004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latin typeface="Arial" panose="020B0604020202020204" pitchFamily="34" charset="0"/>
                <a:ea typeface="Futura PT" charset="0"/>
                <a:cs typeface="Arial" panose="020B0604020202020204" pitchFamily="34" charset="0"/>
              </a:rPr>
              <a:t>Остапенко Зинаида Викторовна,</a:t>
            </a:r>
            <a:endParaRPr lang="ru-RU" sz="2000" dirty="0">
              <a:latin typeface="Arial" panose="020B0604020202020204" pitchFamily="34" charset="0"/>
              <a:ea typeface="Futura PT" charset="0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latin typeface="Arial" panose="020B0604020202020204" pitchFamily="34" charset="0"/>
                <a:ea typeface="Futura PT" charset="0"/>
                <a:cs typeface="Arial" panose="020B0604020202020204" pitchFamily="34" charset="0"/>
              </a:rPr>
              <a:t>заместитель главы </a:t>
            </a:r>
          </a:p>
          <a:p>
            <a:pPr lvl="0"/>
            <a:r>
              <a:rPr lang="ru-RU" sz="2000" dirty="0" smtClean="0">
                <a:latin typeface="Arial" panose="020B0604020202020204" pitchFamily="34" charset="0"/>
                <a:ea typeface="Futura PT" charset="0"/>
                <a:cs typeface="Arial" panose="020B0604020202020204" pitchFamily="34" charset="0"/>
              </a:rPr>
              <a:t>Крапивинского </a:t>
            </a:r>
            <a:r>
              <a:rPr lang="ru-RU" sz="2000" dirty="0">
                <a:latin typeface="Arial" panose="020B0604020202020204" pitchFamily="34" charset="0"/>
                <a:ea typeface="Futura PT" charset="0"/>
                <a:cs typeface="Arial" panose="020B0604020202020204" pitchFamily="34" charset="0"/>
              </a:rPr>
              <a:t>муниципального </a:t>
            </a:r>
            <a:r>
              <a:rPr lang="ru-RU" sz="2000" dirty="0" smtClean="0">
                <a:latin typeface="Arial" panose="020B0604020202020204" pitchFamily="34" charset="0"/>
                <a:ea typeface="Futura PT" charset="0"/>
                <a:cs typeface="Arial" panose="020B0604020202020204" pitchFamily="34" charset="0"/>
              </a:rPr>
              <a:t>округа</a:t>
            </a:r>
            <a:endParaRPr lang="ru-RU" sz="2000" dirty="0">
              <a:latin typeface="Arial" panose="020B0604020202020204" pitchFamily="34" charset="0"/>
              <a:ea typeface="Futura P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778700" y="114872"/>
            <a:ext cx="10803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УЧЕТ СЕМЕЙ СОП 2020-2022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78700" y="558237"/>
            <a:ext cx="48137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12257"/>
              </p:ext>
            </p:extLst>
          </p:nvPr>
        </p:nvGraphicFramePr>
        <p:xfrm>
          <a:off x="778700" y="786416"/>
          <a:ext cx="612568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513"/>
                <a:gridCol w="2438400"/>
                <a:gridCol w="2083770"/>
              </a:tblGrid>
              <a:tr h="409041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Поставлено семей</a:t>
                      </a:r>
                      <a:endParaRPr lang="ru-RU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Снято семей </a:t>
                      </a:r>
                      <a:endParaRPr lang="ru-RU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0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933" y="457252"/>
            <a:ext cx="4399723" cy="2763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244" y="3220277"/>
            <a:ext cx="4412974" cy="3504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7189" y="3697355"/>
            <a:ext cx="4217467" cy="27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79" y="281051"/>
            <a:ext cx="2284608" cy="21661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313" y="281050"/>
            <a:ext cx="2195601" cy="21661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5468" y="54830"/>
            <a:ext cx="7059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«КУРС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701" y="643469"/>
            <a:ext cx="4470400" cy="2514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771" y="2645734"/>
            <a:ext cx="2909432" cy="3879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727" y="3437467"/>
            <a:ext cx="4317225" cy="3087510"/>
          </a:xfrm>
          <a:prstGeom prst="rect">
            <a:avLst/>
          </a:prstGeom>
        </p:spPr>
      </p:pic>
      <p:pic>
        <p:nvPicPr>
          <p:cNvPr id="10" name="Picture 2" descr="C:\Users\src\Desktop\IMG_20230302_195230_29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357" y="3382083"/>
            <a:ext cx="3098978" cy="3142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113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8205" y="62395"/>
            <a:ext cx="7059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«КУРС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502" y="3589866"/>
            <a:ext cx="2553963" cy="30355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596" y="3589866"/>
            <a:ext cx="4038598" cy="3028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06" y="3596485"/>
            <a:ext cx="4038598" cy="30289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334" y="698713"/>
            <a:ext cx="3542393" cy="26567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404" y="580179"/>
            <a:ext cx="3556000" cy="2667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267" y="580179"/>
            <a:ext cx="252095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9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692041" y="592321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src\Desktop\IMG_20230302_195230_7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77" y="1159005"/>
            <a:ext cx="7182200" cy="5386650"/>
          </a:xfrm>
          <a:prstGeom prst="rect">
            <a:avLst/>
          </a:prstGeom>
          <a:noFill/>
        </p:spPr>
      </p:pic>
      <p:pic>
        <p:nvPicPr>
          <p:cNvPr id="3075" name="Picture 3" descr="C:\Users\src\Desktop\IMG_20230302_195229_9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177" y="1159005"/>
            <a:ext cx="4049381" cy="5399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6449" y="119417"/>
            <a:ext cx="7059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«КУРС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596444" y="88230"/>
            <a:ext cx="114975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3B4555"/>
              </a:buClr>
              <a:buSzPts val="2400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НЕСОВЕРШЕННОЛЕТНИЕ, СОСТОЯЩИЕ НА УЧЕТЕ В КДН И ЗП 2020-2022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84030428"/>
              </p:ext>
            </p:extLst>
          </p:nvPr>
        </p:nvGraphicFramePr>
        <p:xfrm>
          <a:off x="778700" y="1159005"/>
          <a:ext cx="10901671" cy="530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396624" y="584794"/>
            <a:ext cx="102837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596444" y="88230"/>
            <a:ext cx="114975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3B4555"/>
              </a:buClr>
              <a:buSzPts val="2400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НЕСОВЕРШЕННОЛЕТНИЕ, СОСТОЯЩИЕ НА УЧЕТЕ В КДН И ЗП 2020-2022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396624" y="584794"/>
            <a:ext cx="102837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88508"/>
              </p:ext>
            </p:extLst>
          </p:nvPr>
        </p:nvGraphicFramePr>
        <p:xfrm>
          <a:off x="2532196" y="680614"/>
          <a:ext cx="77689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513"/>
                <a:gridCol w="3117439"/>
                <a:gridCol w="3048000"/>
              </a:tblGrid>
              <a:tr h="409041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Поставлено несовершеннолетних</a:t>
                      </a:r>
                      <a:endParaRPr lang="ru-RU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Снято несовершеннолетних</a:t>
                      </a:r>
                      <a:endParaRPr lang="ru-RU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0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44" y="3366053"/>
            <a:ext cx="2852396" cy="3026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835" y="3400671"/>
            <a:ext cx="3543536" cy="2892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169" y="3432722"/>
            <a:ext cx="3805250" cy="28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349" y="1934483"/>
            <a:ext cx="5723337" cy="38131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04" y="1934483"/>
            <a:ext cx="5721997" cy="38131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1114" y="180592"/>
            <a:ext cx="11038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Закрепленные наставники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числа депутатского корпуса, сотрудников учреждений образования, культуры и спорта, социальной защиты населения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7709" cy="120153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51114" y="1037500"/>
            <a:ext cx="1079862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674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196796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НАПРАВЛЕННОСТЬ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709682"/>
            <a:ext cx="628854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45" y="1442033"/>
            <a:ext cx="5679040" cy="4259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-677"/>
          <a:stretch/>
        </p:blipFill>
        <p:spPr>
          <a:xfrm>
            <a:off x="7859040" y="197655"/>
            <a:ext cx="3919748" cy="3181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270" y="3494638"/>
            <a:ext cx="4029851" cy="3082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8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35714" y="563700"/>
            <a:ext cx="82212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816771" y="127244"/>
            <a:ext cx="9526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ИНДИВИДУАЛЬНАЯ ПРОГРАММА РЕАБИЛИТАЦИИ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234" y="792849"/>
            <a:ext cx="4098497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Направлена</a:t>
            </a:r>
            <a:endParaRPr lang="ru-RU" sz="2200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редупреждение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совершения несовершеннолетним повторных преступлений,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правонарушений;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в досуговую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деятельность;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образа жизни достойного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«оздоровление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обстановки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семье;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укреплении материальной базы семьи и другие.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89948830"/>
              </p:ext>
            </p:extLst>
          </p:nvPr>
        </p:nvGraphicFramePr>
        <p:xfrm>
          <a:off x="3875249" y="92574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90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816771" y="100834"/>
            <a:ext cx="9526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ПРОФИЛАКТИЧЕСКАЯ РАБОТА С СЕМЬЯМИ СОП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686001" y="587424"/>
            <a:ext cx="988379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95229" y="766009"/>
            <a:ext cx="3950586" cy="2744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994135" y="3527411"/>
            <a:ext cx="9788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срок реализации и ответственного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его результат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89" y="4046255"/>
            <a:ext cx="3702842" cy="2535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229" y="4046255"/>
            <a:ext cx="3950586" cy="2520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758" y="4046255"/>
            <a:ext cx="3588660" cy="2520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0614" y="757535"/>
            <a:ext cx="3515804" cy="2744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71" y="757535"/>
            <a:ext cx="3750159" cy="2719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60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92506" y="327425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ПРАВОВЫЕ АКТЫ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872970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3"/>
          <p:cNvSpPr txBox="1">
            <a:spLocks/>
          </p:cNvSpPr>
          <p:nvPr/>
        </p:nvSpPr>
        <p:spPr>
          <a:xfrm>
            <a:off x="1200879" y="1625964"/>
            <a:ext cx="10991121" cy="523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8775"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Aharoni" pitchFamily="2" charset="-79"/>
              </a:rPr>
              <a:t>Федеральный закон от 24.06.1999 № 120-ФЗ «Об основах системы профилактики безнадзорности и правонарушений несовершеннолетних» </a:t>
            </a:r>
            <a:br>
              <a:rPr lang="ru-RU" sz="2300" b="1" dirty="0" smtClean="0">
                <a:latin typeface="Times New Roman" pitchFamily="18" charset="0"/>
                <a:cs typeface="Aharoni" pitchFamily="2" charset="-79"/>
              </a:rPr>
            </a:br>
            <a:endParaRPr lang="ru-RU" sz="2300" b="1" dirty="0">
              <a:latin typeface="Times New Roman" pitchFamily="18" charset="0"/>
              <a:cs typeface="Aharoni" pitchFamily="2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Aharoni" pitchFamily="2" charset="-79"/>
              </a:rPr>
              <a:t>Закон Кемеровской области от 17.01.2005 № 11-ОЗ «О системе профилактики безнадзорности и правонарушений несовершеннолетних»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300" b="1" dirty="0">
              <a:latin typeface="Times New Roman" pitchFamily="18" charset="0"/>
              <a:cs typeface="Aharoni" pitchFamily="2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Aharoni" pitchFamily="2" charset="-79"/>
              </a:rPr>
              <a:t>Решение Совета народных депутатов Крапивинского муниципального округа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itchFamily="18" charset="0"/>
                <a:cs typeface="Aharoni" pitchFamily="2" charset="-79"/>
              </a:rPr>
              <a:t>от 13.02.2020г. № 72 «Об утверждении Положения о Комиссии по делам несовершеннолетних и защите их прав Крапивинского муниципального округа»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300" b="1" dirty="0">
              <a:latin typeface="Times New Roman" pitchFamily="18" charset="0"/>
              <a:cs typeface="Aharoni" pitchFamily="2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Aharoni" pitchFamily="2" charset="-79"/>
              </a:rPr>
              <a:t>Муниципальная программа «Профилактика безнадзорности и правонарушений на 2021-2025 годы»</a:t>
            </a:r>
            <a:endParaRPr lang="ru-RU" sz="2300" dirty="0">
              <a:cs typeface="Aharoni" pitchFamily="2" charset="-79"/>
            </a:endParaRPr>
          </a:p>
        </p:txBody>
      </p:sp>
      <p:pic>
        <p:nvPicPr>
          <p:cNvPr id="10" name="Рисунок 9" descr="http://upload.wikimedia.org/wikipedia/commons/thumb/f/f2/Coat_of_Arms_of_the_Russian_Federation.svg/479px-Coat_of_Arms_of_the_Russian_Federation.sv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19" y="1509423"/>
            <a:ext cx="785387" cy="88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oat of arms of Kemerovo Oblast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88" y="2708440"/>
            <a:ext cx="842998" cy="107760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8" y="4319166"/>
            <a:ext cx="694961" cy="11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596444" y="122045"/>
            <a:ext cx="1065435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ОРГАНИЗАЦИЯ ЛЕТНЕЙ ОЗДОРОВИТЕЛЬНОЙ КАМПАНИИ - 2022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 flipV="1">
            <a:off x="712895" y="558237"/>
            <a:ext cx="9704093" cy="254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Общий раздел\Рабочий стол\итоги лето 2018\Новая папка (3)\Детский отдых\_DSC03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256" y="748244"/>
            <a:ext cx="3786214" cy="2633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C:\Documents and Settings\Общий раздел\Рабочий стол\итоги лето 2018\Новая папка (3)\Детский отдых\_DSC25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952" y="748244"/>
            <a:ext cx="3754425" cy="2633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C:\Users\User\Desktop\фотоотчет\Походы\VhuvkTj12pw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74" y="4027955"/>
            <a:ext cx="3781612" cy="2263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 descr="C:\Documents and Settings\Общий раздел\Рабочий стол\Новая папка (3)\SAM_419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231" y="4027955"/>
            <a:ext cx="3608933" cy="2263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 descr="C:\Documents and Settings\Общий раздел\Рабочий стол\итоги лето 2018\Новая папка (3)\Детский отдых\_DSC01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8605" y="4027955"/>
            <a:ext cx="4040402" cy="2263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769834" y="3504988"/>
            <a:ext cx="8238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2354 школьников охвачены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различными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формами летнего отдыха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80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774" y="911100"/>
            <a:ext cx="2822569" cy="25989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816771" y="127244"/>
            <a:ext cx="108455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ОЗДОРОВЛЕНИЕ, ОТДЫХ И ДОСУГОВАЯ ЗАНЯТОСТЬ ПОДРОСТКОВ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16771" y="709938"/>
            <a:ext cx="89696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57" y="1077005"/>
            <a:ext cx="3768727" cy="28319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706" y="1655791"/>
            <a:ext cx="3796419" cy="28527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33" y="3711215"/>
            <a:ext cx="3767447" cy="28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17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734907" y="122045"/>
            <a:ext cx="104571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ОБЕСПЕЧЕНИЕ ВРЕМЕННОЙ ЗАНЯТОСТИ ПОДРОСТКОВ 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34907" y="583669"/>
            <a:ext cx="90993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412" y="3845860"/>
            <a:ext cx="3792071" cy="2606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597" y="3845860"/>
            <a:ext cx="3698241" cy="2606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64" y="3845859"/>
            <a:ext cx="3935659" cy="2606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287412" y="1159005"/>
            <a:ext cx="3272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летний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2022 года временной занятостью охвачено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147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несовершеннолетних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 до 18 лет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196" y="747513"/>
            <a:ext cx="4852603" cy="2729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5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122045"/>
            <a:ext cx="51320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ПРЕДУПРЕДИТЕЛЬНЫЕ МЕРЫ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83224" y="583669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92690072"/>
              </p:ext>
            </p:extLst>
          </p:nvPr>
        </p:nvGraphicFramePr>
        <p:xfrm>
          <a:off x="596444" y="746956"/>
          <a:ext cx="10956081" cy="575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74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955"/>
            <a:ext cx="11353800" cy="64724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НЕСОВЕРШЕННОЛЕТНИХ, СОВЕРШИВШИХ ПРЕСТУПЛЕНИЯ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7709" cy="120153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00263"/>
              </p:ext>
            </p:extLst>
          </p:nvPr>
        </p:nvGraphicFramePr>
        <p:xfrm>
          <a:off x="948732" y="838201"/>
          <a:ext cx="10515600" cy="5819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1343">
                  <a:extLst>
                    <a:ext uri="{9D8B030D-6E8A-4147-A177-3AD203B41FA5}">
                      <a16:colId xmlns:a16="http://schemas.microsoft.com/office/drawing/2014/main" xmlns="" val="2084519019"/>
                    </a:ext>
                  </a:extLst>
                </a:gridCol>
                <a:gridCol w="2295126">
                  <a:extLst>
                    <a:ext uri="{9D8B030D-6E8A-4147-A177-3AD203B41FA5}">
                      <a16:colId xmlns:a16="http://schemas.microsoft.com/office/drawing/2014/main" xmlns="" val="287731191"/>
                    </a:ext>
                  </a:extLst>
                </a:gridCol>
                <a:gridCol w="1400678">
                  <a:extLst>
                    <a:ext uri="{9D8B030D-6E8A-4147-A177-3AD203B41FA5}">
                      <a16:colId xmlns:a16="http://schemas.microsoft.com/office/drawing/2014/main" xmlns="" val="3885017559"/>
                    </a:ext>
                  </a:extLst>
                </a:gridCol>
                <a:gridCol w="1518453">
                  <a:extLst>
                    <a:ext uri="{9D8B030D-6E8A-4147-A177-3AD203B41FA5}">
                      <a16:colId xmlns:a16="http://schemas.microsoft.com/office/drawing/2014/main" xmlns="" val="4266797775"/>
                    </a:ext>
                  </a:extLst>
                </a:gridCol>
              </a:tblGrid>
              <a:tr h="351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«Территориальное управление»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1122545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Крапивинский городской отдел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8854590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Зеленогорский городской отдел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5329981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Каменский отдел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7982390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Барачатский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7012150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Зеленовский отдел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6294853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Мельковский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32521157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Банновский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5640056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Борисовский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7400657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Шевелевский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5375650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Мельковский отдел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7658303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Крапивинский сельский отдел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1384680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Ленинск-Кузнецкий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5385214"/>
                  </a:ext>
                </a:extLst>
              </a:tr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345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33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596444" y="122045"/>
            <a:ext cx="1121179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ПРЕСТУПЛЕНИЙ СОВЕРШЕННЫЕ НЕСОВЕРШЕННОЛЕТНИМИ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83224" y="583669"/>
            <a:ext cx="105779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51603"/>
              </p:ext>
            </p:extLst>
          </p:nvPr>
        </p:nvGraphicFramePr>
        <p:xfrm>
          <a:off x="838200" y="1052232"/>
          <a:ext cx="10515600" cy="5363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1680">
                  <a:extLst>
                    <a:ext uri="{9D8B030D-6E8A-4147-A177-3AD203B41FA5}">
                      <a16:colId xmlns:a16="http://schemas.microsoft.com/office/drawing/2014/main" xmlns="" val="1783657955"/>
                    </a:ext>
                  </a:extLst>
                </a:gridCol>
                <a:gridCol w="1701424">
                  <a:extLst>
                    <a:ext uri="{9D8B030D-6E8A-4147-A177-3AD203B41FA5}">
                      <a16:colId xmlns:a16="http://schemas.microsoft.com/office/drawing/2014/main" xmlns="" val="1861144765"/>
                    </a:ext>
                  </a:extLst>
                </a:gridCol>
                <a:gridCol w="1714043">
                  <a:extLst>
                    <a:ext uri="{9D8B030D-6E8A-4147-A177-3AD203B41FA5}">
                      <a16:colId xmlns:a16="http://schemas.microsoft.com/office/drawing/2014/main" xmlns="" val="3222034844"/>
                    </a:ext>
                  </a:extLst>
                </a:gridCol>
                <a:gridCol w="1518453">
                  <a:extLst>
                    <a:ext uri="{9D8B030D-6E8A-4147-A177-3AD203B41FA5}">
                      <a16:colId xmlns:a16="http://schemas.microsoft.com/office/drawing/2014/main" xmlns="" val="3906220244"/>
                    </a:ext>
                  </a:extLst>
                </a:gridCol>
              </a:tblGrid>
              <a:tr h="477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9651237"/>
                  </a:ext>
                </a:extLst>
              </a:tr>
              <a:tr h="755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ДТП повлекшее по неосторожности  ТВЗ человека (ст. 264 ч.1 УК РФ)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2198839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Кража (ст. 158 УК РФ)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7615120"/>
                  </a:ext>
                </a:extLst>
              </a:tr>
              <a:tr h="42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Грабеж (ст. 161 УК РФ)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592080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Угон (ст. 166 УК РФ)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1262633"/>
                  </a:ext>
                </a:extLst>
              </a:tr>
              <a:tr h="81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Умышленное причинение  средней тяжести вреда здоровью (ст. 112 УК РФ)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5619927"/>
                  </a:ext>
                </a:extLst>
              </a:tr>
              <a:tr h="77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Насильственные действия сексуального характера (ст. 132 ч. 4 УК РФ)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3258734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Оскорбление власти (ст.319 УК РФ)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0806373"/>
                  </a:ext>
                </a:extLst>
              </a:tr>
              <a:tr h="4260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4457733"/>
                  </a:ext>
                </a:extLst>
              </a:tr>
              <a:tr h="340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 Е Г О: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1369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3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509359" y="76202"/>
            <a:ext cx="107115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3B4555"/>
              </a:buClr>
              <a:buSzPts val="2400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НЕСОВЕРШЕННОЛЕТНИЕ, СТУПИВШИЕ В КОНФЛИКТ С ЗАКОНОМ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956775" y="636540"/>
            <a:ext cx="725285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9359" y="1699814"/>
            <a:ext cx="53471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Помещены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специальные учреждения: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 несовершеннолетний в специальное учебно-воспитательное учреждение закрытого типа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(Илья И.,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помещения составил 2 года).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несовершеннолетних помещены в Центр временного содержания для несовершеннолетних правонарушителей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(Илья И., Ростислав С., Валерий Р., Дмитрий С., Сергей Б.)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Срок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помещения составил от 48 часов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30 суток.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99" y="1013970"/>
            <a:ext cx="4778828" cy="4973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99945" y="6205877"/>
            <a:ext cx="25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Б., с. Банново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122045"/>
            <a:ext cx="81756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МЕЖВЕДОМСТВЕННЫЕ РЕЙДЫ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83224" y="583669"/>
            <a:ext cx="524741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8" y="1701612"/>
            <a:ext cx="3706566" cy="4942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07" y="3541419"/>
            <a:ext cx="4136375" cy="31022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07" y="332075"/>
            <a:ext cx="4136375" cy="31022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816" y="1704859"/>
            <a:ext cx="3706566" cy="49420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2797" y="5314343"/>
            <a:ext cx="3297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 недопустимости распития спиртных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напитков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присутствии несовершеннолетних детей»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47807" y="2511027"/>
            <a:ext cx="4568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«Административное и уголовное законодательство по воспитанию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содержанию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детей»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5717" y="5382503"/>
            <a:ext cx="3383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«Ответственность родителей за жизнь и здоровье несовершеннолетних детей»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0013" y="876311"/>
            <a:ext cx="452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проведено 43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межведомственных рейда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24313" y="6046650"/>
            <a:ext cx="3383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«Пожарная безопасность»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5333" y="130629"/>
            <a:ext cx="6051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ПРОФИЛАКТИЧЕСКАЯ РАБОТА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40" y="3604449"/>
            <a:ext cx="3702841" cy="2744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949501"/>
            <a:ext cx="3855027" cy="4734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73" y="920014"/>
            <a:ext cx="3530908" cy="2396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779" y="1159005"/>
            <a:ext cx="3418539" cy="4589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0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12894" y="558237"/>
            <a:ext cx="629750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659" y="719217"/>
            <a:ext cx="3395350" cy="2561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951" y="3850783"/>
            <a:ext cx="2890966" cy="2747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2978" y="719217"/>
            <a:ext cx="4195215" cy="2559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860" y="3818527"/>
            <a:ext cx="3705118" cy="2779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6"/>
          <a:stretch/>
        </p:blipFill>
        <p:spPr>
          <a:xfrm>
            <a:off x="500448" y="3850783"/>
            <a:ext cx="3416065" cy="2747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162" y="719217"/>
            <a:ext cx="2830200" cy="2540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9224" y="6078070"/>
            <a:ext cx="293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здоровья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6659" y="5754904"/>
            <a:ext cx="2539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курения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3901" y="2452389"/>
            <a:ext cx="262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наркоманией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8595" y="2729388"/>
            <a:ext cx="288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телефон доверия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1767" y="273298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Фемиды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2978" y="5677815"/>
            <a:ext cx="2386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7733" y="45903"/>
            <a:ext cx="6051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7608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122337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МЕЖВЕДОМСТВЕННАЯ КООРДИНАЦИЯ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32229" y="583961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031018" y="992290"/>
            <a:ext cx="6167718" cy="628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делам несовершеннолетних и защите их прав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674" y="2647421"/>
            <a:ext cx="2072561" cy="8596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МВД России по Крапивинскому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округу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80829" y="2789487"/>
            <a:ext cx="1521801" cy="9575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КМО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76935" y="4116070"/>
            <a:ext cx="1521801" cy="5364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опеки и попечительства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95933" y="2829578"/>
            <a:ext cx="1728965" cy="8229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«Крапивинская районная больница»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80063" y="2840669"/>
            <a:ext cx="1491306" cy="6185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ЦЗН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Крапивинского округа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45117" y="2829578"/>
            <a:ext cx="1503253" cy="6947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УСЗН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КМО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15990" y="3784632"/>
            <a:ext cx="1442941" cy="7266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СРЦ Крапивинского округа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48033" y="2069620"/>
            <a:ext cx="1460602" cy="7255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УКМПС и Т 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380824" y="3077254"/>
            <a:ext cx="1272410" cy="3819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МДЦ «Лидер»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48339" y="3888874"/>
            <a:ext cx="1195564" cy="4723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КСС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7589" y="3784632"/>
            <a:ext cx="1741338" cy="11125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ГПДН Отдела МВД России по Крапивинскому муниципальному округу</a:t>
            </a:r>
            <a:endParaRPr lang="ru-RU" sz="1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61230" y="3671275"/>
            <a:ext cx="1453590" cy="12013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ФКУ УИИ ГУФСИН России по Кемеровской области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635123" y="4872637"/>
            <a:ext cx="1413209" cy="6744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МБУ «Крапивинский Центр Д и К»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35865" y="1855970"/>
            <a:ext cx="1514317" cy="6029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народных депутатов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КМО</a:t>
            </a:r>
            <a:endParaRPr lang="ru-RU" sz="1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161230" y="1599317"/>
            <a:ext cx="726796" cy="398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2339235" y="2069620"/>
            <a:ext cx="780482" cy="57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156958" y="3524295"/>
            <a:ext cx="0" cy="22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888025" y="2145009"/>
            <a:ext cx="384093" cy="1379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944471" y="2082601"/>
            <a:ext cx="0" cy="56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096743" y="3542225"/>
            <a:ext cx="0" cy="22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5386443" y="2429553"/>
            <a:ext cx="719867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539029" y="1996418"/>
            <a:ext cx="8459" cy="7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5961720" y="2927126"/>
            <a:ext cx="1715012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8274424" y="2069620"/>
            <a:ext cx="645458" cy="608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8919882" y="3805977"/>
            <a:ext cx="367554" cy="25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9381921" y="3839421"/>
            <a:ext cx="0" cy="95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0960277" y="2836619"/>
            <a:ext cx="0" cy="22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9341728" y="1913426"/>
            <a:ext cx="760902" cy="37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9674219" y="4116070"/>
            <a:ext cx="1413209" cy="6744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МБУ ДПО «ИМЦ»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9499405" y="3805886"/>
            <a:ext cx="440709" cy="25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8057" y="5618049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Струкова И.А.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821" y="5433383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Старченко К.Г.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889" y="134021"/>
            <a:ext cx="7895396" cy="173191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97976"/>
              </p:ext>
            </p:extLst>
          </p:nvPr>
        </p:nvGraphicFramePr>
        <p:xfrm>
          <a:off x="3257072" y="2321798"/>
          <a:ext cx="569313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846"/>
                <a:gridCol w="2472286"/>
              </a:tblGrid>
              <a:tr h="5790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Направлено постановлений КДН и ЗП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5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>
            <a:off x="4055166" y="3829878"/>
            <a:ext cx="954156" cy="7553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798365" y="3803374"/>
            <a:ext cx="808383" cy="781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31214"/>
              </p:ext>
            </p:extLst>
          </p:nvPr>
        </p:nvGraphicFramePr>
        <p:xfrm>
          <a:off x="981673" y="4768596"/>
          <a:ext cx="41956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266"/>
                <a:gridCol w="1965370"/>
              </a:tblGrid>
              <a:tr h="5073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постановлений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9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26106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02445"/>
              </p:ext>
            </p:extLst>
          </p:nvPr>
        </p:nvGraphicFramePr>
        <p:xfrm>
          <a:off x="6233825" y="4792914"/>
          <a:ext cx="41956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266"/>
                <a:gridCol w="1965370"/>
              </a:tblGrid>
              <a:tr h="3904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Находятся в исполнении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29080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1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1057" y="0"/>
            <a:ext cx="97209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1"/>
          <p:cNvSpPr/>
          <p:nvPr/>
        </p:nvSpPr>
        <p:spPr>
          <a:xfrm>
            <a:off x="731989" y="3014586"/>
            <a:ext cx="5492220" cy="2232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Наши контакты: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Тел.</a:t>
            </a:r>
            <a:r>
              <a:rPr lang="ru-RU" sz="2400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         </a:t>
            </a:r>
            <a:r>
              <a:rPr lang="ru-RU" sz="2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8 </a:t>
            </a:r>
            <a:r>
              <a:rPr lang="ru-RU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384 46 </a:t>
            </a:r>
            <a:r>
              <a:rPr lang="ru-RU" sz="2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utura PT Medium"/>
              </a:rPr>
              <a:t>21 077</a:t>
            </a:r>
            <a:endParaRPr lang="ru-RU" sz="2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EMAIL: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kdn.krapivino@mail.ru</a:t>
            </a:r>
            <a:endParaRPr lang="ru-RU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utura PT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184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327153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НАПРАВЛЕНИЯ В РАБОТЕ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857448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40822144"/>
              </p:ext>
            </p:extLst>
          </p:nvPr>
        </p:nvGraphicFramePr>
        <p:xfrm>
          <a:off x="4908983" y="1569308"/>
          <a:ext cx="6524393" cy="515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97274457"/>
              </p:ext>
            </p:extLst>
          </p:nvPr>
        </p:nvGraphicFramePr>
        <p:xfrm>
          <a:off x="806824" y="857448"/>
          <a:ext cx="9341224" cy="613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66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927627" y="122045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АДМИНИСТРАТИВНЫЕ ПРАВОНАРУШЕНИЯ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47365" y="583669"/>
            <a:ext cx="88725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33714103"/>
              </p:ext>
            </p:extLst>
          </p:nvPr>
        </p:nvGraphicFramePr>
        <p:xfrm>
          <a:off x="1286517" y="935182"/>
          <a:ext cx="9759019" cy="559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14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927627" y="122045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АДМИНИСТРАТИВНЫЕ ПРАВОНАРУШЕНИЯ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47365" y="583669"/>
            <a:ext cx="88725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94990018"/>
              </p:ext>
            </p:extLst>
          </p:nvPr>
        </p:nvGraphicFramePr>
        <p:xfrm>
          <a:off x="1974273" y="1045293"/>
          <a:ext cx="9071264" cy="543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21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847365" y="583669"/>
            <a:ext cx="88725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927627" y="122045"/>
            <a:ext cx="87922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АДМИНИСТРАТИВНЫЕ ПРАВОНАРУШЕНИЯ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02230690"/>
              </p:ext>
            </p:extLst>
          </p:nvPr>
        </p:nvGraphicFramePr>
        <p:xfrm>
          <a:off x="1576678" y="1045293"/>
          <a:ext cx="9071264" cy="532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09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-735106" y="187138"/>
            <a:ext cx="1012981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РАННЕЙ ПРОФИЛАКТИКИ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648762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95056" y="1558569"/>
            <a:ext cx="96860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устранение причин и условий, приводящих к нарушению прав и законных интересов несовершеннолетних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предупреждение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безнадзорности, беспризорности, правонарушений или иных антиобщественных действий несовершеннолетних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педагогической и медицинской помощи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несовершеннолетним;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комплексной работы по социальной реабилитации семей, находящихся в социально-опасном положении; </a:t>
            </a:r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000" dirty="0" smtClean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реабилитация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несовершеннолетних, являющихся жертвами насилия.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43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24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778700" y="114872"/>
            <a:ext cx="10803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УЧЕТ СЕМЕЙ СОП 2020-2022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778700" y="558237"/>
            <a:ext cx="102837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21859714"/>
              </p:ext>
            </p:extLst>
          </p:nvPr>
        </p:nvGraphicFramePr>
        <p:xfrm>
          <a:off x="315686" y="114873"/>
          <a:ext cx="11364685" cy="648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25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818</Words>
  <Application>Microsoft Office PowerPoint</Application>
  <PresentationFormat>Широкоэкранный</PresentationFormat>
  <Paragraphs>260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Aharoni</vt:lpstr>
      <vt:lpstr>Arial</vt:lpstr>
      <vt:lpstr>Calibri</vt:lpstr>
      <vt:lpstr>Calibri Light</vt:lpstr>
      <vt:lpstr>Futura PT</vt:lpstr>
      <vt:lpstr>Futura PT Medium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НЕСОВЕРШЕННОЛЕТНИХ, СОВЕРШИВШИХ ПРЕСТУПЛЕНИЯ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""</cp:lastModifiedBy>
  <cp:revision>367</cp:revision>
  <cp:lastPrinted>2023-03-22T09:35:57Z</cp:lastPrinted>
  <dcterms:created xsi:type="dcterms:W3CDTF">2019-04-02T07:58:05Z</dcterms:created>
  <dcterms:modified xsi:type="dcterms:W3CDTF">2023-03-28T04:27:26Z</dcterms:modified>
  <cp:version>0906.0100.01</cp:version>
</cp:coreProperties>
</file>