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47" r:id="rId3"/>
    <p:sldId id="348" r:id="rId4"/>
    <p:sldId id="320" r:id="rId5"/>
    <p:sldId id="349" r:id="rId6"/>
    <p:sldId id="350" r:id="rId7"/>
    <p:sldId id="351" r:id="rId8"/>
    <p:sldId id="352" r:id="rId9"/>
    <p:sldId id="354" r:id="rId10"/>
    <p:sldId id="355" r:id="rId11"/>
    <p:sldId id="356" r:id="rId12"/>
    <p:sldId id="357" r:id="rId13"/>
    <p:sldId id="358" r:id="rId14"/>
    <p:sldId id="353" r:id="rId15"/>
    <p:sldId id="284" r:id="rId1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DE2"/>
    <a:srgbClr val="D3CBDE"/>
    <a:srgbClr val="EEEBF0"/>
    <a:srgbClr val="E8E1EA"/>
    <a:srgbClr val="E4DFE8"/>
    <a:srgbClr val="EBE8ED"/>
    <a:srgbClr val="E3DDE7"/>
    <a:srgbClr val="E2DDEA"/>
    <a:srgbClr val="B0AE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3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12" Type="http://schemas.openxmlformats.org/officeDocument/2006/relationships/image" Target="../media/image2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5"/>
          <p:cNvSpPr>
            <a:spLocks noGrp="1"/>
          </p:cNvSpPr>
          <p:nvPr/>
        </p:nvSpPr>
        <p:spPr>
          <a:xfrm>
            <a:off x="352147" y="1844876"/>
            <a:ext cx="11487705" cy="3581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День не дурака</a:t>
            </a: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Изображение 1" descr="минфин прозрачный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26" name="Изображение 25" descr="Безымянный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202" y="443293"/>
            <a:ext cx="1137920" cy="815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B9CDCC-ED00-9105-3233-203D455354F6}"/>
              </a:ext>
            </a:extLst>
          </p:cNvPr>
          <p:cNvSpPr txBox="1"/>
          <p:nvPr/>
        </p:nvSpPr>
        <p:spPr>
          <a:xfrm>
            <a:off x="5136022" y="5091952"/>
            <a:ext cx="693781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ru-RU" sz="1400" b="1" dirty="0">
                <a:solidFill>
                  <a:schemeClr val="dk1"/>
                </a:solidFill>
                <a:ea typeface="Verdana"/>
              </a:rPr>
              <a:t>Сычева-Передеро Ольга Валерьевна</a:t>
            </a:r>
            <a:endParaRPr lang="ru-RU" sz="1400" dirty="0">
              <a:solidFill>
                <a:srgbClr val="000000"/>
              </a:solidFill>
            </a:endParaRPr>
          </a:p>
          <a:p>
            <a:pPr algn="r">
              <a:tabLst>
                <a:tab pos="0" algn="l"/>
              </a:tabLst>
            </a:pPr>
            <a:endParaRPr lang="ru-RU" sz="1400" b="1" dirty="0">
              <a:solidFill>
                <a:schemeClr val="dk1"/>
              </a:solidFill>
              <a:ea typeface="Verdana"/>
            </a:endParaRPr>
          </a:p>
          <a:p>
            <a:pPr algn="r">
              <a:tabLst>
                <a:tab pos="0" algn="l"/>
              </a:tabLst>
            </a:pPr>
            <a:r>
              <a:rPr lang="ru-RU" sz="1400" i="1" dirty="0">
                <a:solidFill>
                  <a:schemeClr val="dk1"/>
                </a:solidFill>
                <a:ea typeface="Verdana"/>
              </a:rPr>
              <a:t>зав. сектором проектов Министерства финансов Кузбасса,</a:t>
            </a:r>
          </a:p>
          <a:p>
            <a:pPr algn="r">
              <a:tabLst>
                <a:tab pos="0" algn="l"/>
              </a:tabLst>
            </a:pPr>
            <a:r>
              <a:rPr lang="ru-RU" sz="1400" i="1" dirty="0">
                <a:solidFill>
                  <a:schemeClr val="dk1"/>
                </a:solidFill>
                <a:ea typeface="Verdana"/>
              </a:rPr>
              <a:t>Руководитель РЦФГК</a:t>
            </a:r>
          </a:p>
          <a:p>
            <a:pPr algn="r">
              <a:tabLst>
                <a:tab pos="0" algn="l"/>
              </a:tabLst>
            </a:pPr>
            <a:r>
              <a:rPr lang="ru-RU" sz="1400" i="1" dirty="0">
                <a:solidFill>
                  <a:schemeClr val="dk1"/>
                </a:solidFill>
                <a:ea typeface="Verdana"/>
              </a:rPr>
              <a:t>Федеральный эксперт АРФГ, эксперт </a:t>
            </a:r>
            <a:r>
              <a:rPr lang="ru-RU" sz="1400" i="1" dirty="0" err="1">
                <a:solidFill>
                  <a:schemeClr val="dk1"/>
                </a:solidFill>
                <a:ea typeface="Verdana"/>
              </a:rPr>
              <a:t>ПРОФиТ</a:t>
            </a:r>
            <a:r>
              <a:rPr lang="ru-RU" sz="1400" i="1" dirty="0">
                <a:solidFill>
                  <a:schemeClr val="dk1"/>
                </a:solidFill>
                <a:ea typeface="Verdana"/>
              </a:rPr>
              <a:t>,</a:t>
            </a:r>
          </a:p>
          <a:p>
            <a:pPr algn="r">
              <a:tabLst>
                <a:tab pos="0" algn="l"/>
              </a:tabLst>
            </a:pPr>
            <a:r>
              <a:rPr lang="ru-RU" sz="1400" i="1" dirty="0">
                <a:solidFill>
                  <a:schemeClr val="dk1"/>
                </a:solidFill>
                <a:ea typeface="Verdana"/>
              </a:rPr>
              <a:t>лектор Российского общества «Знание» </a:t>
            </a:r>
          </a:p>
          <a:p>
            <a:pPr algn="r">
              <a:tabLst>
                <a:tab pos="0" algn="l"/>
              </a:tabLst>
            </a:pPr>
            <a:r>
              <a:rPr lang="ru-RU" sz="1400" i="1" dirty="0">
                <a:solidFill>
                  <a:schemeClr val="dk1"/>
                </a:solidFill>
                <a:ea typeface="Verdana"/>
              </a:rPr>
              <a:t>к.э.н., доцент </a:t>
            </a:r>
            <a:endParaRPr lang="ru-RU" sz="1400" i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37B740A0-1A9F-5A8D-4281-12FA8B1E5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878" y="2724338"/>
            <a:ext cx="2702241" cy="270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CD620E-51B8-8C03-A42F-31C95042A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минфин прозрачный">
            <a:extLst>
              <a:ext uri="{FF2B5EF4-FFF2-40B4-BE49-F238E27FC236}">
                <a16:creationId xmlns:a16="http://schemas.microsoft.com/office/drawing/2014/main" id="{8AF9DD1E-C284-E3ED-90B3-0A6EA8DB7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>
            <a:extLst>
              <a:ext uri="{FF2B5EF4-FFF2-40B4-BE49-F238E27FC236}">
                <a16:creationId xmlns:a16="http://schemas.microsoft.com/office/drawing/2014/main" id="{B4C7E7A8-694E-8A85-83CA-889E23898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>
            <a:extLst>
              <a:ext uri="{FF2B5EF4-FFF2-40B4-BE49-F238E27FC236}">
                <a16:creationId xmlns:a16="http://schemas.microsoft.com/office/drawing/2014/main" id="{BFEB9054-9B07-762B-A36B-E2371AC48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26" name="Изображение 25" descr="Безымянный-1">
            <a:extLst>
              <a:ext uri="{FF2B5EF4-FFF2-40B4-BE49-F238E27FC236}">
                <a16:creationId xmlns:a16="http://schemas.microsoft.com/office/drawing/2014/main" id="{6A6A169A-7F7D-C351-1B2D-4AC869C8B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654" y="443293"/>
            <a:ext cx="1137920" cy="815975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627554BE-AB82-96A7-E66E-5472985A9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639" y="258445"/>
            <a:ext cx="703716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 предпочитаете кредиты сбережениям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9D80F7-98EB-6829-8CD5-D5661B31818E}"/>
              </a:ext>
            </a:extLst>
          </p:cNvPr>
          <p:cNvSpPr txBox="1"/>
          <p:nvPr/>
        </p:nvSpPr>
        <p:spPr>
          <a:xfrm>
            <a:off x="5553981" y="1945056"/>
            <a:ext cx="6448190" cy="4541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2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Как это бывает.</a:t>
            </a:r>
            <a:r>
              <a:rPr lang="ru-RU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Вы не готовы ждать, когда накопите достаточно денег на мечту или крупную покупку.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2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Почему это плохо?</a:t>
            </a:r>
            <a:r>
              <a:rPr lang="ru-RU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Выплаты процентов повышают нагрузку на семейный бюджет и создают психологическое давление.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2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Как это исправить? </a:t>
            </a:r>
            <a:r>
              <a:rPr lang="ru-RU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Начните с малого. Накопите небольшую сумму, получите удовольствие от покупки, не омраченное мыслями о долге и процентах. Дальше втянетесь.</a:t>
            </a:r>
          </a:p>
        </p:txBody>
      </p:sp>
      <p:pic>
        <p:nvPicPr>
          <p:cNvPr id="10246" name="Picture 6" descr="Picture background">
            <a:extLst>
              <a:ext uri="{FF2B5EF4-FFF2-40B4-BE49-F238E27FC236}">
                <a16:creationId xmlns:a16="http://schemas.microsoft.com/office/drawing/2014/main" id="{B283A60F-6AC2-0883-5A30-348076BA8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7726" r="16729" b="3768"/>
          <a:stretch>
            <a:fillRect/>
          </a:stretch>
        </p:blipFill>
        <p:spPr bwMode="auto">
          <a:xfrm>
            <a:off x="106280" y="2127902"/>
            <a:ext cx="5285330" cy="385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833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D98E16-1383-5F1A-1177-BA9F0AAD6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минфин прозрачный">
            <a:extLst>
              <a:ext uri="{FF2B5EF4-FFF2-40B4-BE49-F238E27FC236}">
                <a16:creationId xmlns:a16="http://schemas.microsoft.com/office/drawing/2014/main" id="{024B87B7-22FF-70C9-4BD0-15E62EADE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>
            <a:extLst>
              <a:ext uri="{FF2B5EF4-FFF2-40B4-BE49-F238E27FC236}">
                <a16:creationId xmlns:a16="http://schemas.microsoft.com/office/drawing/2014/main" id="{E30F5410-99D4-60E2-EC5D-BCAE36368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>
            <a:extLst>
              <a:ext uri="{FF2B5EF4-FFF2-40B4-BE49-F238E27FC236}">
                <a16:creationId xmlns:a16="http://schemas.microsoft.com/office/drawing/2014/main" id="{880FA4CA-6ED7-3A37-3DFA-3F4881DF8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26" name="Изображение 25" descr="Безымянный-1">
            <a:extLst>
              <a:ext uri="{FF2B5EF4-FFF2-40B4-BE49-F238E27FC236}">
                <a16:creationId xmlns:a16="http://schemas.microsoft.com/office/drawing/2014/main" id="{03517CB8-927D-CE43-6AAE-67BFAD949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654" y="443293"/>
            <a:ext cx="1137920" cy="815975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06402E85-9256-379F-BED4-687AA3B9B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583" y="3191"/>
            <a:ext cx="7466904" cy="22967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 не диверсифицируете сбережения и инвестиции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0F5B0A-120B-A466-5DAE-AFE9F35AF5B1}"/>
              </a:ext>
            </a:extLst>
          </p:cNvPr>
          <p:cNvSpPr txBox="1"/>
          <p:nvPr/>
        </p:nvSpPr>
        <p:spPr>
          <a:xfrm>
            <a:off x="5789172" y="2299939"/>
            <a:ext cx="627055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Как это бывает.</a:t>
            </a:r>
            <a:r>
              <a:rPr lang="ru-RU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Бабушка хранила деньги в банке. Стеклянной. Вы тоже верите, что так надежнее. </a:t>
            </a:r>
          </a:p>
          <a:p>
            <a:pPr>
              <a:buNone/>
            </a:pPr>
            <a:r>
              <a:rPr lang="ru-RU" sz="20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Почему это плохо?</a:t>
            </a:r>
            <a:r>
              <a:rPr lang="ru-RU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Жизнь полна неожиданностей, и порой они неприятные. Использование разных инструментов для хранения ваших сбережений и инвестирования снизит долгосрочные риски.</a:t>
            </a:r>
          </a:p>
          <a:p>
            <a:pPr>
              <a:buNone/>
            </a:pPr>
            <a:r>
              <a:rPr lang="ru-RU" sz="20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Как это исправить?</a:t>
            </a:r>
            <a:r>
              <a:rPr lang="ru-RU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Распределите сбережения между счетами и копилками, использующими простые и сложные, консервативные и рискованные инструменты.</a:t>
            </a:r>
          </a:p>
        </p:txBody>
      </p:sp>
      <p:pic>
        <p:nvPicPr>
          <p:cNvPr id="11266" name="Picture 2" descr="Picture background">
            <a:extLst>
              <a:ext uri="{FF2B5EF4-FFF2-40B4-BE49-F238E27FC236}">
                <a16:creationId xmlns:a16="http://schemas.microsoft.com/office/drawing/2014/main" id="{5DF05267-E9FA-5EB4-F924-DBFE1BF014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4" t="872" r="13294" b="1557"/>
          <a:stretch>
            <a:fillRect/>
          </a:stretch>
        </p:blipFill>
        <p:spPr bwMode="auto">
          <a:xfrm>
            <a:off x="132270" y="2299939"/>
            <a:ext cx="5601893" cy="400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737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97F10C-FC20-29EC-F258-2668096FD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минфин прозрачный">
            <a:extLst>
              <a:ext uri="{FF2B5EF4-FFF2-40B4-BE49-F238E27FC236}">
                <a16:creationId xmlns:a16="http://schemas.microsoft.com/office/drawing/2014/main" id="{3B25996A-EABF-5311-CE67-9E65F9067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>
            <a:extLst>
              <a:ext uri="{FF2B5EF4-FFF2-40B4-BE49-F238E27FC236}">
                <a16:creationId xmlns:a16="http://schemas.microsoft.com/office/drawing/2014/main" id="{002F26F7-6414-FA10-3F19-03D40E50F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>
            <a:extLst>
              <a:ext uri="{FF2B5EF4-FFF2-40B4-BE49-F238E27FC236}">
                <a16:creationId xmlns:a16="http://schemas.microsoft.com/office/drawing/2014/main" id="{8A86EA9E-F673-089F-49B9-45D62EA61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26" name="Изображение 25" descr="Безымянный-1">
            <a:extLst>
              <a:ext uri="{FF2B5EF4-FFF2-40B4-BE49-F238E27FC236}">
                <a16:creationId xmlns:a16="http://schemas.microsoft.com/office/drawing/2014/main" id="{14C15ADE-8A0F-701A-C913-CA941B656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654" y="443293"/>
            <a:ext cx="1137920" cy="815975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AB2675B8-42AF-0DC9-D2FB-6CC42FC78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574" y="121712"/>
            <a:ext cx="7415630" cy="21001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 автоматически повышаете уровень жизни, когда повышается доход</a:t>
            </a:r>
          </a:p>
        </p:txBody>
      </p:sp>
      <p:pic>
        <p:nvPicPr>
          <p:cNvPr id="12290" name="Picture 2" descr="Picture background">
            <a:extLst>
              <a:ext uri="{FF2B5EF4-FFF2-40B4-BE49-F238E27FC236}">
                <a16:creationId xmlns:a16="http://schemas.microsoft.com/office/drawing/2014/main" id="{CAD0BC93-3A40-325C-5D4F-588C3A0B3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9" y="2546430"/>
            <a:ext cx="5127351" cy="390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70E2C6-5E21-3897-81FC-0A1D546C70D7}"/>
              </a:ext>
            </a:extLst>
          </p:cNvPr>
          <p:cNvSpPr txBox="1"/>
          <p:nvPr/>
        </p:nvSpPr>
        <p:spPr>
          <a:xfrm>
            <a:off x="5343209" y="2454423"/>
            <a:ext cx="6754661" cy="4155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0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Как это бывает.</a:t>
            </a:r>
            <a:r>
              <a:rPr lang="ru-RU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Поздравляем: вы стали начальником отдела! Кажется, нужно срочно переехать в более престижный район, отдать детей в частную школу и забыть про дачу ради заграницы…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0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Почему это плохо?</a:t>
            </a:r>
            <a:r>
              <a:rPr lang="ru-RU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Повышение дохода — отличная возможность больше откладывать на старость и финансовые цели.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0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Как это исправить?</a:t>
            </a:r>
            <a:r>
              <a:rPr lang="ru-RU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Попробуйте пожить некоторое время так, как привыкли, а любые новые расходы оценивайте критически. </a:t>
            </a:r>
          </a:p>
        </p:txBody>
      </p:sp>
    </p:spTree>
    <p:extLst>
      <p:ext uri="{BB962C8B-B14F-4D97-AF65-F5344CB8AC3E}">
        <p14:creationId xmlns:p14="http://schemas.microsoft.com/office/powerpoint/2010/main" val="1954647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8B72FD-1328-3F3C-207C-532F7C46C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минфин прозрачный">
            <a:extLst>
              <a:ext uri="{FF2B5EF4-FFF2-40B4-BE49-F238E27FC236}">
                <a16:creationId xmlns:a16="http://schemas.microsoft.com/office/drawing/2014/main" id="{882DF0BB-C9DA-B4C2-07C1-B5292D7EE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>
            <a:extLst>
              <a:ext uri="{FF2B5EF4-FFF2-40B4-BE49-F238E27FC236}">
                <a16:creationId xmlns:a16="http://schemas.microsoft.com/office/drawing/2014/main" id="{69B56812-265A-F528-E902-14F645384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>
            <a:extLst>
              <a:ext uri="{FF2B5EF4-FFF2-40B4-BE49-F238E27FC236}">
                <a16:creationId xmlns:a16="http://schemas.microsoft.com/office/drawing/2014/main" id="{62E68D8F-27E7-E84A-18CD-5406349C9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26" name="Изображение 25" descr="Безымянный-1">
            <a:extLst>
              <a:ext uri="{FF2B5EF4-FFF2-40B4-BE49-F238E27FC236}">
                <a16:creationId xmlns:a16="http://schemas.microsoft.com/office/drawing/2014/main" id="{B0DFEBC6-FBC3-C584-5B2C-87EAEE781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654" y="443293"/>
            <a:ext cx="1137920" cy="815975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DF7ECCA8-E6E1-1F8E-C642-F685F2F4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639" y="258445"/>
            <a:ext cx="7195655" cy="18267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 не создаете фонд на эмоциональные траты</a:t>
            </a:r>
          </a:p>
        </p:txBody>
      </p:sp>
      <p:pic>
        <p:nvPicPr>
          <p:cNvPr id="13314" name="Picture 2" descr="Picture background">
            <a:extLst>
              <a:ext uri="{FF2B5EF4-FFF2-40B4-BE49-F238E27FC236}">
                <a16:creationId xmlns:a16="http://schemas.microsoft.com/office/drawing/2014/main" id="{7634EC4A-9B96-253C-62BC-D952A4306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06" y="1757134"/>
            <a:ext cx="4660100" cy="4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D18105-3432-4574-C021-6C8F1F6D3AC0}"/>
              </a:ext>
            </a:extLst>
          </p:cNvPr>
          <p:cNvSpPr txBox="1"/>
          <p:nvPr/>
        </p:nvSpPr>
        <p:spPr>
          <a:xfrm>
            <a:off x="4862147" y="2085174"/>
            <a:ext cx="6956687" cy="4348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1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Как это бывает.</a:t>
            </a:r>
            <a:r>
              <a:rPr lang="ru-RU" sz="21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Даже если вы посещаете психолога и практикуете осознанность, эмоциональные траты случаются.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1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Почему это плохо?</a:t>
            </a:r>
            <a:r>
              <a:rPr lang="ru-RU" sz="21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Эмоциональные траты нарушают планы, вынуждают брать кредиты, снижают веру в то, что вы способны накопить на мечты.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1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Как это исправить?</a:t>
            </a:r>
            <a:r>
              <a:rPr lang="ru-RU" sz="21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Переводите в специальный кошелек ежемесячно небольшую сумму и не расстраивайтесь, если придется ее забирать. Все иногда заслуживают праздника.</a:t>
            </a:r>
          </a:p>
        </p:txBody>
      </p:sp>
    </p:spTree>
    <p:extLst>
      <p:ext uri="{BB962C8B-B14F-4D97-AF65-F5344CB8AC3E}">
        <p14:creationId xmlns:p14="http://schemas.microsoft.com/office/powerpoint/2010/main" val="422971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E4FC80-EE8B-88B0-97A7-05AC0FF35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минфин прозрачный">
            <a:extLst>
              <a:ext uri="{FF2B5EF4-FFF2-40B4-BE49-F238E27FC236}">
                <a16:creationId xmlns:a16="http://schemas.microsoft.com/office/drawing/2014/main" id="{C2D43875-35AB-A502-95EE-10D77C102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>
            <a:extLst>
              <a:ext uri="{FF2B5EF4-FFF2-40B4-BE49-F238E27FC236}">
                <a16:creationId xmlns:a16="http://schemas.microsoft.com/office/drawing/2014/main" id="{7C40A72C-C610-EC86-0029-473938898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>
            <a:extLst>
              <a:ext uri="{FF2B5EF4-FFF2-40B4-BE49-F238E27FC236}">
                <a16:creationId xmlns:a16="http://schemas.microsoft.com/office/drawing/2014/main" id="{9AA46D8D-9FFF-EDDF-8699-E03197A58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26" name="Изображение 25" descr="Безымянный-1">
            <a:extLst>
              <a:ext uri="{FF2B5EF4-FFF2-40B4-BE49-F238E27FC236}">
                <a16:creationId xmlns:a16="http://schemas.microsoft.com/office/drawing/2014/main" id="{B8264E8A-5AC2-AD19-921C-57892C51C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202" y="443293"/>
            <a:ext cx="1137920" cy="815975"/>
          </a:xfrm>
          <a:prstGeom prst="rect">
            <a:avLst/>
          </a:prstGeom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3E0F3D92-C6B8-34D7-526F-5D9A2E102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202" y="1564069"/>
            <a:ext cx="5035486" cy="503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E17CEA-EB6D-3B76-02D4-F6AED2F8C316}"/>
              </a:ext>
            </a:extLst>
          </p:cNvPr>
          <p:cNvSpPr/>
          <p:nvPr/>
        </p:nvSpPr>
        <p:spPr>
          <a:xfrm>
            <a:off x="478564" y="2871387"/>
            <a:ext cx="2580830" cy="2025353"/>
          </a:xfrm>
          <a:prstGeom prst="rect">
            <a:avLst/>
          </a:prstGeom>
          <a:solidFill>
            <a:srgbClr val="8ACDE2"/>
          </a:solidFill>
          <a:ln>
            <a:solidFill>
              <a:srgbClr val="8AC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СВОИ?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3DEA914-0982-249D-A07C-F4C142A85FAD}"/>
              </a:ext>
            </a:extLst>
          </p:cNvPr>
          <p:cNvSpPr/>
          <p:nvPr/>
        </p:nvSpPr>
        <p:spPr>
          <a:xfrm>
            <a:off x="8940137" y="2871386"/>
            <a:ext cx="2670749" cy="2025353"/>
          </a:xfrm>
          <a:prstGeom prst="rect">
            <a:avLst/>
          </a:prstGeom>
          <a:solidFill>
            <a:srgbClr val="8ACDE2"/>
          </a:solidFill>
          <a:ln>
            <a:solidFill>
              <a:srgbClr val="8AC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ЧУЖИЕ!</a:t>
            </a:r>
          </a:p>
        </p:txBody>
      </p:sp>
      <p:pic>
        <p:nvPicPr>
          <p:cNvPr id="6" name="Рисунок 5" descr="Закрыть со сплошной заливкой">
            <a:extLst>
              <a:ext uri="{FF2B5EF4-FFF2-40B4-BE49-F238E27FC236}">
                <a16:creationId xmlns:a16="http://schemas.microsoft.com/office/drawing/2014/main" id="{ED1245E0-FEB3-C26E-CAC3-223DF0087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7169" y="2871386"/>
            <a:ext cx="2051668" cy="20516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EAA941-43FD-34A9-5EDD-5C5F6AD40524}"/>
              </a:ext>
            </a:extLst>
          </p:cNvPr>
          <p:cNvSpPr txBox="1"/>
          <p:nvPr/>
        </p:nvSpPr>
        <p:spPr>
          <a:xfrm>
            <a:off x="4678195" y="199460"/>
            <a:ext cx="73894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«Дураки учатся на своих ошибках, а умные — на чужих» </a:t>
            </a:r>
          </a:p>
          <a:p>
            <a:pPr algn="r"/>
            <a:r>
              <a:rPr lang="ru-RU" sz="2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Теодор Рузвельт</a:t>
            </a:r>
          </a:p>
        </p:txBody>
      </p:sp>
    </p:spTree>
    <p:extLst>
      <p:ext uri="{BB962C8B-B14F-4D97-AF65-F5344CB8AC3E}">
        <p14:creationId xmlns:p14="http://schemas.microsoft.com/office/powerpoint/2010/main" val="1878783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5"/>
          <p:cNvSpPr>
            <a:spLocks noGrp="1"/>
          </p:cNvSpPr>
          <p:nvPr/>
        </p:nvSpPr>
        <p:spPr>
          <a:xfrm>
            <a:off x="0" y="1717675"/>
            <a:ext cx="12191365" cy="196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ru-RU" sz="3200" b="1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Изображение 1" descr="минфин прозрачный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347" y="256094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60" y="288925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115" y="355282"/>
            <a:ext cx="883285" cy="839470"/>
          </a:xfrm>
          <a:prstGeom prst="rect">
            <a:avLst/>
          </a:prstGeom>
        </p:spPr>
      </p:pic>
      <p:pic>
        <p:nvPicPr>
          <p:cNvPr id="26" name="Изображение 25" descr="Безымянный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8146" y="410669"/>
            <a:ext cx="1137920" cy="815975"/>
          </a:xfrm>
          <a:prstGeom prst="rect">
            <a:avLst/>
          </a:prstGeom>
        </p:spPr>
      </p:pic>
      <p:pic>
        <p:nvPicPr>
          <p:cNvPr id="6" name="Объект 7">
            <a:extLst>
              <a:ext uri="{FF2B5EF4-FFF2-40B4-BE49-F238E27FC236}">
                <a16:creationId xmlns:a16="http://schemas.microsoft.com/office/drawing/2014/main" id="{9C451104-0537-17B5-4AEB-794E05ACD3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80" y="1447291"/>
            <a:ext cx="1979667" cy="19277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F2CAF4-2114-1F01-550E-877822A632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321" y="1426663"/>
            <a:ext cx="2038455" cy="19277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EC780A-E232-223D-0920-17077A203C60}"/>
              </a:ext>
            </a:extLst>
          </p:cNvPr>
          <p:cNvSpPr txBox="1"/>
          <p:nvPr/>
        </p:nvSpPr>
        <p:spPr>
          <a:xfrm>
            <a:off x="4062969" y="3370633"/>
            <a:ext cx="1600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Мы в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VK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C628DD-D9B0-9DB2-5C32-E836319F8315}"/>
              </a:ext>
            </a:extLst>
          </p:cNvPr>
          <p:cNvSpPr txBox="1"/>
          <p:nvPr/>
        </p:nvSpPr>
        <p:spPr>
          <a:xfrm>
            <a:off x="7069703" y="3354405"/>
            <a:ext cx="167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Мы в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K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2" descr="C:\Users\кс\Desktop\КОД РЦФГК.jpeg">
            <a:extLst>
              <a:ext uri="{FF2B5EF4-FFF2-40B4-BE49-F238E27FC236}">
                <a16:creationId xmlns:a16="http://schemas.microsoft.com/office/drawing/2014/main" id="{94A74A41-C6B8-3DCC-D737-F3E53E5C1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4" y="4075908"/>
            <a:ext cx="2068352" cy="199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BFC5BE-18C2-D8ED-CBC8-5BDEBD037F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739" y="4028713"/>
            <a:ext cx="1974072" cy="18820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210194-FA71-F054-8B9A-DCFDA118530F}"/>
              </a:ext>
            </a:extLst>
          </p:cNvPr>
          <p:cNvSpPr txBox="1"/>
          <p:nvPr/>
        </p:nvSpPr>
        <p:spPr>
          <a:xfrm>
            <a:off x="385908" y="6117712"/>
            <a:ext cx="2734654" cy="41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98" marR="5080" algn="ctr">
              <a:lnSpc>
                <a:spcPts val="2851"/>
              </a:lnSpc>
              <a:spcBef>
                <a:spcPts val="220"/>
              </a:spcBef>
            </a:pPr>
            <a:r>
              <a:rPr lang="en-US" sz="1600" b="1" spc="-9" dirty="0">
                <a:uFill>
                  <a:solidFill>
                    <a:srgbClr val="6FA8DC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https://</a:t>
            </a:r>
            <a:r>
              <a:rPr lang="ru-RU" sz="1600" b="1" spc="-9" dirty="0">
                <a:uFill>
                  <a:solidFill>
                    <a:srgbClr val="6FA8DC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рцфгк42.рф</a:t>
            </a:r>
            <a:r>
              <a:rPr lang="ru-RU" sz="1600" b="1" u="sng" spc="-9" dirty="0">
                <a:uFill>
                  <a:solidFill>
                    <a:srgbClr val="6FA8DC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 </a:t>
            </a:r>
            <a:endParaRPr lang="ru-RU" sz="1600" b="1" u="sng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28EC48-4AE2-800D-FE50-604C21786E38}"/>
              </a:ext>
            </a:extLst>
          </p:cNvPr>
          <p:cNvSpPr txBox="1"/>
          <p:nvPr/>
        </p:nvSpPr>
        <p:spPr>
          <a:xfrm>
            <a:off x="6826768" y="6055026"/>
            <a:ext cx="224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Мы в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</a:rPr>
              <a:t>RuTube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6" name="Замещающее содержимое 10" descr="ЯДзен">
            <a:extLst>
              <a:ext uri="{FF2B5EF4-FFF2-40B4-BE49-F238E27FC236}">
                <a16:creationId xmlns:a16="http://schemas.microsoft.com/office/drawing/2014/main" id="{EF90A59E-D271-093E-36BD-FB376C3B4E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3873180" y="4075909"/>
            <a:ext cx="1974072" cy="1927743"/>
          </a:xfrm>
          <a:prstGeom prst="rect">
            <a:avLst/>
          </a:prstGeom>
        </p:spPr>
      </p:pic>
      <p:sp>
        <p:nvSpPr>
          <p:cNvPr id="19" name="TextBox 26">
            <a:extLst>
              <a:ext uri="{FF2B5EF4-FFF2-40B4-BE49-F238E27FC236}">
                <a16:creationId xmlns:a16="http://schemas.microsoft.com/office/drawing/2014/main" id="{FA469855-5A56-A1EF-B194-C6493617791E}"/>
              </a:ext>
            </a:extLst>
          </p:cNvPr>
          <p:cNvSpPr txBox="1"/>
          <p:nvPr/>
        </p:nvSpPr>
        <p:spPr bwMode="auto">
          <a:xfrm>
            <a:off x="4282968" y="6131305"/>
            <a:ext cx="1154497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1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ЯДзен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0098839-769C-17C9-6B69-81CD4C5058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26027" y="1409726"/>
            <a:ext cx="1927743" cy="192774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C94E79E-F5F2-DBA4-AC14-A6AC0531A27D}"/>
              </a:ext>
            </a:extLst>
          </p:cNvPr>
          <p:cNvSpPr txBox="1"/>
          <p:nvPr/>
        </p:nvSpPr>
        <p:spPr>
          <a:xfrm>
            <a:off x="9214680" y="3344426"/>
            <a:ext cx="2940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Мы в МАХ</a:t>
            </a:r>
          </a:p>
        </p:txBody>
      </p:sp>
      <p:pic>
        <p:nvPicPr>
          <p:cNvPr id="5" name="Picture 4" descr="Picture background">
            <a:extLst>
              <a:ext uri="{FF2B5EF4-FFF2-40B4-BE49-F238E27FC236}">
                <a16:creationId xmlns:a16="http://schemas.microsoft.com/office/drawing/2014/main" id="{92B45D39-DC5B-ED6B-EE3D-99F2AB0C9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60" y="1462401"/>
            <a:ext cx="2068596" cy="206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кс\Desktop\РЦФГК\РЦФГК ЛОГО ВИДЕО\ФИНГРАМ.png">
            <a:extLst>
              <a:ext uri="{FF2B5EF4-FFF2-40B4-BE49-F238E27FC236}">
                <a16:creationId xmlns:a16="http://schemas.microsoft.com/office/drawing/2014/main" id="{2FE44EE3-EC89-7C4E-D4C3-300FB1FE0DEB}"/>
              </a:ext>
            </a:extLst>
          </p:cNvPr>
          <p:cNvPicPr/>
          <p:nvPr/>
        </p:nvPicPr>
        <p:blipFill>
          <a:blip r:embed="rId13"/>
          <a:stretch/>
        </p:blipFill>
        <p:spPr>
          <a:xfrm flipH="1">
            <a:off x="9393867" y="4017635"/>
            <a:ext cx="2729492" cy="1869471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24835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C60557-F992-F377-791D-AF8CD5E14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минфин прозрачный">
            <a:extLst>
              <a:ext uri="{FF2B5EF4-FFF2-40B4-BE49-F238E27FC236}">
                <a16:creationId xmlns:a16="http://schemas.microsoft.com/office/drawing/2014/main" id="{116B1D8C-400E-9CB4-2DE6-B3DA1508F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>
            <a:extLst>
              <a:ext uri="{FF2B5EF4-FFF2-40B4-BE49-F238E27FC236}">
                <a16:creationId xmlns:a16="http://schemas.microsoft.com/office/drawing/2014/main" id="{EF216F84-C673-F93D-34AF-9996FC163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>
            <a:extLst>
              <a:ext uri="{FF2B5EF4-FFF2-40B4-BE49-F238E27FC236}">
                <a16:creationId xmlns:a16="http://schemas.microsoft.com/office/drawing/2014/main" id="{94013798-74A2-C6E3-8899-6853DB37E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26" name="Изображение 25" descr="Безымянный-1">
            <a:extLst>
              <a:ext uri="{FF2B5EF4-FFF2-40B4-BE49-F238E27FC236}">
                <a16:creationId xmlns:a16="http://schemas.microsoft.com/office/drawing/2014/main" id="{2B9FF26A-6EF0-F3C8-CF8F-97EAABBE2F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202" y="443293"/>
            <a:ext cx="1137920" cy="815975"/>
          </a:xfrm>
          <a:prstGeom prst="rect">
            <a:avLst/>
          </a:prstGeom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3E88309B-3123-A26B-24B5-BAE9C9303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202" y="1564069"/>
            <a:ext cx="5035486" cy="503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1325E3-C6D8-7524-2C5F-36AABE6071BB}"/>
              </a:ext>
            </a:extLst>
          </p:cNvPr>
          <p:cNvSpPr/>
          <p:nvPr/>
        </p:nvSpPr>
        <p:spPr>
          <a:xfrm>
            <a:off x="478564" y="2871387"/>
            <a:ext cx="2580830" cy="2025353"/>
          </a:xfrm>
          <a:prstGeom prst="rect">
            <a:avLst/>
          </a:prstGeom>
          <a:solidFill>
            <a:srgbClr val="8ACDE2"/>
          </a:solidFill>
          <a:ln>
            <a:solidFill>
              <a:srgbClr val="8AC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СВОИ?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25909ED-B8B6-FEBD-257C-497381A68121}"/>
              </a:ext>
            </a:extLst>
          </p:cNvPr>
          <p:cNvSpPr/>
          <p:nvPr/>
        </p:nvSpPr>
        <p:spPr>
          <a:xfrm>
            <a:off x="8940137" y="2871386"/>
            <a:ext cx="2670749" cy="2025353"/>
          </a:xfrm>
          <a:prstGeom prst="rect">
            <a:avLst/>
          </a:prstGeom>
          <a:solidFill>
            <a:srgbClr val="8ACDE2"/>
          </a:solidFill>
          <a:ln>
            <a:solidFill>
              <a:srgbClr val="8AC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ЧУЖИЕ?</a:t>
            </a:r>
          </a:p>
        </p:txBody>
      </p:sp>
      <p:pic>
        <p:nvPicPr>
          <p:cNvPr id="13" name="Рисунок 12" descr="Закрыть со сплошной заливкой">
            <a:extLst>
              <a:ext uri="{FF2B5EF4-FFF2-40B4-BE49-F238E27FC236}">
                <a16:creationId xmlns:a16="http://schemas.microsoft.com/office/drawing/2014/main" id="{CEFEFD69-CB65-84AC-89B9-78324C2E5A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49677" y="2871386"/>
            <a:ext cx="2051668" cy="20516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F7E54C-2049-61AE-2D04-03C40AA65EEA}"/>
              </a:ext>
            </a:extLst>
          </p:cNvPr>
          <p:cNvSpPr txBox="1"/>
          <p:nvPr/>
        </p:nvSpPr>
        <p:spPr>
          <a:xfrm>
            <a:off x="4678195" y="199460"/>
            <a:ext cx="73894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«Дураки учатся на своих ошибках, а умные — на чужих» </a:t>
            </a:r>
          </a:p>
          <a:p>
            <a:pPr algn="r"/>
            <a:r>
              <a:rPr lang="ru-RU" sz="2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Теодор Рузвельт</a:t>
            </a:r>
          </a:p>
        </p:txBody>
      </p:sp>
    </p:spTree>
    <p:extLst>
      <p:ext uri="{BB962C8B-B14F-4D97-AF65-F5344CB8AC3E}">
        <p14:creationId xmlns:p14="http://schemas.microsoft.com/office/powerpoint/2010/main" val="2974086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BD6B8E-9330-AA06-C71D-9BD9BDF39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минфин прозрачный">
            <a:extLst>
              <a:ext uri="{FF2B5EF4-FFF2-40B4-BE49-F238E27FC236}">
                <a16:creationId xmlns:a16="http://schemas.microsoft.com/office/drawing/2014/main" id="{E0C4A1F8-3A3C-8FA1-646B-F078C19CF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>
            <a:extLst>
              <a:ext uri="{FF2B5EF4-FFF2-40B4-BE49-F238E27FC236}">
                <a16:creationId xmlns:a16="http://schemas.microsoft.com/office/drawing/2014/main" id="{367642AC-7949-0402-681A-9CF00D23D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>
            <a:extLst>
              <a:ext uri="{FF2B5EF4-FFF2-40B4-BE49-F238E27FC236}">
                <a16:creationId xmlns:a16="http://schemas.microsoft.com/office/drawing/2014/main" id="{31000D71-02C8-ED22-8C9B-6B3D9A2E3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26" name="Изображение 25" descr="Безымянный-1">
            <a:extLst>
              <a:ext uri="{FF2B5EF4-FFF2-40B4-BE49-F238E27FC236}">
                <a16:creationId xmlns:a16="http://schemas.microsoft.com/office/drawing/2014/main" id="{0F6C2889-E000-69F6-B6A0-211ECE5B8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202" y="443293"/>
            <a:ext cx="1137920" cy="81597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D02BEB0-28C1-787F-B788-C29F7AB630D6}"/>
              </a:ext>
            </a:extLst>
          </p:cNvPr>
          <p:cNvSpPr/>
          <p:nvPr/>
        </p:nvSpPr>
        <p:spPr>
          <a:xfrm>
            <a:off x="435835" y="1734796"/>
            <a:ext cx="1956987" cy="4799925"/>
          </a:xfrm>
          <a:prstGeom prst="rect">
            <a:avLst/>
          </a:prstGeom>
          <a:solidFill>
            <a:srgbClr val="8ACDE2"/>
          </a:solidFill>
          <a:ln>
            <a:solidFill>
              <a:srgbClr val="8AC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ВОСПИТАНИЕ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70EB426-8B19-928C-F81F-9109A32BE4A5}"/>
              </a:ext>
            </a:extLst>
          </p:cNvPr>
          <p:cNvSpPr/>
          <p:nvPr/>
        </p:nvSpPr>
        <p:spPr>
          <a:xfrm>
            <a:off x="2846817" y="1734789"/>
            <a:ext cx="1956987" cy="4799925"/>
          </a:xfrm>
          <a:prstGeom prst="rect">
            <a:avLst/>
          </a:prstGeom>
          <a:solidFill>
            <a:srgbClr val="8ACDE2"/>
          </a:solidFill>
          <a:ln>
            <a:solidFill>
              <a:srgbClr val="8AC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ИМПУЛЬСИВНОСТЬ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45271A5-002C-D876-CAEB-9293116E0059}"/>
              </a:ext>
            </a:extLst>
          </p:cNvPr>
          <p:cNvSpPr/>
          <p:nvPr/>
        </p:nvSpPr>
        <p:spPr>
          <a:xfrm>
            <a:off x="5221478" y="1734788"/>
            <a:ext cx="1956987" cy="4799925"/>
          </a:xfrm>
          <a:prstGeom prst="rect">
            <a:avLst/>
          </a:prstGeom>
          <a:solidFill>
            <a:srgbClr val="8ACDE2"/>
          </a:solidFill>
          <a:ln>
            <a:solidFill>
              <a:srgbClr val="8AC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ПРИВЫЧКА РАДОВАТЬ СЕБЯ ШОПИНГОМ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D317E7-1C3D-0268-62D5-43530797FC36}"/>
              </a:ext>
            </a:extLst>
          </p:cNvPr>
          <p:cNvSpPr/>
          <p:nvPr/>
        </p:nvSpPr>
        <p:spPr>
          <a:xfrm>
            <a:off x="7510328" y="1734788"/>
            <a:ext cx="1956987" cy="4799925"/>
          </a:xfrm>
          <a:prstGeom prst="rect">
            <a:avLst/>
          </a:prstGeom>
          <a:solidFill>
            <a:srgbClr val="8ACDE2"/>
          </a:solidFill>
          <a:ln>
            <a:solidFill>
              <a:srgbClr val="8AC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НАВЯЗАННЫЕ МАРКЕТОЛОГАМИ СТЕРЕОТИПЫ МЫШЛЕНИЯ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AC73851-AE62-DB62-6328-0148BAA73927}"/>
              </a:ext>
            </a:extLst>
          </p:cNvPr>
          <p:cNvSpPr/>
          <p:nvPr/>
        </p:nvSpPr>
        <p:spPr>
          <a:xfrm>
            <a:off x="9799178" y="1734792"/>
            <a:ext cx="1956987" cy="4799925"/>
          </a:xfrm>
          <a:prstGeom prst="rect">
            <a:avLst/>
          </a:prstGeom>
          <a:solidFill>
            <a:srgbClr val="8ACDE2"/>
          </a:solidFill>
          <a:ln>
            <a:solidFill>
              <a:srgbClr val="8AC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НЕХВАТКА ФИНАНСОВОЙ ГРАМОТНОСТИ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70936C-7526-5AE0-22E1-79460C89B916}"/>
              </a:ext>
            </a:extLst>
          </p:cNvPr>
          <p:cNvSpPr txBox="1"/>
          <p:nvPr/>
        </p:nvSpPr>
        <p:spPr>
          <a:xfrm>
            <a:off x="5108249" y="497037"/>
            <a:ext cx="6097424" cy="1033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800" b="1" kern="1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Почему люди совершают финансовые ошибки?</a:t>
            </a:r>
          </a:p>
        </p:txBody>
      </p:sp>
    </p:spTree>
    <p:extLst>
      <p:ext uri="{BB962C8B-B14F-4D97-AF65-F5344CB8AC3E}">
        <p14:creationId xmlns:p14="http://schemas.microsoft.com/office/powerpoint/2010/main" val="1741834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4DE524-F61E-29C1-595A-B7688F050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минфин прозрачный">
            <a:extLst>
              <a:ext uri="{FF2B5EF4-FFF2-40B4-BE49-F238E27FC236}">
                <a16:creationId xmlns:a16="http://schemas.microsoft.com/office/drawing/2014/main" id="{0EF8CBB7-C74C-C6EE-8D8D-05C52C2FE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>
            <a:extLst>
              <a:ext uri="{FF2B5EF4-FFF2-40B4-BE49-F238E27FC236}">
                <a16:creationId xmlns:a16="http://schemas.microsoft.com/office/drawing/2014/main" id="{D02CD1E4-A03F-2B46-BFF4-3D616E1DD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>
            <a:extLst>
              <a:ext uri="{FF2B5EF4-FFF2-40B4-BE49-F238E27FC236}">
                <a16:creationId xmlns:a16="http://schemas.microsoft.com/office/drawing/2014/main" id="{A369A7E5-476E-C3DB-5021-1783E2D5C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26" name="Изображение 25" descr="Безымянный-1">
            <a:extLst>
              <a:ext uri="{FF2B5EF4-FFF2-40B4-BE49-F238E27FC236}">
                <a16:creationId xmlns:a16="http://schemas.microsoft.com/office/drawing/2014/main" id="{AE32FA42-5BAE-1B6F-ACCD-DBE5C6FEC4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654" y="443293"/>
            <a:ext cx="1137920" cy="815975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25913288-7B5C-4E42-8781-DD7DA908F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640" y="258445"/>
            <a:ext cx="636066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 тратите всё, что зарабатываете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27D90F-3674-527A-23C2-F076279181ED}"/>
              </a:ext>
            </a:extLst>
          </p:cNvPr>
          <p:cNvSpPr txBox="1"/>
          <p:nvPr/>
        </p:nvSpPr>
        <p:spPr>
          <a:xfrm>
            <a:off x="4802639" y="1821598"/>
            <a:ext cx="7041831" cy="450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4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Как это бывает.</a:t>
            </a:r>
            <a:r>
              <a:rPr lang="ru-RU" sz="24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Приход зарплаты на карту — праздник, дальше — жизнь. Уровень дохода и список расходов у всех разный, но принцип один: пришло — ушло.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4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Почему это плохо?</a:t>
            </a:r>
            <a:r>
              <a:rPr lang="ru-RU" sz="24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Вы не копите на крупные покупки, и их приходится брать в кредит.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4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Как это исправить?</a:t>
            </a:r>
            <a:r>
              <a:rPr lang="ru-RU" sz="24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Платите сначала себе. 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97D29999-02C1-A588-8FA9-012442435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5326" r="6628" b="6464"/>
          <a:stretch>
            <a:fillRect/>
          </a:stretch>
        </p:blipFill>
        <p:spPr bwMode="auto">
          <a:xfrm>
            <a:off x="236003" y="1678431"/>
            <a:ext cx="4438545" cy="485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110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027FB0-1A1D-EDA3-C105-7A4A41447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минфин прозрачный">
            <a:extLst>
              <a:ext uri="{FF2B5EF4-FFF2-40B4-BE49-F238E27FC236}">
                <a16:creationId xmlns:a16="http://schemas.microsoft.com/office/drawing/2014/main" id="{91BCB555-E501-186C-FB6E-6198F5658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>
            <a:extLst>
              <a:ext uri="{FF2B5EF4-FFF2-40B4-BE49-F238E27FC236}">
                <a16:creationId xmlns:a16="http://schemas.microsoft.com/office/drawing/2014/main" id="{6E37EEB2-A682-699F-C26D-C9C5091EF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>
            <a:extLst>
              <a:ext uri="{FF2B5EF4-FFF2-40B4-BE49-F238E27FC236}">
                <a16:creationId xmlns:a16="http://schemas.microsoft.com/office/drawing/2014/main" id="{49246C90-9E1B-B074-5FC2-CB88654C9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26" name="Изображение 25" descr="Безымянный-1">
            <a:extLst>
              <a:ext uri="{FF2B5EF4-FFF2-40B4-BE49-F238E27FC236}">
                <a16:creationId xmlns:a16="http://schemas.microsoft.com/office/drawing/2014/main" id="{95567F02-58FD-D9AB-2268-24C0006539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654" y="443293"/>
            <a:ext cx="1137920" cy="815975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AD769ACD-D68E-C657-4A08-AAE60C445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640" y="258445"/>
            <a:ext cx="636066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 не хотите вести бюджет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D01E03-7E52-7B08-C10A-5B458C826481}"/>
              </a:ext>
            </a:extLst>
          </p:cNvPr>
          <p:cNvSpPr txBox="1"/>
          <p:nvPr/>
        </p:nvSpPr>
        <p:spPr>
          <a:xfrm>
            <a:off x="4255807" y="2008122"/>
            <a:ext cx="7639938" cy="415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2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Как это бывает.</a:t>
            </a:r>
            <a:r>
              <a:rPr lang="ru-RU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Составлять таблички вам некогда.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2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Почему это плохо?</a:t>
            </a:r>
            <a:r>
              <a:rPr lang="ru-RU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Что вы не измеряете — то не можете анализировать, контролировать и оптимизировать.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2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Как это исправить?</a:t>
            </a:r>
            <a:r>
              <a:rPr lang="ru-RU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Выберите удобный для себя инструмент</a:t>
            </a:r>
            <a:r>
              <a:rPr lang="ru-RU" sz="22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ru-RU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Потребуется время на привыкание, но вскоре вы ощутите контроль над своей жизнью и финансами и внутреннее сопротивление исчезнет.</a:t>
            </a:r>
          </a:p>
        </p:txBody>
      </p:sp>
      <p:pic>
        <p:nvPicPr>
          <p:cNvPr id="5124" name="Picture 4" descr="Picture background">
            <a:extLst>
              <a:ext uri="{FF2B5EF4-FFF2-40B4-BE49-F238E27FC236}">
                <a16:creationId xmlns:a16="http://schemas.microsoft.com/office/drawing/2014/main" id="{20D9232B-6B61-14D0-8701-0B3B2102D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6" y="1511040"/>
            <a:ext cx="3758328" cy="524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39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F6FD4C-4DA2-2E0D-7408-A573A3A14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минфин прозрачный">
            <a:extLst>
              <a:ext uri="{FF2B5EF4-FFF2-40B4-BE49-F238E27FC236}">
                <a16:creationId xmlns:a16="http://schemas.microsoft.com/office/drawing/2014/main" id="{27AADEB9-CE3F-B699-2FD7-FE0C2B7FA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>
            <a:extLst>
              <a:ext uri="{FF2B5EF4-FFF2-40B4-BE49-F238E27FC236}">
                <a16:creationId xmlns:a16="http://schemas.microsoft.com/office/drawing/2014/main" id="{1D7CE2CD-B4BE-98E4-FFEE-C838AB535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>
            <a:extLst>
              <a:ext uri="{FF2B5EF4-FFF2-40B4-BE49-F238E27FC236}">
                <a16:creationId xmlns:a16="http://schemas.microsoft.com/office/drawing/2014/main" id="{71812020-873F-0927-8846-38256D108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26" name="Изображение 25" descr="Безымянный-1">
            <a:extLst>
              <a:ext uri="{FF2B5EF4-FFF2-40B4-BE49-F238E27FC236}">
                <a16:creationId xmlns:a16="http://schemas.microsoft.com/office/drawing/2014/main" id="{5FC82EC1-E745-6DB8-C4F7-424C48107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654" y="443293"/>
            <a:ext cx="1137920" cy="815975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4C1EA5D3-4A46-B952-5AF4-98A8F0170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727" y="501081"/>
            <a:ext cx="636066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 не занимаетесь профилактикой расходов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3FBBF0-5797-5058-065F-B14F40B32EBD}"/>
              </a:ext>
            </a:extLst>
          </p:cNvPr>
          <p:cNvSpPr txBox="1"/>
          <p:nvPr/>
        </p:nvSpPr>
        <p:spPr>
          <a:xfrm>
            <a:off x="4802640" y="2444699"/>
            <a:ext cx="7235440" cy="337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2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Как это бывает.</a:t>
            </a:r>
            <a:r>
              <a:rPr lang="ru-RU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Вы не любите проверять зубы регулярно. Не страхуете имущество. Игнорируете распродажи.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2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Почему это плохо?</a:t>
            </a:r>
            <a:r>
              <a:rPr lang="ru-RU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Часть расходов можно предотвратить, но увы…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2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Как это исправить?</a:t>
            </a:r>
            <a:r>
              <a:rPr lang="ru-RU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Понаблюдайте за людьми, которых считаете экономными, — идеи появятся. </a:t>
            </a: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D93AB234-5D20-306C-DB27-30A9F7BDC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0" y="1643394"/>
            <a:ext cx="4494992" cy="501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13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4875AD-FD7A-F2C6-FEFC-513F29F50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минфин прозрачный">
            <a:extLst>
              <a:ext uri="{FF2B5EF4-FFF2-40B4-BE49-F238E27FC236}">
                <a16:creationId xmlns:a16="http://schemas.microsoft.com/office/drawing/2014/main" id="{16A4D2C9-31C3-816E-B129-235BC1070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>
            <a:extLst>
              <a:ext uri="{FF2B5EF4-FFF2-40B4-BE49-F238E27FC236}">
                <a16:creationId xmlns:a16="http://schemas.microsoft.com/office/drawing/2014/main" id="{4DD6BAEF-6C9D-DDA8-D5A6-8A6ED70AC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>
            <a:extLst>
              <a:ext uri="{FF2B5EF4-FFF2-40B4-BE49-F238E27FC236}">
                <a16:creationId xmlns:a16="http://schemas.microsoft.com/office/drawing/2014/main" id="{2DB4464A-6F4C-5294-60B5-E4D38F1ED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26" name="Изображение 25" descr="Безымянный-1">
            <a:extLst>
              <a:ext uri="{FF2B5EF4-FFF2-40B4-BE49-F238E27FC236}">
                <a16:creationId xmlns:a16="http://schemas.microsoft.com/office/drawing/2014/main" id="{394F8652-7EBB-3DCF-E669-893172D45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654" y="443293"/>
            <a:ext cx="1137920" cy="815975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0BA31379-8F2A-6116-8B26-03D90FB8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640" y="365190"/>
            <a:ext cx="636066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 пренебрегаете налоговыми вычетами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63A000-883E-0BB0-EC60-D7C53D288F0B}"/>
              </a:ext>
            </a:extLst>
          </p:cNvPr>
          <p:cNvSpPr txBox="1"/>
          <p:nvPr/>
        </p:nvSpPr>
        <p:spPr>
          <a:xfrm>
            <a:off x="5475071" y="2004850"/>
            <a:ext cx="6360660" cy="4541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2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Как это бывает.</a:t>
            </a:r>
            <a:r>
              <a:rPr lang="ru-RU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Вы взяли в ипотеку квартиру, оплатили лечение… и не стали тратить силы на «сбор бумажек» ради «каких-то» 5–50 тысяч.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2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Почему это плохо?</a:t>
            </a:r>
            <a:r>
              <a:rPr lang="ru-RU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Вы упускаете возможность получить дополнительный доход почти из воздуха.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2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Как это исправить?</a:t>
            </a:r>
            <a:r>
              <a:rPr lang="ru-RU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Почитайте про вычеты на сайте налоговой службы. Поговорите с людьми, которые их уже оформляли. Действуйте!</a:t>
            </a: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247BD4F1-3813-FCFF-DFB8-EBA5DBF10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" b="2057"/>
          <a:stretch>
            <a:fillRect/>
          </a:stretch>
        </p:blipFill>
        <p:spPr bwMode="auto">
          <a:xfrm>
            <a:off x="73552" y="2594248"/>
            <a:ext cx="5238750" cy="282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535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7757A5-FE3D-5DD5-90F6-179C289DC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минфин прозрачный">
            <a:extLst>
              <a:ext uri="{FF2B5EF4-FFF2-40B4-BE49-F238E27FC236}">
                <a16:creationId xmlns:a16="http://schemas.microsoft.com/office/drawing/2014/main" id="{354C77FF-45F5-7A18-FBCE-D5D1C8252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>
            <a:extLst>
              <a:ext uri="{FF2B5EF4-FFF2-40B4-BE49-F238E27FC236}">
                <a16:creationId xmlns:a16="http://schemas.microsoft.com/office/drawing/2014/main" id="{BC0E57D4-6459-7832-C776-59A00031C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>
            <a:extLst>
              <a:ext uri="{FF2B5EF4-FFF2-40B4-BE49-F238E27FC236}">
                <a16:creationId xmlns:a16="http://schemas.microsoft.com/office/drawing/2014/main" id="{FC889A37-BD45-73FE-89CB-4716B46EB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26" name="Изображение 25" descr="Безымянный-1">
            <a:extLst>
              <a:ext uri="{FF2B5EF4-FFF2-40B4-BE49-F238E27FC236}">
                <a16:creationId xmlns:a16="http://schemas.microsoft.com/office/drawing/2014/main" id="{19E4D896-9F75-8AEC-C873-908138270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654" y="443293"/>
            <a:ext cx="1137920" cy="815975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4288FA50-372C-07DA-7A52-01A41FCE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640" y="258445"/>
            <a:ext cx="7315296" cy="172417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 бездумно пользуетесь кредитными картами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80E1FF-A3FA-74C9-0318-713272E61B5F}"/>
              </a:ext>
            </a:extLst>
          </p:cNvPr>
          <p:cNvSpPr txBox="1"/>
          <p:nvPr/>
        </p:nvSpPr>
        <p:spPr>
          <a:xfrm>
            <a:off x="5411575" y="2256090"/>
            <a:ext cx="6669391" cy="415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2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Как это бывает.</a:t>
            </a:r>
            <a:r>
              <a:rPr lang="ru-RU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Банк предложил карту с бесплатным обслуживанием — и вы согласились.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2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Почему это плохо?</a:t>
            </a:r>
            <a:r>
              <a:rPr lang="ru-RU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Стоит один раз погасить задолженность позже срока — и вот вы уже живете в долг, а к расходам прибавляется выплата немаленьких процентов.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2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Как это исправить?</a:t>
            </a:r>
            <a:r>
              <a:rPr lang="ru-RU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Берите карту, только если на 200% уверены, что она нужна. </a:t>
            </a:r>
          </a:p>
        </p:txBody>
      </p:sp>
      <p:pic>
        <p:nvPicPr>
          <p:cNvPr id="10244" name="Picture 4" descr="Picture background">
            <a:extLst>
              <a:ext uri="{FF2B5EF4-FFF2-40B4-BE49-F238E27FC236}">
                <a16:creationId xmlns:a16="http://schemas.microsoft.com/office/drawing/2014/main" id="{025F951E-33CD-6C08-D183-FF39F2D47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0" y="2464665"/>
            <a:ext cx="5129109" cy="364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115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47FE45-8E7D-35B3-5B1A-3E4267D87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минфин прозрачный">
            <a:extLst>
              <a:ext uri="{FF2B5EF4-FFF2-40B4-BE49-F238E27FC236}">
                <a16:creationId xmlns:a16="http://schemas.microsoft.com/office/drawing/2014/main" id="{CB763DFF-BEEB-EFC7-E16A-1055B7829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>
            <a:extLst>
              <a:ext uri="{FF2B5EF4-FFF2-40B4-BE49-F238E27FC236}">
                <a16:creationId xmlns:a16="http://schemas.microsoft.com/office/drawing/2014/main" id="{6DA528BF-2206-5AFB-B9EC-1F3C5570D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>
            <a:extLst>
              <a:ext uri="{FF2B5EF4-FFF2-40B4-BE49-F238E27FC236}">
                <a16:creationId xmlns:a16="http://schemas.microsoft.com/office/drawing/2014/main" id="{27DA6DD4-C671-2C5F-9646-49A55A604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26" name="Изображение 25" descr="Безымянный-1">
            <a:extLst>
              <a:ext uri="{FF2B5EF4-FFF2-40B4-BE49-F238E27FC236}">
                <a16:creationId xmlns:a16="http://schemas.microsoft.com/office/drawing/2014/main" id="{A13A54BE-7BEB-2DC7-D7B2-5EA86F39E2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654" y="443293"/>
            <a:ext cx="1137920" cy="815975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59541C49-E505-4EB3-90B7-8FD7988F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640" y="258445"/>
            <a:ext cx="636066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 формально ставите цели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24CC4-65A3-9C32-1084-32BA2ECA6E8D}"/>
              </a:ext>
            </a:extLst>
          </p:cNvPr>
          <p:cNvSpPr txBox="1"/>
          <p:nvPr/>
        </p:nvSpPr>
        <p:spPr>
          <a:xfrm>
            <a:off x="4802640" y="1946201"/>
            <a:ext cx="7016810" cy="415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2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Как это бывает.</a:t>
            </a:r>
            <a:r>
              <a:rPr lang="ru-RU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Вы копите только потому, что «так надо». А еще не просчитываете риски и не задумываетесь, как будете преодолевать препятствия.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2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Почему это плохо?</a:t>
            </a:r>
            <a:r>
              <a:rPr lang="ru-RU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Если цель не вызывает эмоционального отклика, к ней сложнее идти.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2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Как это исправить?</a:t>
            </a:r>
            <a:r>
              <a:rPr lang="ru-RU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Сядьте в тишине и запишите свои финансовые цели. Запишите, что может пойти не так, и придумайте для каждой проблемы хотя бы одно решение.</a:t>
            </a:r>
          </a:p>
        </p:txBody>
      </p:sp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7D4131E1-B241-87AC-CF5A-DAA8FC4A6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0" y="1946201"/>
            <a:ext cx="4443813" cy="444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223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30901</TotalTime>
  <Words>797</Words>
  <Application>Microsoft Office PowerPoint</Application>
  <PresentationFormat>Широкоэкранный</PresentationFormat>
  <Paragraphs>68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微软雅黑</vt:lpstr>
      <vt:lpstr>Arial</vt:lpstr>
      <vt:lpstr>Calibri</vt:lpstr>
      <vt:lpstr>Calibri Light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Вы тратите всё, что зарабатываете</vt:lpstr>
      <vt:lpstr>Вы не хотите вести бюджет</vt:lpstr>
      <vt:lpstr>Вы не занимаетесь профилактикой расходов</vt:lpstr>
      <vt:lpstr>Вы пренебрегаете налоговыми вычетами</vt:lpstr>
      <vt:lpstr>Вы бездумно пользуетесь кредитными картами</vt:lpstr>
      <vt:lpstr>Вы формально ставите цели</vt:lpstr>
      <vt:lpstr>Вы предпочитаете кредиты сбережениям</vt:lpstr>
      <vt:lpstr>Вы не диверсифицируете сбережения и инвестиции</vt:lpstr>
      <vt:lpstr>Вы автоматически повышаете уровень жизни, когда повышается доход</vt:lpstr>
      <vt:lpstr>Вы не создаете фонд на эмоциональные траты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Сычева-Передеро Ольга Валерьевна</dc:creator>
  <cp:lastModifiedBy>Сычева-Передеро Ольга Валерьевна</cp:lastModifiedBy>
  <cp:revision>76</cp:revision>
  <dcterms:created xsi:type="dcterms:W3CDTF">2023-09-18T04:47:00Z</dcterms:created>
  <dcterms:modified xsi:type="dcterms:W3CDTF">2026-03-25T09:13:00Z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1049-12.2.0.13215</vt:lpwstr>
  </property>
  <property fmtid="{D5CDD505-2E9C-101B-9397-08002B2CF9AE}" pid="3" name="ICV">
    <vt:lpwstr>71B800107B9B40279D5E372B14ED7820_13</vt:lpwstr>
  </property>
</Properties>
</file>