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E0E16-96B2-4421-84CC-0CCFB9D98471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2A5D-E547-4BEB-9978-12540FB76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8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52A5D-E547-4BEB-9978-12540FB7690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81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7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9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25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7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0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6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2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5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4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4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0072B4D8-3EDD-189B-CEA5-9F926D693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6" r="18521" b="-1"/>
          <a:stretch/>
        </p:blipFill>
        <p:spPr bwMode="auto">
          <a:xfrm>
            <a:off x="20" y="10"/>
            <a:ext cx="63910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05605-D6B7-2504-AA96-836FF734A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5081" y="1032764"/>
            <a:ext cx="5241119" cy="3159855"/>
          </a:xfrm>
        </p:spPr>
        <p:txBody>
          <a:bodyPr anchor="b">
            <a:normAutofit/>
          </a:bodyPr>
          <a:lstStyle/>
          <a:p>
            <a:pPr algn="ctr"/>
            <a:r>
              <a:rPr lang="ru-RU" sz="4400" b="1" dirty="0">
                <a:solidFill>
                  <a:srgbClr val="2C2D2E"/>
                </a:solidFill>
                <a:effectLst/>
                <a:latin typeface="system-ui"/>
                <a:ea typeface="Aptos" panose="020B0004020202020204" pitchFamily="34" charset="0"/>
                <a:cs typeface="Times New Roman" panose="02020603050405020304" pitchFamily="18" charset="0"/>
              </a:rPr>
              <a:t>Как сберегать и приумножать безопасно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C88E72-F610-86E1-98FF-83D13509D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5821" y="5046281"/>
            <a:ext cx="4908607" cy="1172408"/>
          </a:xfrm>
        </p:spPr>
        <p:txBody>
          <a:bodyPr anchor="t">
            <a:normAutofit fontScale="62500" lnSpcReduction="20000"/>
          </a:bodyPr>
          <a:lstStyle/>
          <a:p>
            <a:pPr algn="r"/>
            <a:r>
              <a:rPr lang="ru-RU" dirty="0"/>
              <a:t>Скворцова Алла </a:t>
            </a:r>
            <a:r>
              <a:rPr lang="ru-RU" dirty="0" err="1"/>
              <a:t>виаленовна</a:t>
            </a:r>
            <a:endParaRPr lang="ru-RU" dirty="0"/>
          </a:p>
          <a:p>
            <a:pPr algn="r"/>
            <a:r>
              <a:rPr lang="ru-RU" dirty="0"/>
              <a:t>Начальник управления финансовой грамотности ПАО Сбербанк </a:t>
            </a:r>
          </a:p>
          <a:p>
            <a:pPr algn="r"/>
            <a:r>
              <a:rPr lang="ru-RU" dirty="0"/>
              <a:t>Кемерово, февраль 2025</a:t>
            </a:r>
          </a:p>
        </p:txBody>
      </p:sp>
      <p:cxnSp>
        <p:nvCxnSpPr>
          <p:cNvPr id="1044" name="Straight Connector 1043">
            <a:extLst>
              <a:ext uri="{FF2B5EF4-FFF2-40B4-BE49-F238E27FC236}">
                <a16:creationId xmlns:a16="http://schemas.microsoft.com/office/drawing/2014/main" id="{6CA391F1-4B2C-521B-F6A5-52C74B303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5848" y="47115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064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288BAA0-FEFF-2CFF-4060-831A564744C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179" r="3" b="3"/>
          <a:stretch/>
        </p:blipFill>
        <p:spPr>
          <a:xfrm>
            <a:off x="20" y="10"/>
            <a:ext cx="4857871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1422F5-4221-4812-AFD9-5479C6D60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80905" y="1031005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ED640F-D8A9-1806-B550-0D8898FF2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2114" y="1867923"/>
            <a:ext cx="6034187" cy="36646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latin typeface="system-ui"/>
              </a:rPr>
              <a:t>ПОМНИТЕ когда дело касается ваших сбережений,                                                          важно быть внимательными! </a:t>
            </a:r>
          </a:p>
          <a:p>
            <a:pPr marL="0" indent="0" algn="ctr">
              <a:buNone/>
            </a:pPr>
            <a:r>
              <a:rPr lang="ru-RU" sz="3200" b="1" dirty="0">
                <a:latin typeface="system-ui"/>
              </a:rPr>
              <a:t>Удачи вам в управлении своими финансами!</a:t>
            </a:r>
          </a:p>
          <a:p>
            <a:pPr marL="0" indent="0" algn="ctr">
              <a:buNone/>
            </a:pPr>
            <a:r>
              <a:rPr lang="ru-RU" sz="3200" b="1" dirty="0">
                <a:latin typeface="system-ui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90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FBC59-30B0-192D-AAF8-D289ED7DA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713" y="274319"/>
            <a:ext cx="10890929" cy="109728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Цель лекции: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B55DBD-7CE4-8FE1-D409-8E9179548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908" y="2011681"/>
            <a:ext cx="10890928" cy="35661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4000" b="1" dirty="0">
                <a:solidFill>
                  <a:srgbClr val="2C2D2E"/>
                </a:solidFill>
                <a:latin typeface="system-ui"/>
                <a:cs typeface="+mj-cs"/>
              </a:rPr>
              <a:t>Обсудим как сберегать и приумножать безопасно и с минимальными рисками. Поговорим о самом популярном инвестиционном инструменте у россиян – вкладах.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792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B9323-E304-BB01-0700-E8A4437DB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08563"/>
            <a:ext cx="10890929" cy="109728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2C2D2E"/>
                </a:solidFill>
                <a:latin typeface="system-ui"/>
                <a:ea typeface="Times New Roman" panose="02020603050405020304" pitchFamily="18" charset="0"/>
              </a:rPr>
              <a:t>О</a:t>
            </a:r>
            <a:r>
              <a:rPr lang="ru-RU" sz="40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сновные цели сбережений сегодня у населения: </a:t>
            </a: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890BF1-EE37-C0EA-EB99-003971BE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195727"/>
            <a:ext cx="10890928" cy="356616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ru-RU" sz="4000" b="1" dirty="0">
                <a:solidFill>
                  <a:srgbClr val="2C2D2E"/>
                </a:solidFill>
                <a:latin typeface="system-ui"/>
                <a:cs typeface="+mj-cs"/>
              </a:rPr>
              <a:t>финансовая подушка 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ru-RU" sz="4000" b="1" dirty="0">
                <a:solidFill>
                  <a:srgbClr val="2C2D2E"/>
                </a:solidFill>
                <a:latin typeface="system-ui"/>
                <a:cs typeface="+mj-cs"/>
              </a:rPr>
              <a:t>крупные покупки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ru-RU" sz="4000" b="1" dirty="0">
                <a:solidFill>
                  <a:srgbClr val="2C2D2E"/>
                </a:solidFill>
                <a:latin typeface="system-ui"/>
                <a:cs typeface="+mj-cs"/>
              </a:rPr>
              <a:t>пенсионные накопления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71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F8041F-534C-2E5E-A4E8-09E67B2F3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6732" y="194555"/>
            <a:ext cx="12101209" cy="1741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  </a:t>
            </a:r>
            <a:r>
              <a:rPr lang="ru-RU" sz="5300" dirty="0">
                <a:solidFill>
                  <a:srgbClr val="2C2D2E"/>
                </a:solidFill>
                <a:latin typeface="system-ui"/>
              </a:rPr>
              <a:t>Универсальный для всех и простой </a:t>
            </a:r>
            <a:r>
              <a:rPr lang="ru-RU" sz="5300" dirty="0">
                <a:solidFill>
                  <a:srgbClr val="2C2D2E"/>
                </a:solidFill>
                <a:highlight>
                  <a:srgbClr val="00FF00"/>
                </a:highlight>
                <a:latin typeface="system-ui"/>
              </a:rPr>
              <a:t>принцип 50/30/20 </a:t>
            </a:r>
            <a:br>
              <a:rPr lang="ru-RU" sz="5300" dirty="0">
                <a:solidFill>
                  <a:srgbClr val="2C2D2E"/>
                </a:solidFill>
                <a:latin typeface="system-ui"/>
              </a:rPr>
            </a:b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06BE71-CC17-86C6-2610-C640285A4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b="1" dirty="0">
                <a:solidFill>
                  <a:srgbClr val="2C2D2E"/>
                </a:solidFill>
                <a:latin typeface="system-ui"/>
                <a:cs typeface="+mj-cs"/>
              </a:rPr>
              <a:t>50% доходов на обязательные расходы</a:t>
            </a:r>
          </a:p>
          <a:p>
            <a:pPr algn="just"/>
            <a:r>
              <a:rPr lang="ru-RU" sz="4000" b="1" dirty="0">
                <a:solidFill>
                  <a:srgbClr val="2C2D2E"/>
                </a:solidFill>
                <a:latin typeface="system-ui"/>
                <a:cs typeface="+mj-cs"/>
              </a:rPr>
              <a:t>30% на желания</a:t>
            </a:r>
          </a:p>
          <a:p>
            <a:pPr algn="just"/>
            <a:r>
              <a:rPr lang="ru-RU" sz="4000" b="1" dirty="0">
                <a:solidFill>
                  <a:srgbClr val="2C2D2E"/>
                </a:solidFill>
                <a:latin typeface="system-ui"/>
                <a:cs typeface="+mj-cs"/>
              </a:rPr>
              <a:t>20% на сбережения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74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55AC1-86D5-2775-E0C8-A76A832A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7201"/>
            <a:ext cx="10890929" cy="109728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2C2D2E"/>
                </a:solidFill>
                <a:latin typeface="system-ui"/>
              </a:rPr>
              <a:t>Хранение наличных дома </a:t>
            </a:r>
            <a:r>
              <a:rPr lang="ru-RU" dirty="0" err="1">
                <a:solidFill>
                  <a:srgbClr val="2C2D2E"/>
                </a:solidFill>
                <a:latin typeface="system-ui"/>
              </a:rPr>
              <a:t>vs</a:t>
            </a:r>
            <a:r>
              <a:rPr lang="ru-RU" dirty="0">
                <a:solidFill>
                  <a:srgbClr val="2C2D2E"/>
                </a:solidFill>
                <a:latin typeface="system-ui"/>
              </a:rPr>
              <a:t> банковские счета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F550E9-11A3-4331-1734-EE8EBBF5A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92" y="2052536"/>
            <a:ext cx="10870016" cy="4147096"/>
          </a:xfrm>
        </p:spPr>
        <p:txBody>
          <a:bodyPr/>
          <a:lstStyle/>
          <a:p>
            <a:r>
              <a:rPr lang="ru-RU" sz="24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Безопасность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Доходность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Удобство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Страхование вкладов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Планирование бюджета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Легкость перевода средств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Защита от инфляции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01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D2504-5C70-41FC-072F-1784B9ED7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16" y="252920"/>
            <a:ext cx="11511552" cy="1097280"/>
          </a:xfrm>
        </p:spPr>
        <p:txBody>
          <a:bodyPr>
            <a:noAutofit/>
          </a:bodyPr>
          <a:lstStyle/>
          <a:p>
            <a:pPr algn="ctr"/>
            <a:r>
              <a:rPr lang="ru-RU" sz="3800" dirty="0">
                <a:solidFill>
                  <a:srgbClr val="2C2D2E"/>
                </a:solidFill>
                <a:latin typeface="system-ui"/>
              </a:rPr>
              <a:t>Инструменты для безопасного увеличения капитала</a:t>
            </a:r>
            <a:br>
              <a:rPr lang="ru-RU" sz="3600" dirty="0">
                <a:solidFill>
                  <a:srgbClr val="2C2D2E"/>
                </a:solidFill>
                <a:latin typeface="system-ui"/>
              </a:rPr>
            </a:br>
            <a:endParaRPr lang="ru-RU" sz="3600" dirty="0">
              <a:solidFill>
                <a:srgbClr val="2C2D2E"/>
              </a:solidFill>
              <a:latin typeface="system-ui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F73BC4-1F7E-DFEE-F867-6AC44EA20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08" y="2393004"/>
            <a:ext cx="10567970" cy="4283283"/>
          </a:xfrm>
        </p:spPr>
        <p:txBody>
          <a:bodyPr/>
          <a:lstStyle/>
          <a:p>
            <a:pPr lvl="0" algn="just"/>
            <a:r>
              <a:rPr lang="ru-RU" sz="3600" b="1" dirty="0">
                <a:solidFill>
                  <a:srgbClr val="2C2D2E"/>
                </a:solidFill>
                <a:latin typeface="system-ui"/>
                <a:cs typeface="+mj-cs"/>
              </a:rPr>
              <a:t>Расчетный счет карты</a:t>
            </a:r>
          </a:p>
          <a:p>
            <a:pPr lvl="0" algn="just"/>
            <a:r>
              <a:rPr lang="ru-RU" sz="3600" b="1" dirty="0">
                <a:solidFill>
                  <a:srgbClr val="2C2D2E"/>
                </a:solidFill>
                <a:latin typeface="system-ui"/>
                <a:cs typeface="+mj-cs"/>
              </a:rPr>
              <a:t>Накопительные счета</a:t>
            </a:r>
          </a:p>
          <a:p>
            <a:pPr lvl="0" algn="just"/>
            <a:r>
              <a:rPr lang="ru-RU" sz="3600" b="1" dirty="0">
                <a:solidFill>
                  <a:srgbClr val="2C2D2E"/>
                </a:solidFill>
                <a:latin typeface="system-ui"/>
                <a:cs typeface="+mj-cs"/>
              </a:rPr>
              <a:t>Банковские вклады.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63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5DD24-7138-8692-8AC2-0990F9314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915EAD-CB18-3397-6421-84EAAFA19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536" y="1971991"/>
            <a:ext cx="10890928" cy="35661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3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Не рекомендуется хранить на </a:t>
            </a:r>
            <a:r>
              <a:rPr lang="ru-RU" sz="3300" b="1" dirty="0">
                <a:solidFill>
                  <a:srgbClr val="2C2D2E"/>
                </a:solidFill>
                <a:effectLst/>
                <a:highlight>
                  <a:srgbClr val="00FF00"/>
                </a:highlight>
                <a:latin typeface="system-ui"/>
                <a:ea typeface="Times New Roman" panose="02020603050405020304" pitchFamily="18" charset="0"/>
              </a:rPr>
              <a:t>расчетном счете карты </a:t>
            </a:r>
            <a:r>
              <a:rPr lang="ru-RU" sz="33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крупные суммы денег. Если карта будет скомпрометирована, кибермошенники могут быстро снять все доступные средства. </a:t>
            </a:r>
            <a:endParaRPr lang="ru-RU" sz="3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300" b="1" dirty="0">
                <a:solidFill>
                  <a:srgbClr val="2C2D2E"/>
                </a:solidFill>
                <a:effectLst/>
                <a:latin typeface="system-ui"/>
                <a:ea typeface="Times New Roman" panose="02020603050405020304" pitchFamily="18" charset="0"/>
              </a:rPr>
              <a:t>Для эффективного управления денежными средствами рекомендуется использовать расчетный счет для текущих расходов, а крупные суммы размещать на депозиты, инвестировать или держать на накопительных счетах. Это позволит защитить деньги от инфляции, обеспечить безопасность и увеличить доходность.</a:t>
            </a:r>
            <a:endParaRPr lang="ru-RU" sz="3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E7136E3-9BAC-4362-2356-002319490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713" y="274319"/>
            <a:ext cx="10890929" cy="109728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2C2D2E"/>
                </a:solidFill>
                <a:latin typeface="system-ui"/>
              </a:rPr>
              <a:t>Практический совет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8991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AA67C-0BAF-9309-67F6-67D17FDC98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BFAC16-C37F-3D07-C4A0-FDB086D06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129" y="1645920"/>
            <a:ext cx="10890928" cy="356616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Процентная ставка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Условия пополнения и снятия средств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Срок размещения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Минимальная и максимальная сумма остатка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Бонусы и специальные предложения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Онлайн-доступ и управление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Репутация и надёжность банка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Конверсионные курсы (если счёт в иностранной валюте)</a:t>
            </a:r>
          </a:p>
          <a:p>
            <a:pPr algn="just"/>
            <a:endParaRPr lang="ru-RU" sz="11200" b="1" dirty="0">
              <a:solidFill>
                <a:srgbClr val="2C2D2E"/>
              </a:solidFill>
              <a:latin typeface="system-ui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1CA7388-7BD1-71DC-F6B3-1535F9254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15" y="311285"/>
            <a:ext cx="11346302" cy="108949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2C2D2E"/>
                </a:solidFill>
                <a:latin typeface="system-ui"/>
              </a:rPr>
              <a:t>На что нужно обратить внимание при открытии </a:t>
            </a:r>
            <a:r>
              <a:rPr lang="ru-RU" sz="2800" dirty="0">
                <a:solidFill>
                  <a:srgbClr val="2C2D2E"/>
                </a:solidFill>
                <a:highlight>
                  <a:srgbClr val="00FF00"/>
                </a:highlight>
                <a:latin typeface="system-ui"/>
              </a:rPr>
              <a:t>Накопительного счета:</a:t>
            </a:r>
            <a:br>
              <a:rPr lang="ru-RU" sz="2800" dirty="0">
                <a:solidFill>
                  <a:srgbClr val="2C2D2E"/>
                </a:solidFill>
                <a:highlight>
                  <a:srgbClr val="00FF00"/>
                </a:highlight>
                <a:latin typeface="system-ui"/>
              </a:rPr>
            </a:br>
            <a:endParaRPr lang="ru-RU" sz="2800" dirty="0">
              <a:solidFill>
                <a:srgbClr val="2C2D2E"/>
              </a:solidFill>
              <a:highlight>
                <a:srgbClr val="00FF00"/>
              </a:highlight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42400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4A17D0-790E-CBFD-B456-66AD32F0C4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6C680B-480E-7D62-F36E-2ABCA2C80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115" y="1217903"/>
            <a:ext cx="10890928" cy="503698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Процентная ставка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Срок вклада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Условия пополнения и снятия средств, в т.ч. частичного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Капитализация процентов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Условия досрочного расторжения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Начисление процентов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Налоговые последствия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Акции, бонусы и специальные предложения</a:t>
            </a:r>
          </a:p>
          <a:p>
            <a:pPr algn="just"/>
            <a:r>
              <a:rPr lang="ru-RU" sz="11200" b="1" dirty="0">
                <a:solidFill>
                  <a:srgbClr val="2C2D2E"/>
                </a:solidFill>
                <a:latin typeface="system-ui"/>
              </a:rPr>
              <a:t>Репутация и надёжность банка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DC22241-531D-A01A-E0A6-BD1FB1B5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15" y="311285"/>
            <a:ext cx="11346302" cy="108949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2C2D2E"/>
                </a:solidFill>
                <a:latin typeface="system-ui"/>
              </a:rPr>
              <a:t>На что нужно обратить внимание при открытии </a:t>
            </a:r>
            <a:r>
              <a:rPr lang="ru-RU" sz="2800" dirty="0">
                <a:solidFill>
                  <a:srgbClr val="2C2D2E"/>
                </a:solidFill>
                <a:highlight>
                  <a:srgbClr val="00FF00"/>
                </a:highlight>
                <a:latin typeface="system-ui"/>
              </a:rPr>
              <a:t>вклада:</a:t>
            </a:r>
            <a:br>
              <a:rPr lang="ru-RU" sz="2800" dirty="0">
                <a:solidFill>
                  <a:srgbClr val="2C2D2E"/>
                </a:solidFill>
                <a:latin typeface="system-ui"/>
              </a:rPr>
            </a:br>
            <a:endParaRPr lang="ru-RU" sz="2800" dirty="0">
              <a:solidFill>
                <a:srgbClr val="2C2D2E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944625466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290</Words>
  <Application>Microsoft Office PowerPoint</Application>
  <PresentationFormat>Широкоэкранный</PresentationFormat>
  <Paragraphs>52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Aptos</vt:lpstr>
      <vt:lpstr>Arial</vt:lpstr>
      <vt:lpstr>Grandview Display</vt:lpstr>
      <vt:lpstr>system-ui</vt:lpstr>
      <vt:lpstr>Times New Roman</vt:lpstr>
      <vt:lpstr>DashVTI</vt:lpstr>
      <vt:lpstr>Как сберегать и приумножать безопасно</vt:lpstr>
      <vt:lpstr>Цель лекции:</vt:lpstr>
      <vt:lpstr>Основные цели сбережений сегодня у населения:  </vt:lpstr>
      <vt:lpstr>  Универсальный для всех и простой принцип 50/30/20   </vt:lpstr>
      <vt:lpstr>Хранение наличных дома vs банковские счета</vt:lpstr>
      <vt:lpstr>Инструменты для безопасного увеличения капитала </vt:lpstr>
      <vt:lpstr>Практический совет</vt:lpstr>
      <vt:lpstr>На что нужно обратить внимание при открытии Накопительного счета: </vt:lpstr>
      <vt:lpstr>На что нужно обратить внимание при открытии вклада: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Вадим Скворцов</dc:creator>
  <cp:lastModifiedBy>Вадим Скворцов</cp:lastModifiedBy>
  <cp:revision>12</cp:revision>
  <dcterms:created xsi:type="dcterms:W3CDTF">2025-02-24T10:22:15Z</dcterms:created>
  <dcterms:modified xsi:type="dcterms:W3CDTF">2025-02-24T13:23:18Z</dcterms:modified>
</cp:coreProperties>
</file>