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sldIdLst>
    <p:sldId id="257" r:id="rId12"/>
    <p:sldId id="258" r:id="rId13"/>
    <p:sldId id="278" r:id="rId14"/>
    <p:sldId id="279" r:id="rId15"/>
    <p:sldId id="280" r:id="rId16"/>
    <p:sldId id="281" r:id="rId17"/>
    <p:sldId id="282" r:id="rId18"/>
    <p:sldId id="286" r:id="rId19"/>
    <p:sldId id="285" r:id="rId20"/>
    <p:sldId id="329" r:id="rId21"/>
    <p:sldId id="328" r:id="rId22"/>
    <p:sldId id="330" r:id="rId23"/>
    <p:sldId id="333" r:id="rId24"/>
    <p:sldId id="332" r:id="rId25"/>
    <p:sldId id="291" r:id="rId26"/>
    <p:sldId id="292" r:id="rId27"/>
    <p:sldId id="296" r:id="rId28"/>
    <p:sldId id="295" r:id="rId29"/>
    <p:sldId id="294" r:id="rId30"/>
    <p:sldId id="293" r:id="rId31"/>
    <p:sldId id="300" r:id="rId32"/>
    <p:sldId id="301" r:id="rId33"/>
    <p:sldId id="302" r:id="rId34"/>
    <p:sldId id="303" r:id="rId35"/>
    <p:sldId id="306" r:id="rId36"/>
    <p:sldId id="305" r:id="rId37"/>
    <p:sldId id="304" r:id="rId38"/>
    <p:sldId id="297" r:id="rId39"/>
    <p:sldId id="310" r:id="rId40"/>
    <p:sldId id="299" r:id="rId41"/>
    <p:sldId id="309" r:id="rId42"/>
    <p:sldId id="308" r:id="rId43"/>
    <p:sldId id="307" r:id="rId44"/>
    <p:sldId id="311" r:id="rId45"/>
    <p:sldId id="312" r:id="rId46"/>
    <p:sldId id="298" r:id="rId47"/>
    <p:sldId id="317" r:id="rId48"/>
    <p:sldId id="316" r:id="rId49"/>
    <p:sldId id="315" r:id="rId50"/>
    <p:sldId id="314" r:id="rId51"/>
    <p:sldId id="319" r:id="rId52"/>
    <p:sldId id="313" r:id="rId53"/>
    <p:sldId id="318" r:id="rId54"/>
    <p:sldId id="320" r:id="rId55"/>
    <p:sldId id="284" r:id="rId56"/>
    <p:sldId id="327" r:id="rId57"/>
    <p:sldId id="277" r:id="rId5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FDFC"/>
    <a:srgbClr val="99EFFB"/>
    <a:srgbClr val="03444D"/>
    <a:srgbClr val="E8FCFE"/>
    <a:srgbClr val="FFFFFF"/>
    <a:srgbClr val="DAFDFE"/>
    <a:srgbClr val="87DDC6"/>
    <a:srgbClr val="1CC681"/>
    <a:srgbClr val="D6F3F4"/>
    <a:srgbClr val="F2E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27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819805432932631"/>
          <c:y val="4.1311164529771502E-2"/>
          <c:w val="0.61293340091841664"/>
          <c:h val="0.756544932507524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7"/>
          <c:dPt>
            <c:idx val="1"/>
            <c:bubble3D val="0"/>
            <c:explosion val="6"/>
          </c:dPt>
          <c:dLbls>
            <c:dLbl>
              <c:idx val="0"/>
              <c:layout>
                <c:manualLayout>
                  <c:x val="-7.2695068243624442E-2"/>
                  <c:y val="-0.23424415778770349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«Организация местного самоуправления</a:t>
                    </a:r>
                    <a:r>
                      <a:rPr lang="ru-RU" dirty="0" smtClean="0"/>
                      <a:t>»</a:t>
                    </a:r>
                    <a:r>
                      <a:rPr lang="ru-RU" baseline="0" dirty="0" smtClean="0"/>
                      <a:t> -</a:t>
                    </a:r>
                    <a:r>
                      <a:rPr lang="ru-RU" dirty="0" smtClean="0"/>
                      <a:t> </a:t>
                    </a:r>
                  </a:p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baseline="0" dirty="0" smtClean="0"/>
                      <a:t>136 771,2; (5</a:t>
                    </a:r>
                    <a:r>
                      <a:rPr lang="ru-RU" dirty="0" smtClean="0"/>
                      <a:t>%)</a:t>
                    </a:r>
                    <a:endParaRPr lang="ru-RU" dirty="0"/>
                  </a:p>
                </c:rich>
              </c:tx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0005181823172128"/>
                  <c:y val="1.5868519410019516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«Развитие образования</a:t>
                    </a:r>
                    <a:r>
                      <a:rPr lang="ru-RU" dirty="0" smtClean="0"/>
                      <a:t>» -</a:t>
                    </a:r>
                  </a:p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 839 390,9; (34%)</a:t>
                    </a:r>
                    <a:endParaRPr lang="ru-RU" dirty="0"/>
                  </a:p>
                </c:rich>
              </c:tx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6731325294625776E-2"/>
                  <c:y val="-0.12014736124729061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 «Социальная поддержка </a:t>
                    </a:r>
                    <a:r>
                      <a:rPr lang="ru-RU" dirty="0" smtClean="0"/>
                      <a:t>населения»</a:t>
                    </a:r>
                    <a:r>
                      <a:rPr lang="ru-RU" baseline="0" dirty="0" smtClean="0"/>
                      <a:t> - </a:t>
                    </a:r>
                    <a:r>
                      <a:rPr lang="ru-RU" dirty="0" smtClean="0"/>
                      <a:t>165 707,3; (6%)</a:t>
                    </a:r>
                    <a:endParaRPr lang="ru-RU" dirty="0"/>
                  </a:p>
                </c:rich>
              </c:tx>
              <c:spPr>
                <a:solidFill>
                  <a:schemeClr val="bg2">
                    <a:lumMod val="9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1.3368318223913583E-2"/>
                  <c:y val="-0.2250704042831079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</a:t>
                    </a:r>
                    <a:r>
                      <a:rPr lang="ru-RU" dirty="0" smtClean="0"/>
                      <a:t>Культура»</a:t>
                    </a:r>
                    <a:r>
                      <a:rPr lang="ru-RU" baseline="0" dirty="0" smtClean="0"/>
                      <a:t> - </a:t>
                    </a:r>
                  </a:p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216 965,1; (9%)</a:t>
                    </a:r>
                    <a:endParaRPr lang="ru-RU" dirty="0"/>
                  </a:p>
                </c:rich>
              </c:tx>
              <c:spPr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7556331131242101"/>
                  <c:y val="-0.2181584056654005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«Жилищно-коммунальный комплекс, энергосбережение и повышение энергетической эффективности</a:t>
                    </a:r>
                    <a:r>
                      <a:rPr lang="ru-RU" dirty="0" smtClean="0"/>
                      <a:t>» - </a:t>
                    </a:r>
                  </a:p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 640 387,5; </a:t>
                    </a:r>
                    <a:r>
                      <a:rPr lang="ru-RU" baseline="0" dirty="0" smtClean="0"/>
                      <a:t>(</a:t>
                    </a:r>
                    <a:r>
                      <a:rPr lang="ru-RU" dirty="0" smtClean="0"/>
                      <a:t>26%)</a:t>
                    </a:r>
                    <a:endParaRPr lang="ru-RU" dirty="0"/>
                  </a:p>
                </c:rich>
              </c:tx>
              <c:spPr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25235239348211141"/>
                  <c:y val="7.212875741639084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«Модернизация объектов социальной сферы и жилого фонда</a:t>
                    </a:r>
                    <a:r>
                      <a:rPr lang="ru-RU" dirty="0" smtClean="0"/>
                      <a:t>»</a:t>
                    </a:r>
                    <a:r>
                      <a:rPr lang="ru-RU" baseline="0" dirty="0" smtClean="0"/>
                      <a:t> -</a:t>
                    </a:r>
                    <a:r>
                      <a:rPr lang="ru-RU" dirty="0" smtClean="0"/>
                      <a:t> 20 900,5; (1%)</a:t>
                    </a:r>
                    <a:endParaRPr lang="ru-RU" dirty="0"/>
                  </a:p>
                </c:rich>
              </c:tx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4.8038825066382233E-2"/>
                  <c:y val="0.1095920291123964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«Благоустройство и дорожное хозяйство</a:t>
                    </a:r>
                    <a:r>
                      <a:rPr lang="ru-RU" dirty="0" smtClean="0"/>
                      <a:t>»</a:t>
                    </a:r>
                    <a:r>
                      <a:rPr lang="ru-RU" baseline="0" dirty="0" smtClean="0"/>
                      <a:t> - </a:t>
                    </a:r>
                    <a:r>
                      <a:rPr lang="ru-RU" dirty="0" smtClean="0"/>
                      <a:t> 72</a:t>
                    </a:r>
                    <a:r>
                      <a:rPr lang="ru-RU" baseline="0" dirty="0" smtClean="0"/>
                      <a:t> 850,0;</a:t>
                    </a:r>
                    <a:r>
                      <a:rPr lang="ru-RU" dirty="0" smtClean="0"/>
                      <a:t> (3%)</a:t>
                    </a:r>
                    <a:endParaRPr lang="ru-RU" dirty="0"/>
                  </a:p>
                </c:rich>
              </c:tx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6244637234536943"/>
                  <c:y val="0.15076235830117235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«Развитие физической культуры и спорта</a:t>
                    </a:r>
                    <a:r>
                      <a:rPr lang="ru-RU" dirty="0" smtClean="0"/>
                      <a:t>»</a:t>
                    </a:r>
                    <a:r>
                      <a:rPr lang="ru-RU" baseline="0" dirty="0" smtClean="0"/>
                      <a:t> - </a:t>
                    </a:r>
                    <a:r>
                      <a:rPr lang="ru-RU" dirty="0" smtClean="0"/>
                      <a:t> 34 113,5; (1%)</a:t>
                    </a:r>
                    <a:endParaRPr lang="ru-RU" dirty="0"/>
                  </a:p>
                </c:rich>
              </c:tx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1690753506448443"/>
                  <c:y val="3.036170763832699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«Дорожное хозяйство и национальная экономика»; </a:t>
                    </a:r>
                    <a:r>
                      <a:rPr lang="ru-RU" baseline="0" dirty="0" smtClean="0"/>
                      <a:t>- </a:t>
                    </a:r>
                    <a:r>
                      <a:rPr lang="ru-RU" dirty="0" smtClean="0"/>
                      <a:t> 61 270,5 (2%)</a:t>
                    </a:r>
                    <a:endParaRPr lang="ru-RU" dirty="0"/>
                  </a:p>
                </c:rich>
              </c:tx>
              <c:spPr>
                <a:solidFill>
                  <a:schemeClr val="bg2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4203407012810668"/>
                  <c:y val="-0.14657174828779745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«Обеспечение безопасности жизнедеятельности населения и предприятий»; 43 323,9; </a:t>
                    </a:r>
                    <a:r>
                      <a:rPr lang="ru-RU" dirty="0" smtClean="0"/>
                      <a:t>(2%)</a:t>
                    </a:r>
                    <a:endParaRPr lang="ru-RU" dirty="0"/>
                  </a:p>
                </c:rich>
              </c:tx>
              <c:spPr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11783967885533536"/>
                  <c:y val="-0.216480519473565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«Чистая вода»; 83 595,6; </a:t>
                    </a:r>
                    <a:r>
                      <a:rPr lang="ru-RU" dirty="0" smtClean="0"/>
                      <a:t>(3%)</a:t>
                    </a:r>
                    <a:endParaRPr lang="ru-RU" dirty="0"/>
                  </a:p>
                </c:rich>
              </c:tx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0.10378265427563639"/>
                  <c:y val="-0.2449938748229071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    «</a:t>
                    </a:r>
                    <a:r>
                      <a:rPr lang="ru-RU" dirty="0"/>
                      <a:t>Имущественный комплекс</a:t>
                    </a:r>
                    <a:r>
                      <a:rPr lang="ru-RU" dirty="0" smtClean="0"/>
                      <a:t>»;                               </a:t>
                    </a:r>
                    <a:r>
                      <a:rPr lang="ru-RU" dirty="0"/>
                      <a:t>94 975,4; </a:t>
                    </a:r>
                    <a:r>
                      <a:rPr lang="ru-RU" dirty="0" smtClean="0"/>
                      <a:t>(4%)</a:t>
                    </a:r>
                    <a:endParaRPr lang="ru-RU" dirty="0"/>
                  </a:p>
                </c:rich>
              </c:tx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-9.3859879631104773E-2"/>
                  <c:y val="-0.283553305998068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 программы;        91 </a:t>
                    </a:r>
                    <a:r>
                      <a:rPr lang="ru-RU" dirty="0"/>
                      <a:t>462,1; </a:t>
                    </a:r>
                    <a:r>
                      <a:rPr lang="ru-RU" dirty="0" smtClean="0"/>
                      <a:t>(4%)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-7.9564887797577616E-2"/>
                  <c:y val="-0.2811085901168576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ln>
                <a:solidFill>
                  <a:schemeClr val="accent3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Лист1!$A$2:$A$14</c:f>
              <c:strCache>
                <c:ptCount val="13"/>
                <c:pt idx="0">
                  <c:v>«Организация местного самоуправления»</c:v>
                </c:pt>
                <c:pt idx="1">
                  <c:v>«Развитие образования»</c:v>
                </c:pt>
                <c:pt idx="2">
                  <c:v> «Социальная поддержка населения»</c:v>
                </c:pt>
                <c:pt idx="3">
                  <c:v>«Культура»</c:v>
                </c:pt>
                <c:pt idx="4">
                  <c:v>«Жилищно-коммунальный комплекс, энергосбережение и повышение энергетической эффективности»</c:v>
                </c:pt>
                <c:pt idx="5">
                  <c:v>«Модернизация объектов социальной сферы и жилого фонда»</c:v>
                </c:pt>
                <c:pt idx="6">
                  <c:v>«Благоустройство и дорожное хозяйство»</c:v>
                </c:pt>
                <c:pt idx="7">
                  <c:v>«Развитие физической культуры и спорта»</c:v>
                </c:pt>
                <c:pt idx="8">
                  <c:v>«Дорожное хозяйство и национальная экономика»</c:v>
                </c:pt>
                <c:pt idx="9">
                  <c:v>«Обеспечение безопасности жизнедеятельности населения и предприятий»</c:v>
                </c:pt>
                <c:pt idx="10">
                  <c:v>«Чистая вода»</c:v>
                </c:pt>
                <c:pt idx="11">
                  <c:v>«Имущественный комплекс»</c:v>
                </c:pt>
                <c:pt idx="12">
                  <c:v>Прочие программы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136771.20000000001</c:v>
                </c:pt>
                <c:pt idx="1">
                  <c:v>839390.9</c:v>
                </c:pt>
                <c:pt idx="2">
                  <c:v>165707.29999999999</c:v>
                </c:pt>
                <c:pt idx="3">
                  <c:v>216965.1</c:v>
                </c:pt>
                <c:pt idx="4">
                  <c:v>640387.5</c:v>
                </c:pt>
                <c:pt idx="5">
                  <c:v>20900.5</c:v>
                </c:pt>
                <c:pt idx="6">
                  <c:v>72850</c:v>
                </c:pt>
                <c:pt idx="7">
                  <c:v>34113.5</c:v>
                </c:pt>
                <c:pt idx="8">
                  <c:v>61270.5</c:v>
                </c:pt>
                <c:pt idx="9">
                  <c:v>43323.9</c:v>
                </c:pt>
                <c:pt idx="10">
                  <c:v>83595.600000000006</c:v>
                </c:pt>
                <c:pt idx="11">
                  <c:v>94975.4</c:v>
                </c:pt>
                <c:pt idx="12">
                  <c:v>91462.099999999991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5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0.8769</cdr:x>
      <cdr:y>0.00608</cdr:y>
    </cdr:from>
    <cdr:to>
      <cdr:x>1</cdr:x>
      <cdr:y>0.07628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920950" y="34062"/>
          <a:ext cx="1111925" cy="3932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</a:t>
          </a:r>
          <a:r>
            <a:rPr lang="ru-RU" sz="1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ыс.руб</a:t>
          </a: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AD6015-0EE2-4170-A51A-E6E40272D0C1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BBFAA62D-193B-40CD-8A28-FF452213DC2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E69AD655-27A8-4216-A0F7-0F55809688D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5448352-7CE0-4BAA-8191-2E7A238D998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3372386-8786-41C7-B5E0-6B4719BAA2D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99CF2BA-9BD4-465D-94BC-E157E624B04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FB302B3-579E-4334-AF6D-B584D8813BA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C3104291-6D42-48A1-A0C5-C40504E29A7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1665232F-10B2-4389-8155-91069ECA88A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AB7B795E-077D-4E37-9E2E-2C315AB8024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9A3C131-ADD6-41CE-AB79-2602FE554DE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AABE8B3-4BA4-442D-9AAF-93E9A13DA065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85BA57A-131F-47BD-923F-AA8BCDE11857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F01BA55-E1CE-4877-A700-09B424A969C9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1E57FEA-33FE-403F-A5A4-FADD4C57402E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84835CD-992F-465B-A2B6-D623DA42195D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FF8A221-0ADF-4088-83F5-8C077C90B97F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0470DA9-2739-408E-AF2A-BE35911DEBCE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6" name="PlaceHolder 4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DD01CB-9D3C-464C-9415-A9B6DFC4929C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6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367FC66-6B5F-40AD-93F8-CBB5D260A0CC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7" name="PlaceHolder 3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C571816-5F27-4C47-B3DE-389C3E63BC28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4DA338F-FA6A-49FD-9B16-9F7A6E742320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emf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Excel_97-2003_Worksheet5.xls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xcel_97-2003_Worksheet6.xls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emf"/><Relationship Id="rId5" Type="http://schemas.openxmlformats.org/officeDocument/2006/relationships/oleObject" Target="../embeddings/Microsoft_Excel_97-2003_Worksheet7.xls"/><Relationship Id="rId4" Type="http://schemas.openxmlformats.org/officeDocument/2006/relationships/oleObject" Target="../embeddings/oleObject7.bin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emf"/><Relationship Id="rId5" Type="http://schemas.openxmlformats.org/officeDocument/2006/relationships/oleObject" Target="../embeddings/Microsoft_Excel_97-2003_Worksheet8.xls"/><Relationship Id="rId4" Type="http://schemas.openxmlformats.org/officeDocument/2006/relationships/oleObject" Target="../embeddings/oleObject8.bin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emf"/><Relationship Id="rId5" Type="http://schemas.openxmlformats.org/officeDocument/2006/relationships/oleObject" Target="../embeddings/Microsoft_Excel_97-2003_Worksheet9.xls"/><Relationship Id="rId4" Type="http://schemas.openxmlformats.org/officeDocument/2006/relationships/oleObject" Target="../embeddings/oleObject9.bin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emf"/><Relationship Id="rId5" Type="http://schemas.openxmlformats.org/officeDocument/2006/relationships/oleObject" Target="../embeddings/Microsoft_Excel_97-2003_Worksheet10.xls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5.emf"/><Relationship Id="rId5" Type="http://schemas.openxmlformats.org/officeDocument/2006/relationships/oleObject" Target="../embeddings/Microsoft_Excel_97-2003_Worksheet11.xls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emf"/><Relationship Id="rId5" Type="http://schemas.openxmlformats.org/officeDocument/2006/relationships/oleObject" Target="../embeddings/Microsoft_Excel_97-2003_Worksheet12.xls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8.emf"/><Relationship Id="rId5" Type="http://schemas.openxmlformats.org/officeDocument/2006/relationships/oleObject" Target="../embeddings/Microsoft_Excel_97-2003_Worksheet13.xls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2.emf"/><Relationship Id="rId5" Type="http://schemas.openxmlformats.org/officeDocument/2006/relationships/oleObject" Target="../embeddings/Microsoft_Excel_97-2003_Worksheet14.xls"/><Relationship Id="rId4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4.emf"/><Relationship Id="rId5" Type="http://schemas.openxmlformats.org/officeDocument/2006/relationships/oleObject" Target="../embeddings/Microsoft_Excel_97-2003_Worksheet15.xls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7.emf"/><Relationship Id="rId5" Type="http://schemas.openxmlformats.org/officeDocument/2006/relationships/oleObject" Target="../embeddings/Microsoft_Excel_97-2003_Worksheet16.xls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0.emf"/><Relationship Id="rId5" Type="http://schemas.openxmlformats.org/officeDocument/2006/relationships/oleObject" Target="../embeddings/Microsoft_Excel_97-2003_Worksheet17.xls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2.emf"/><Relationship Id="rId5" Type="http://schemas.openxmlformats.org/officeDocument/2006/relationships/oleObject" Target="../embeddings/Microsoft_Excel_97-2003_Worksheet18.xls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mlDrawing" Target="../drawings/vmlDrawing19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5.emf"/><Relationship Id="rId5" Type="http://schemas.openxmlformats.org/officeDocument/2006/relationships/oleObject" Target="../embeddings/Microsoft_Excel_97-2003_Worksheet19.xls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7.emf"/><Relationship Id="rId5" Type="http://schemas.openxmlformats.org/officeDocument/2006/relationships/oleObject" Target="../embeddings/Microsoft_Excel_97-2003_Worksheet20.xls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0.emf"/><Relationship Id="rId5" Type="http://schemas.openxmlformats.org/officeDocument/2006/relationships/oleObject" Target="../embeddings/Microsoft_Excel_97-2003_Worksheet21.xls"/><Relationship Id="rId4" Type="http://schemas.openxmlformats.org/officeDocument/2006/relationships/oleObject" Target="../embeddings/oleObject21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2.emf"/><Relationship Id="rId5" Type="http://schemas.openxmlformats.org/officeDocument/2006/relationships/oleObject" Target="../embeddings/Microsoft_Excel_97-2003_Worksheet22.xls"/><Relationship Id="rId10" Type="http://schemas.openxmlformats.org/officeDocument/2006/relationships/image" Target="../media/image65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6.emf"/><Relationship Id="rId5" Type="http://schemas.openxmlformats.org/officeDocument/2006/relationships/oleObject" Target="../embeddings/Microsoft_Excel_97-2003_Worksheet23.xls"/><Relationship Id="rId10" Type="http://schemas.openxmlformats.org/officeDocument/2006/relationships/image" Target="../media/image69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0.pn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0.emf"/><Relationship Id="rId5" Type="http://schemas.openxmlformats.org/officeDocument/2006/relationships/oleObject" Target="../embeddings/Microsoft_Excel_97-2003_Worksheet24.xls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0.pn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4.emf"/><Relationship Id="rId5" Type="http://schemas.openxmlformats.org/officeDocument/2006/relationships/oleObject" Target="../embeddings/Microsoft_Excel_97-2003_Worksheet25.xls"/><Relationship Id="rId4" Type="http://schemas.openxmlformats.org/officeDocument/2006/relationships/oleObject" Target="../embeddings/oleObject25.bin"/><Relationship Id="rId9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7.emf"/><Relationship Id="rId5" Type="http://schemas.openxmlformats.org/officeDocument/2006/relationships/oleObject" Target="../embeddings/Microsoft_Excel_97-2003_Worksheet26.xls"/><Relationship Id="rId10" Type="http://schemas.openxmlformats.org/officeDocument/2006/relationships/image" Target="../media/image80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81.emf"/><Relationship Id="rId5" Type="http://schemas.openxmlformats.org/officeDocument/2006/relationships/oleObject" Target="../embeddings/Microsoft_Excel_97-2003_Worksheet27.xls"/><Relationship Id="rId4" Type="http://schemas.openxmlformats.org/officeDocument/2006/relationships/oleObject" Target="../embeddings/oleObject27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0.png"/><Relationship Id="rId5" Type="http://schemas.openxmlformats.org/officeDocument/2006/relationships/image" Target="../media/image83.emf"/><Relationship Id="rId10" Type="http://schemas.openxmlformats.org/officeDocument/2006/relationships/image" Target="../media/image86.jpeg"/><Relationship Id="rId4" Type="http://schemas.openxmlformats.org/officeDocument/2006/relationships/oleObject" Target="../embeddings/Microsoft_Excel_97-2003_Worksheet28.xls"/><Relationship Id="rId9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7.emf"/><Relationship Id="rId5" Type="http://schemas.openxmlformats.org/officeDocument/2006/relationships/oleObject" Target="../embeddings/Microsoft_Excel_97-2003_Worksheet29.xls"/><Relationship Id="rId4" Type="http://schemas.openxmlformats.org/officeDocument/2006/relationships/oleObject" Target="../embeddings/oleObject29.bin"/><Relationship Id="rId9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hyperlink" Target="http://www.krapivino.ru/" TargetMode="External"/><Relationship Id="rId4" Type="http://schemas.openxmlformats.org/officeDocument/2006/relationships/hyperlink" Target="mailto:krprf@ofukem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6"/>
          <p:cNvPicPr/>
          <p:nvPr/>
        </p:nvPicPr>
        <p:blipFill>
          <a:blip r:embed="rId2"/>
          <a:stretch/>
        </p:blipFill>
        <p:spPr>
          <a:xfrm>
            <a:off x="0" y="5618160"/>
            <a:ext cx="12190320" cy="1242000"/>
          </a:xfrm>
          <a:prstGeom prst="rect">
            <a:avLst/>
          </a:prstGeom>
          <a:ln w="0">
            <a:noFill/>
          </a:ln>
        </p:spPr>
      </p:pic>
      <p:pic>
        <p:nvPicPr>
          <p:cNvPr id="56" name="Рисунок 10"/>
          <p:cNvPicPr/>
          <p:nvPr/>
        </p:nvPicPr>
        <p:blipFill>
          <a:blip r:embed="rId3"/>
          <a:stretch/>
        </p:blipFill>
        <p:spPr>
          <a:xfrm>
            <a:off x="0" y="-31320"/>
            <a:ext cx="12190320" cy="21636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751326" y="6356783"/>
            <a:ext cx="299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" dirty="0" smtClean="0">
                <a:solidFill>
                  <a:schemeClr val="dk1"/>
                </a:solidFill>
                <a:latin typeface="Times New Roman"/>
                <a:ea typeface="Calibri"/>
              </a:rPr>
              <a:t>2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733" y="611840"/>
            <a:ext cx="7750749" cy="3425769"/>
          </a:xfrm>
        </p:spPr>
        <p:txBody>
          <a:bodyPr/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БЮДЖЕТ ДЛЯ ГРАЖДАН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КРАПИВИНСКОГО МУНИЦИПАЛЬНОГО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ОКРУГА ЗА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2024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ГОД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Рисунок 12"/>
          <p:cNvPicPr/>
          <p:nvPr/>
        </p:nvPicPr>
        <p:blipFill>
          <a:blip r:embed="rId4"/>
          <a:stretch/>
        </p:blipFill>
        <p:spPr>
          <a:xfrm>
            <a:off x="8714646" y="481320"/>
            <a:ext cx="2733840" cy="4835880"/>
          </a:xfrm>
          <a:prstGeom prst="rect">
            <a:avLst/>
          </a:prstGeom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6259" y="4156364"/>
            <a:ext cx="7267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(разработан на основе решения Совета народных депутатов Крапивинского муниципального округа от  19.05.2025 №  57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 исполнении бюджета Крапивинского муниципального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год»)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332509"/>
            <a:ext cx="6832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 БЮДЖЕТА </a:t>
            </a:r>
            <a:endParaRPr lang="en-US" alt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КРАПИВИНСКОГО МУНИЦИПАЛЬНОГО ОКРУГА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710876"/>
              </p:ext>
            </p:extLst>
          </p:nvPr>
        </p:nvGraphicFramePr>
        <p:xfrm>
          <a:off x="835231" y="1070575"/>
          <a:ext cx="10434452" cy="5623450"/>
        </p:xfrm>
        <a:graphic>
          <a:graphicData uri="http://schemas.openxmlformats.org/drawingml/2006/table">
            <a:tbl>
              <a:tblPr/>
              <a:tblGrid>
                <a:gridCol w="2798618"/>
                <a:gridCol w="980074"/>
                <a:gridCol w="1804883"/>
                <a:gridCol w="1808105"/>
                <a:gridCol w="1057146"/>
                <a:gridCol w="1985626"/>
              </a:tblGrid>
              <a:tr h="226241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  </a:t>
                      </a:r>
                    </a:p>
                  </a:txBody>
                  <a:tcPr marL="4296" marR="4296" marT="429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исполнено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% исполнения 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к 20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</a:tr>
              <a:tr h="228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план  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 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7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первоначальный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уточненный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Налоговые доходы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237 852,9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244 188,0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282 448,1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286 003,7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120,2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79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172 454,4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176 535,0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191 535,0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195 115,5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113,1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961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  <a:cs typeface="+mn-cs"/>
                        </a:rPr>
                        <a:t>Акцизы</a:t>
                      </a:r>
                      <a:endParaRPr lang="ru-RU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18 206,9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18 420,0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19 737,6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19 758,5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108,5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7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Упрощенная система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налогообложения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18 189,2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20 188,0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32 073,5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32 084,9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176,4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Единый налог на вмененный доход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-28,3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45,0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44,9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-158,7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88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4 262,0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4 245,0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6 020,0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6 019,9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141,2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7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Патентная система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налогообложения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1 452,5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2 000,0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2 230,0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2 216,5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152,6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Налог на имущество физических </a:t>
                      </a:r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лиц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2 780,9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</a:t>
                      </a:r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150,0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3 326,2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119,6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Транспортный налог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572,2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550,0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612,0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633,2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110,7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Земельный налог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16 665,2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16 850,0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21 375,0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21 063,2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126,4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Государственная пошлина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3 297,9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3 250,0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5 520,0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5 740,9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174,1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19" y="-2011"/>
            <a:ext cx="801881" cy="123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77153" y="655674"/>
            <a:ext cx="807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тыс.руб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6297" y="166255"/>
            <a:ext cx="9239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 БЮДЖЕТА </a:t>
            </a:r>
            <a:endParaRPr lang="en-US" alt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КРАПИВИНСКОГО МУНИЦИПАЛЬНОГО ОКРУГА            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691109"/>
              </p:ext>
            </p:extLst>
          </p:nvPr>
        </p:nvGraphicFramePr>
        <p:xfrm>
          <a:off x="943583" y="926274"/>
          <a:ext cx="10290474" cy="5953314"/>
        </p:xfrm>
        <a:graphic>
          <a:graphicData uri="http://schemas.openxmlformats.org/drawingml/2006/table">
            <a:tbl>
              <a:tblPr/>
              <a:tblGrid>
                <a:gridCol w="2816081"/>
                <a:gridCol w="1297295"/>
                <a:gridCol w="1968796"/>
                <a:gridCol w="1972311"/>
                <a:gridCol w="1153153"/>
                <a:gridCol w="1082838"/>
              </a:tblGrid>
              <a:tr h="296884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 </a:t>
                      </a:r>
                    </a:p>
                  </a:txBody>
                  <a:tcPr marL="4296" marR="4296" marT="429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исполнено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% исполнения к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</a:tr>
              <a:tr h="325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план  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 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первоначальный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уточненный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20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Неналоговые доходы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57 100,3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40 490,0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76  265,5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76 176,0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133,4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2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Доходы от сдачи в аренду земельных участков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32 559,3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32 070,0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500,0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32 441,7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99,6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43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  <a:cs typeface="+mn-cs"/>
                        </a:rPr>
                        <a:t>Доходы от использования имущества, находящегося в муниципальной собственности </a:t>
                      </a:r>
                      <a:endParaRPr lang="ru-RU" sz="12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3 085,4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3 000,0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3 285,4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3 326,0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107,8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9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478,0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730,0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730,0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686,0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143,5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954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Доходы от оказания платных услуг и компенсации затрат государства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3 441,4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</a:t>
                      </a:r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875,0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3 353,0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3 304,2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96,0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0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Доходы от реализации имущества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5 663,1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1 658,0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1 658,0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29,3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4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Доходы от продажи земельных участков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9 011,7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32 063,7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32 140,4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356,7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Штрафные санкции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526,7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315,0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465,8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464,2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88,1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2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Прочие неналоговые доходы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2 334,7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2 100,0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2 046,0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87,6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2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Поступления в бюджеты муниципальных округов (перечисления из бюджетов муниципальных округов)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109,6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109,5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17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Безвозмездные поступления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1 524 658,6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1 939 512,2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2 250 254,4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2 143 774,2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140,6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795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ДОХОДОВ: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1 819 611,8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2 224 190,2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2 608 968,0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2 505 953,9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137,7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19" y="-2011"/>
            <a:ext cx="801881" cy="123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51522" y="489420"/>
            <a:ext cx="1306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тыс.руб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7527" y="190005"/>
            <a:ext cx="10260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БЮДЖЕТА КРАПИВИНСКОГО МУНИЦИПАЛЬНОГО ОКРУГА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963641"/>
              </p:ext>
            </p:extLst>
          </p:nvPr>
        </p:nvGraphicFramePr>
        <p:xfrm>
          <a:off x="706438" y="1113334"/>
          <a:ext cx="10656887" cy="564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4" name="Лист" r:id="rId5" imgW="8963008" imgH="5152927" progId="Excel.Sheet.8">
                  <p:embed/>
                </p:oleObj>
              </mc:Choice>
              <mc:Fallback>
                <p:oleObj name="Лист" r:id="rId5" imgW="8963008" imgH="5152927" progId="Excel.Sheet.8">
                  <p:embed/>
                  <p:pic>
                    <p:nvPicPr>
                      <p:cNvPr id="0" name="Диаграмма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1113334"/>
                        <a:ext cx="10656887" cy="564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19" y="-2011"/>
            <a:ext cx="801881" cy="123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25891" y="1235034"/>
            <a:ext cx="1223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2525" y="166255"/>
            <a:ext cx="9809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БЮДЖЕТ КРАПИВИНСКОГО МУНИЦИПАЛЬНОГО ОКРУГА ЗА 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298669"/>
              </p:ext>
            </p:extLst>
          </p:nvPr>
        </p:nvGraphicFramePr>
        <p:xfrm>
          <a:off x="902525" y="1318160"/>
          <a:ext cx="10367158" cy="412623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941516"/>
                <a:gridCol w="1286099"/>
                <a:gridCol w="1282535"/>
                <a:gridCol w="1306286"/>
                <a:gridCol w="1353787"/>
                <a:gridCol w="2196935"/>
              </a:tblGrid>
              <a:tr h="750318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rgbClr val="808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исполнено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% исполнения к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74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план  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 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первоначальный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уточненный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57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Безвозмездные поступления всего: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1 524 658,6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1 939 512,2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2 250 254,5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2 143 774,2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140,6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021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в т.ч. из вышестоящего бюджета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1 519 639,9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1 917 512,2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2 249 054,5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2 143 406,2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141,0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54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дотация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525 636,3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375 012,0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697 639,7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697 939,7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132,7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021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субсидии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258 977,7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730 868,6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737 406,2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653 493,2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252,3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54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субвенции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718 763,3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794 062,4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784 637,2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763 851,9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106,3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4756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иные МБТ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16 262,6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17 569,2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29 371,4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28 421,4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174,8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032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Безвозмездные поступления от негосударственных организаций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139,1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54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Прочие безвозмездные поступления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5 559,1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22 </a:t>
                      </a:r>
                      <a:r>
                        <a:rPr lang="ru-RU" sz="14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000,0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1 200,0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1 188,7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21,4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230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Возврат остатков прошлых лет субсидий, субвенций и иных МБТ, имеющих целевое назначение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-679,5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-820,7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120,8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7384"/>
              </p:ext>
            </p:extLst>
          </p:nvPr>
        </p:nvGraphicFramePr>
        <p:xfrm>
          <a:off x="902525" y="5582732"/>
          <a:ext cx="7944592" cy="104369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144150"/>
                <a:gridCol w="3800442"/>
              </a:tblGrid>
              <a:tr h="39399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из областного бюджета составляют </a:t>
                      </a:r>
                      <a:endParaRPr kumimoji="0" lang="en-US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общего объема доходов бюджета: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80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 год  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1885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83,5 %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85,5%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/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19" y="-2011"/>
            <a:ext cx="801881" cy="123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30887" y="812586"/>
            <a:ext cx="1080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тыс.руб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4405" y="296883"/>
            <a:ext cx="10200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 </a:t>
            </a:r>
            <a:r>
              <a:rPr lang="en-US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БЮДЖЕТ КРАПИВИНСКОГО МУНИЦИПАЛЬНОГО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</a:p>
          <a:p>
            <a:pPr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0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649171"/>
              </p:ext>
            </p:extLst>
          </p:nvPr>
        </p:nvGraphicFramePr>
        <p:xfrm>
          <a:off x="1484313" y="1341438"/>
          <a:ext cx="9666287" cy="484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2" name="Лист" r:id="rId5" imgW="9029633" imgH="5915113" progId="Excel.Sheet.8">
                  <p:embed/>
                </p:oleObj>
              </mc:Choice>
              <mc:Fallback>
                <p:oleObj name="Лист" r:id="rId5" imgW="9029633" imgH="5915113" progId="Excel.Sheet.8">
                  <p:embed/>
                  <p:pic>
                    <p:nvPicPr>
                      <p:cNvPr id="0" name="Диаграмма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1341438"/>
                        <a:ext cx="9666287" cy="484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19" y="-2011"/>
            <a:ext cx="801881" cy="123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7522" y="225470"/>
            <a:ext cx="957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РАСХОДЫ  БЮДЖЕТА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КРАПИВИНСКОГО МУНИЦИПАЛЬНОГО ОКРУГА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560114"/>
              </p:ext>
            </p:extLst>
          </p:nvPr>
        </p:nvGraphicFramePr>
        <p:xfrm>
          <a:off x="975218" y="1128156"/>
          <a:ext cx="10258838" cy="5512918"/>
        </p:xfrm>
        <a:graphic>
          <a:graphicData uri="http://schemas.openxmlformats.org/drawingml/2006/table">
            <a:tbl>
              <a:tblPr/>
              <a:tblGrid>
                <a:gridCol w="3017627"/>
                <a:gridCol w="1119002"/>
                <a:gridCol w="1534924"/>
                <a:gridCol w="1167672"/>
                <a:gridCol w="1084267"/>
                <a:gridCol w="1251078"/>
                <a:gridCol w="1084268"/>
              </a:tblGrid>
              <a:tr h="22298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200" b="1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100" b="1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2023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1896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доля в общих расходах, %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7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129 121,9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107 614,1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220 </a:t>
                      </a: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444,8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220 397,1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05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1 464,7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1 751,0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1 753,4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1 753,4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6050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38 314,1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27 558,3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29 176,0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29 176,0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283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243 177,9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195 498,4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239 418,6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239 418,4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55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203 595,6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738 779,1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759 066,6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680 048,6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549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9 836,1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19 743,7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9 840,1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54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734 443,0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729 307,6</a:t>
                      </a:r>
                      <a:endParaRPr lang="ru-RU" sz="12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844 569,6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823 276,7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54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186 892,1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144 697,8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199 702,2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195 754,9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22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265 956,8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5 586,2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291 998,3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289 803,5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54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10 257,8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5 586,2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7 705,6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7 705,6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54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3 901,3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3 400,0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4 539,2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4 539,2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84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1 817 125,2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2 231 690,2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2 618 118,0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2 501 713,5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  <p:sp>
        <p:nvSpPr>
          <p:cNvPr id="6" name="TextBox 2"/>
          <p:cNvSpPr txBox="1">
            <a:spLocks noChangeArrowheads="1"/>
          </p:cNvSpPr>
          <p:nvPr/>
        </p:nvSpPr>
        <p:spPr bwMode="auto">
          <a:xfrm rot="10800000" flipV="1">
            <a:off x="10082419" y="759491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4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38" y="3175"/>
            <a:ext cx="957262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6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1895" y="130629"/>
            <a:ext cx="10718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БЮДЖЕТА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КРАПИВИНСКОГО МУНИЦИПАЛЬНОГОКРУГА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РАМКАХ МУНИЦИПАЛЬНЫХ ПРОГРАММ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 2024 ГОД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5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617355"/>
              </p:ext>
            </p:extLst>
          </p:nvPr>
        </p:nvGraphicFramePr>
        <p:xfrm>
          <a:off x="771895" y="1255713"/>
          <a:ext cx="10438411" cy="560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138" y="3175"/>
            <a:ext cx="8048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0445" y="106717"/>
            <a:ext cx="10002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 ПРОГРАММА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«ОРГАНИЗАЦИЯ  МЕСТНОГО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САМОУПРАВЛЕНИЯ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3562" y="814603"/>
            <a:ext cx="101217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Совершенствование и оптимизация системы муниципального управления Крапивинского муниципального округа, повышение эффективности и информационной прозрачности деятельности органов местного самоуправления; повышение качества жизни населения Крапивинского муниципального округа.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710833"/>
              </p:ext>
            </p:extLst>
          </p:nvPr>
        </p:nvGraphicFramePr>
        <p:xfrm>
          <a:off x="803562" y="1775382"/>
          <a:ext cx="10299865" cy="1223962"/>
        </p:xfrm>
        <a:graphic>
          <a:graphicData uri="http://schemas.openxmlformats.org/drawingml/2006/table">
            <a:tbl>
              <a:tblPr/>
              <a:tblGrid>
                <a:gridCol w="1551004"/>
                <a:gridCol w="1638611"/>
                <a:gridCol w="2106785"/>
                <a:gridCol w="2333045"/>
                <a:gridCol w="1335210"/>
                <a:gridCol w="1335210"/>
              </a:tblGrid>
              <a:tr h="26618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2" marB="95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 к 2023 году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235487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0" marR="30480" marT="9499" marB="94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0" marR="30480" marT="9499" marB="94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</a:p>
                  </a:txBody>
                  <a:tcPr marL="7328" marR="7328" marT="7327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7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2" marB="95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35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7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уточненный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7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80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123 500,8</a:t>
                      </a:r>
                      <a:endParaRPr kumimoji="0" lang="ru-RU" alt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103 815,0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136 772,2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136 771,2</a:t>
                      </a: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110,7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566828"/>
              </p:ext>
            </p:extLst>
          </p:nvPr>
        </p:nvGraphicFramePr>
        <p:xfrm>
          <a:off x="890649" y="3040083"/>
          <a:ext cx="5723907" cy="3716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4" name="Лист" r:id="rId5" imgW="5133857" imgH="3105211" progId="Excel.Sheet.8">
                  <p:embed/>
                </p:oleObj>
              </mc:Choice>
              <mc:Fallback>
                <p:oleObj name="Лист" r:id="rId5" imgW="5133857" imgH="3105211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649" y="3040083"/>
                        <a:ext cx="5723907" cy="3716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923314" y="3167741"/>
            <a:ext cx="4370120" cy="3429001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228600">
              <a:srgbClr val="5B9BD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рамках программы осуществляют свою деятельность органы местного самоуправления со штатной численностью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173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единиц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: администрация Крапивинского муниципального округа;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Совет народных депутатов Крапивинского муниципального округа; Контрольно-счетный орган Крапивинского муниципального округа;  Управление по жизнеобеспечению и строительству администрации Крапивинского муниципального округа; Территориальное управление администрации Крапивинского муниципального округа; Финансовое управление администрации Крапивинского муниципального округ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138" y="0"/>
            <a:ext cx="8048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313" y="166775"/>
            <a:ext cx="9955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 ПРОГРАММА</a:t>
            </a:r>
            <a:r>
              <a:rPr kumimoji="0" lang="ru-RU" alt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«РАЗВИТИЕ ОБРАЗОВАНИЯ»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5748" y="797994"/>
            <a:ext cx="9231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Обеспечение доступности качественного образования, отвечающего системе приоритетов социально ориентированного развития Крапивинского муниципального округа.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127637"/>
              </p:ext>
            </p:extLst>
          </p:nvPr>
        </p:nvGraphicFramePr>
        <p:xfrm>
          <a:off x="827312" y="1650382"/>
          <a:ext cx="10430495" cy="2143293"/>
        </p:xfrm>
        <a:graphic>
          <a:graphicData uri="http://schemas.openxmlformats.org/drawingml/2006/table">
            <a:tbl>
              <a:tblPr/>
              <a:tblGrid>
                <a:gridCol w="3497067"/>
                <a:gridCol w="1108692"/>
                <a:gridCol w="1620395"/>
                <a:gridCol w="1632437"/>
                <a:gridCol w="1285952"/>
                <a:gridCol w="1285952"/>
              </a:tblGrid>
              <a:tr h="20915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09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09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первоначальный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уточненный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1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в том числе: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739 028,2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773 421,1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860 097,2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839 390,9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557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дошкольного, общего образования и дополнительного образования детей»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620 606,8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633 277,8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711</a:t>
                      </a:r>
                      <a:r>
                        <a:rPr lang="ru-RU" sz="130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811,1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692 488,2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109,3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  <a:tr h="374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«Прочие мероприятия в области образования»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27 845,1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23 570,0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33 219,4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32 757,9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139,0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374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«Социальные гарантии в системе образования»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90 576,3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116 573,3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115 066,7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114 144,8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97,9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8015844" y="4132614"/>
            <a:ext cx="3308226" cy="2588820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63500">
              <a:srgbClr val="ED7D31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округе функционирует 30 учреждений </a:t>
            </a:r>
            <a:r>
              <a:rPr lang="ru-RU" sz="11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образования: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12 школ – 2401 обучающихся, 13 дошкольных учреждений – 672 воспитанников,  дом творчества – 2905 обучающихся; центр диагностики и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консультирования – воспользовались услугами </a:t>
            </a:r>
            <a:r>
              <a:rPr lang="ru-RU" sz="11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центра 4019  детей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; методический кабинет; централизованная бухгалтерия образования; управление образования администрации Крапивинского муниципального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округа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959" y="7937"/>
            <a:ext cx="1109962" cy="158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084242"/>
              </p:ext>
            </p:extLst>
          </p:nvPr>
        </p:nvGraphicFramePr>
        <p:xfrm>
          <a:off x="827314" y="3966358"/>
          <a:ext cx="4243450" cy="277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6" name="Лист" r:id="rId6" imgW="5133857" imgH="3067115" progId="Excel.Sheet.8">
                  <p:embed/>
                </p:oleObj>
              </mc:Choice>
              <mc:Fallback>
                <p:oleObj name="Лист" r:id="rId6" imgW="5133857" imgH="3067115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314" y="3966358"/>
                        <a:ext cx="4243450" cy="2778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30" descr="blob:https://web.whatsapp.com/a623f2b4-39f2-44dc-a570-d767b36f5a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1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61" y="3985276"/>
            <a:ext cx="2024833" cy="144174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76" y="5240970"/>
            <a:ext cx="1945661" cy="13498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675" y="143187"/>
            <a:ext cx="99148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МЕРЫ СОЦИАЛЬНОЙ ПОДДЕРЖКИ, ПРЕДОСТАВЛЯЕМЫЕ ИЗ БЮДЖЕТА ОКРУГА ЗА 2024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ГОД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(Подпрограмма «Социальные гарантии в системе образования»)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309083"/>
              </p:ext>
            </p:extLst>
          </p:nvPr>
        </p:nvGraphicFramePr>
        <p:xfrm>
          <a:off x="914196" y="697185"/>
          <a:ext cx="10390909" cy="5731925"/>
        </p:xfrm>
        <a:graphic>
          <a:graphicData uri="http://schemas.openxmlformats.org/drawingml/2006/table">
            <a:tbl>
              <a:tblPr/>
              <a:tblGrid>
                <a:gridCol w="8212142"/>
                <a:gridCol w="1193124"/>
                <a:gridCol w="118306"/>
                <a:gridCol w="867337"/>
              </a:tblGrid>
              <a:tr h="2560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EF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Кол-во получателей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EF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тыс.руб.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EFFB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184582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Меры социальной поддержки отдельным категориям граждан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491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Социальная поддержка работников образовательных организаций и участников образовательного процесса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6">
                            <a:alpha val="5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Губернаторская стипендия отличникам учебы общеобразовательных организаций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469,0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73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работникам, имеющим звание "Заслуженный"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13,3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66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t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482,3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73491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Меры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социальной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поддержки семьям с детьми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6">
                            <a:alpha val="5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8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Осуществление назначения и выплаты денежных средств семьям, взявшим на воспитание детей-сирот и детей, оставшихся без попечения родителей, предоставление им мер социальной поддержки, осуществление назначения и выплаты денежных средств лицам, являвшимся приемными родителями в соответствии с Законом Кемеровской области от 14 декабря 2010 года № 124-ОЗ «О некоторых вопросах в сфере опеки и попечительства несовершеннолетних»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227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27 146,8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89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t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вознаграждение приемному родителю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386,8</a:t>
                      </a:r>
                      <a:endParaRPr lang="ru-RU" sz="11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908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t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пособия опекаемым детям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166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19 760,0</a:t>
                      </a:r>
                      <a:endParaRPr lang="ru-RU" sz="11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78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Организация и осуществление деятельности по опеке и попечительству, осуществление контроля за использованием и сохранностью жилых помещений, нанимателями или членами семей нанимателей по договорам социального найма либо собственниками которых являются дети-сироты и дети, оставшиеся без попечения родителей, за обеспечением надлежащего санитарного и технического состояния жилых помещений, а также осуществления контроля за распоряжением ими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3 190,6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986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Обеспечение зачисления денежных средств для детей-сирот и детей, оставшихся без попечения родителей, на специальные накопительные банковские счета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171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211,8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Адресная</a:t>
                      </a: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социальная поддержка участников образовательного процесса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117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603,1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81 852,2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73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Осуществление назначения и выплаты единовременного государственного пособия гражданам, усыновившим (удочерившим) детей-сирот и детей, оставшихся без попечения родителей, установленного Законом Кемеровской области от 13 марта 2008 года № 5-ОЗ «О предоставлении меры социальной поддержки гражданам, усыновившим (удочерившим) детей-сирот и детей, оставшихся без попечения родителей»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13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Предоставление членам семей участников специальной военной операции, указанным в подпункте 2 статьи 2 Закона Кемеровской области - Кузбасса "О мерах социальной поддержки семей граждан, принимающих участие в специальной военной операции", обучающимся в пятых - одиннадцатых классах муниципальных общеобразовательных организаций, бесплатного одноразового горячего питания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200,6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45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Предоставление бесплатного двухразового питания детям-инвалидам, не имеющим ограниченных возможностей здоровья, обучающимся в муниципальных общеобразовательных организациях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407,4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84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597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90 069,1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845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994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90 576,4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105" y="-2106"/>
            <a:ext cx="886895" cy="126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13"/>
          <p:cNvPicPr/>
          <p:nvPr/>
        </p:nvPicPr>
        <p:blipFill>
          <a:blip r:embed="rId2"/>
          <a:stretch/>
        </p:blipFill>
        <p:spPr>
          <a:xfrm rot="5400000">
            <a:off x="-3072960" y="3074760"/>
            <a:ext cx="6856200" cy="706680"/>
          </a:xfrm>
          <a:prstGeom prst="rect">
            <a:avLst/>
          </a:prstGeom>
          <a:ln w="0">
            <a:noFill/>
          </a:ln>
        </p:spPr>
      </p:pic>
      <p:pic>
        <p:nvPicPr>
          <p:cNvPr id="60" name="Рисунок 14"/>
          <p:cNvPicPr/>
          <p:nvPr/>
        </p:nvPicPr>
        <p:blipFill>
          <a:blip r:embed="rId3"/>
          <a:stretch/>
        </p:blipFill>
        <p:spPr>
          <a:xfrm>
            <a:off x="11521080" y="23696"/>
            <a:ext cx="706680" cy="6856200"/>
          </a:xfrm>
          <a:prstGeom prst="rect">
            <a:avLst/>
          </a:prstGeom>
          <a:ln w="0"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9486" y="113077"/>
            <a:ext cx="8582021" cy="1596969"/>
          </a:xfrm>
        </p:spPr>
        <p:txBody>
          <a:bodyPr/>
          <a:lstStyle/>
          <a:p>
            <a:r>
              <a:rPr lang="ru-RU" altLang="ru-RU" sz="2000" b="1" dirty="0">
                <a:ln w="6350">
                  <a:noFill/>
                </a:ln>
                <a:solidFill>
                  <a:srgbClr val="03444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ПРОГНОЗА СОЦИАЛЬНО-ЭКОНОМИЧЕСКОГО РАЗВИТИЯ КРАПИВИНСКОГО МУНИЦИПАЛЬНОГО ОКРУГА</a:t>
            </a:r>
            <a:endParaRPr lang="ru-RU" dirty="0">
              <a:solidFill>
                <a:srgbClr val="03444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480" y="1686296"/>
            <a:ext cx="7212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Крапивинский муниципальный округ расположен в центральной части Кемеровской области-Кузбасса по обоим берегам  реки Томи.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территории округа 6,9 тыс. </a:t>
            </a:r>
            <a:r>
              <a:rPr lang="ru-RU" alt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кв.км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безымянный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7807134" y="755853"/>
            <a:ext cx="3944192" cy="2214939"/>
          </a:xfrm>
          <a:prstGeom prst="rect">
            <a:avLst/>
          </a:prstGeom>
          <a:noFill/>
          <a:ln>
            <a:noFill/>
          </a:ln>
          <a:effectLst>
            <a:glow rad="228600">
              <a:srgbClr val="A5A5A5">
                <a:satMod val="175000"/>
                <a:alpha val="40000"/>
              </a:srgbClr>
            </a:glow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558261"/>
              </p:ext>
            </p:extLst>
          </p:nvPr>
        </p:nvGraphicFramePr>
        <p:xfrm>
          <a:off x="870634" y="2992046"/>
          <a:ext cx="10446550" cy="3454400"/>
        </p:xfrm>
        <a:graphic>
          <a:graphicData uri="http://schemas.openxmlformats.org/drawingml/2006/table">
            <a:tbl>
              <a:tblPr/>
              <a:tblGrid>
                <a:gridCol w="5520135"/>
                <a:gridCol w="1116226"/>
                <a:gridCol w="1309020"/>
                <a:gridCol w="1381284"/>
                <a:gridCol w="1119885"/>
              </a:tblGrid>
              <a:tr h="22828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отчет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228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415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(среднегодовая), тыс. человек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21,7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21,4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21,2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56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зарегистрированной безработицы, % 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рудоспособному 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населению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1,9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15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1 работника, 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47 217,0</a:t>
                      </a: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54 845,0</a:t>
                      </a: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62 561,1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70 408,6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56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промышленного производства 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 в сопоставимых ценах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111,2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100,2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101,8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68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сельского хозяйства,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 в сопоставимых ценах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82,2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117,6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101,9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100,8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228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жилых домов, тыс. кв. м.  общей площади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7,196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7,525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4,0</a:t>
                      </a: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5,0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56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оборота розничной торговли,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 в сопоставимых ценах</a:t>
                      </a:r>
                      <a:endParaRPr lang="ru-RU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109,1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114,1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106,4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548" y="0"/>
            <a:ext cx="81121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0452" y="106226"/>
            <a:ext cx="9682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«СОЦИАЛЬНАЯ ПОДДЕРЖКА НАСЕЛЕНИЯ»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1674" y="814112"/>
            <a:ext cx="103780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системы социальной поддержки  и социального обслуживания населения на территории Крапивинского  муниципального округа. Повышение уровня, качества и безопасности социального обслуживания населения. Повышение уровня жизни граждан – получателей мер социальной поддержки. Эффективное управление системой социальной поддержки. Повышение качества жизни. Усиление социальной поддержки отдельных категорий граждан, находящихся в трудной жизненной ситуации или нуждающихся в особом участии государства и общества.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764786"/>
              </p:ext>
            </p:extLst>
          </p:nvPr>
        </p:nvGraphicFramePr>
        <p:xfrm>
          <a:off x="866900" y="1983663"/>
          <a:ext cx="10355282" cy="2435350"/>
        </p:xfrm>
        <a:graphic>
          <a:graphicData uri="http://schemas.openxmlformats.org/drawingml/2006/table">
            <a:tbl>
              <a:tblPr/>
              <a:tblGrid>
                <a:gridCol w="3927932"/>
                <a:gridCol w="1260106"/>
                <a:gridCol w="1512127"/>
                <a:gridCol w="1176099"/>
                <a:gridCol w="1208358"/>
                <a:gridCol w="1270660"/>
              </a:tblGrid>
              <a:tr h="20832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2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15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22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в том числе: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166 719,4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148 841,9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167 022,5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165 707,3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4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социального обслуживания населения»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137 667,3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116 811,2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130 583,2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130 189,9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3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«Реализация мер социальной поддержки отдельных категорий граждан»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3 648,4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3 567,0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3 357,3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3 302,7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24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«Повышение эффективности управления системой социальной поддержки и социального обслуживания»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16 606,5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19 769,8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20 938,2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20 076,2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4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«Другие вопросы в области социальной политики»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8 797,2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8 693,9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12 143,8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12 138,5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8633048" y="4749172"/>
            <a:ext cx="2339752" cy="1872208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228600">
              <a:srgbClr val="70AD47"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округе функционирует 3 учреждения: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МКУ «Социально-реабилитационный центр»; МБУ «Комплексный центр социального обслуживания населения»; Управление социальной защиты населения администрации Крапивинского муниципального округа.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105" y="-2106"/>
            <a:ext cx="886895" cy="126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201360"/>
              </p:ext>
            </p:extLst>
          </p:nvPr>
        </p:nvGraphicFramePr>
        <p:xfrm>
          <a:off x="870836" y="4391958"/>
          <a:ext cx="6408738" cy="247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4" name="Лист" r:id="rId6" imgW="6419951" imgH="2485952" progId="Excel.Sheet.8">
                  <p:embed/>
                </p:oleObj>
              </mc:Choice>
              <mc:Fallback>
                <p:oleObj name="Лист" r:id="rId6" imgW="6419951" imgH="2485952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836" y="4391958"/>
                        <a:ext cx="6408738" cy="247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41" y="4464907"/>
            <a:ext cx="1872033" cy="146594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 descr="blob:https://web.whatsapp.com/0b7643bd-0195-4db2-8569-59978d899e6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97" y="5426112"/>
            <a:ext cx="1766418" cy="13292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7" y="282531"/>
            <a:ext cx="10603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МЕРЫ СОЦИАЛЬНОЙ ПОДДЕРЖКИ,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ПРЕДОСТАВЛЯЕМЫЕ ИЗ БЮДЖЕТА ОКРУГА ЗА 2024 ГОД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(Подпрограмма «Реализация мер социальной поддержки отдельных категорий граждан»)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2870"/>
              </p:ext>
            </p:extLst>
          </p:nvPr>
        </p:nvGraphicFramePr>
        <p:xfrm>
          <a:off x="985652" y="1545834"/>
          <a:ext cx="10312534" cy="2658031"/>
        </p:xfrm>
        <a:graphic>
          <a:graphicData uri="http://schemas.openxmlformats.org/drawingml/2006/table">
            <a:tbl>
              <a:tblPr/>
              <a:tblGrid>
                <a:gridCol w="8193974"/>
                <a:gridCol w="1104212"/>
                <a:gridCol w="1014348"/>
              </a:tblGrid>
              <a:tr h="365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Кол-во получателей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тыс.руб.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40450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1. Меры социальной </a:t>
                      </a:r>
                      <a:r>
                        <a:rPr lang="en-US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поддержки отдельным категориям</a:t>
                      </a:r>
                      <a:r>
                        <a:rPr lang="en-US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граждан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b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отдельных категорий семей в форме оснащения жилых помещений автономными дымовыми пожарными </a:t>
                      </a:r>
                      <a:r>
                        <a:rPr lang="ru-RU" sz="14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извещателями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и (или) датчиками (</a:t>
                      </a:r>
                      <a:r>
                        <a:rPr lang="ru-RU" sz="14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извещателями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) угарного газа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677,0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670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Выплата социального пособия на погребение и возмещение расходов по гарантированному перечню услуг по погребению</a:t>
                      </a: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399,5</a:t>
                      </a: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09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Обеспечение мер социальной поддержки многодетных семей</a:t>
                      </a: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474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2 226,2</a:t>
                      </a: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186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3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9190" y="42356"/>
            <a:ext cx="10347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«ИНФОРМАЦИОННАЯ ОБЕСПЕЧЕННОСТЬ ЖИТЕЛЕЙ КРАПИВИНСКОГО МУНИЦИПАЛЬНОГО ОКРУГА»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9189" y="1477530"/>
            <a:ext cx="10460655" cy="5222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Своевременное обеспечение граждан информацией о деятельности органов местного самоуправления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660108"/>
              </p:ext>
            </p:extLst>
          </p:nvPr>
        </p:nvGraphicFramePr>
        <p:xfrm>
          <a:off x="972993" y="2008665"/>
          <a:ext cx="10326851" cy="1219200"/>
        </p:xfrm>
        <a:graphic>
          <a:graphicData uri="http://schemas.openxmlformats.org/drawingml/2006/table">
            <a:tbl>
              <a:tblPr/>
              <a:tblGrid>
                <a:gridCol w="1555066"/>
                <a:gridCol w="1642906"/>
                <a:gridCol w="2112305"/>
                <a:gridCol w="2339158"/>
                <a:gridCol w="1338708"/>
                <a:gridCol w="1338708"/>
              </a:tblGrid>
              <a:tr h="26359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240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332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82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3 901,3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4 539,2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4 539,2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669994"/>
              </p:ext>
            </p:extLst>
          </p:nvPr>
        </p:nvGraphicFramePr>
        <p:xfrm>
          <a:off x="839190" y="3537321"/>
          <a:ext cx="6413500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3" name="Лист" r:id="rId5" imgW="6477135" imgH="3190859" progId="Excel.Sheet.8">
                  <p:embed/>
                </p:oleObj>
              </mc:Choice>
              <mc:Fallback>
                <p:oleObj name="Лист" r:id="rId5" imgW="6477135" imgH="3190859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190" y="3537321"/>
                        <a:ext cx="6413500" cy="315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845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2" descr="Газета №42 (9202) от 01.11.2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5" descr="Газета №42 (9202) от 01.11.2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39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751" y="4295898"/>
            <a:ext cx="3052805" cy="201771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11" y="3366654"/>
            <a:ext cx="1959339" cy="256804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3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7329" y="177870"/>
            <a:ext cx="98317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 ПРОГРАММА «КУЛЬТУРА»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832304" y="677287"/>
            <a:ext cx="10210025" cy="116955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сохранение культурного наследия Крапивинского муниципального округа и создание условий для равной доступности культурных благ, развития и реализации культурного и духовного потенциала каждой личности;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создание и развитие социально-экономических и организационных условий для самореализации молодежи, духовно-нравственное воспитание молодежи;- обеспечение условий для развития физической культуры и спорта, проведение физкультурно-оздоровительных мероприятий.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91924"/>
              </p:ext>
            </p:extLst>
          </p:nvPr>
        </p:nvGraphicFramePr>
        <p:xfrm>
          <a:off x="914400" y="2001014"/>
          <a:ext cx="10314699" cy="1902043"/>
        </p:xfrm>
        <a:graphic>
          <a:graphicData uri="http://schemas.openxmlformats.org/drawingml/2006/table">
            <a:tbl>
              <a:tblPr/>
              <a:tblGrid>
                <a:gridCol w="4031430"/>
                <a:gridCol w="1274185"/>
                <a:gridCol w="1529021"/>
                <a:gridCol w="1189237"/>
                <a:gridCol w="980359"/>
                <a:gridCol w="1310467"/>
              </a:tblGrid>
              <a:tr h="17974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179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79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93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201 990,4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156 647,7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221 527,7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216 965,1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</a:tr>
              <a:tr h="179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культуры»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132 543,0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96 472,7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137 993,8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594,7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22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системы дополнительного образования в области культуры»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26 159,9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21 400,0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29 988,3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29 371,8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22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«Прочие мероприятия в области культуры»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43 255,5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38 375,0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53 502,1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51 955,1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2426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«Доступная среда»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934227"/>
              </p:ext>
            </p:extLst>
          </p:nvPr>
        </p:nvGraphicFramePr>
        <p:xfrm>
          <a:off x="909638" y="4276725"/>
          <a:ext cx="5715000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2" name="Лист" r:id="rId5" imgW="6305584" imgH="2752623" progId="Excel.Sheet.8">
                  <p:embed/>
                </p:oleObj>
              </mc:Choice>
              <mc:Fallback>
                <p:oleObj name="Лист" r:id="rId5" imgW="6305584" imgH="2752623" progId="Excel.Shee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4276725"/>
                        <a:ext cx="5715000" cy="244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8324603" y="4037609"/>
            <a:ext cx="2983159" cy="2553195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FFC000">
                <a:lumMod val="60000"/>
                <a:lumOff val="40000"/>
                <a:alpha val="6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округе функционирует 8 учреждений культуры: клубная система (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 филиалов);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библиотечная система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(17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филиалов); молодежный центр «Лидер»; музей; школа искусств –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462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обучающихся; спортивная школа –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760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обучающихся; Центр бухгалтерского учета и обслуживания культуры, молодежной политики, спорта и туризма; управление культуры, молодежной политики, спорта и туризма администрации Крапивинского муниципального округа.</a:t>
            </a:r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26" y="4037609"/>
            <a:ext cx="2713373" cy="164014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85" y="5285122"/>
            <a:ext cx="2310272" cy="145000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88493" y="237238"/>
            <a:ext cx="9571512" cy="765546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«ИМУЩЕСТВЕННЫЙ КОМПЛЕКС»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33194" y="1002784"/>
            <a:ext cx="10082110" cy="9541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Повышение эффективности и прозрачности управления и распоряжения муниципальным имуществом и земельными ресурсами Крапивинского муниципального округа.</a:t>
            </a:r>
            <a:r>
              <a:rPr kumimoji="0" lang="en-US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Увеличение доходов консолидированного бюджета Крапивинского муниципального округа от использования и распоряжения муниципальным имуществом и земельными участками.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848892"/>
              </p:ext>
            </p:extLst>
          </p:nvPr>
        </p:nvGraphicFramePr>
        <p:xfrm>
          <a:off x="1026453" y="2042266"/>
          <a:ext cx="10281309" cy="1033442"/>
        </p:xfrm>
        <a:graphic>
          <a:graphicData uri="http://schemas.openxmlformats.org/drawingml/2006/table">
            <a:tbl>
              <a:tblPr/>
              <a:tblGrid>
                <a:gridCol w="1306945"/>
                <a:gridCol w="1689023"/>
                <a:gridCol w="2158664"/>
                <a:gridCol w="2390499"/>
                <a:gridCol w="1368089"/>
                <a:gridCol w="1368089"/>
              </a:tblGrid>
              <a:tr h="26811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198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8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68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15 476,3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11 175,0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94 975,6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94 975,4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613,7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277497"/>
              </p:ext>
            </p:extLst>
          </p:nvPr>
        </p:nvGraphicFramePr>
        <p:xfrm>
          <a:off x="1033463" y="3432175"/>
          <a:ext cx="4924425" cy="318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3" name="Лист" r:id="rId5" imgW="4924543" imgH="3190859" progId="Excel.Sheet.8">
                  <p:embed/>
                </p:oleObj>
              </mc:Choice>
              <mc:Fallback>
                <p:oleObj name="Лист" r:id="rId5" imgW="4924543" imgH="3190859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63" y="3432175"/>
                        <a:ext cx="4924425" cy="318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9098952" y="4893313"/>
            <a:ext cx="2208810" cy="189563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ED7D31">
                <a:satMod val="175000"/>
                <a:alpha val="31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рамках программы осуществляет деятельность Комитет по управлению муниципальным имуществом администрации Крапивинского муниципального округа со штатной численностью 10 единиц. </a:t>
            </a:r>
          </a:p>
        </p:txBody>
      </p:sp>
      <p:pic>
        <p:nvPicPr>
          <p:cNvPr id="1538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3175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0713" y="3203368"/>
            <a:ext cx="4065864" cy="140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2" name="Picture 45" descr="C:\Documents and Settings\BUD\Рабочий стол\slide_3.jpg"/>
          <p:cNvPicPr>
            <a:picLocks noChangeAspect="1" noChangeArrowheads="1"/>
          </p:cNvPicPr>
          <p:nvPr/>
        </p:nvPicPr>
        <p:blipFill>
          <a:blip r:embed="rId9" cstate="print"/>
          <a:srcRect l="47192" t="38242" r="9318" b="12414"/>
          <a:stretch>
            <a:fillRect/>
          </a:stretch>
        </p:blipFill>
        <p:spPr bwMode="auto">
          <a:xfrm>
            <a:off x="6717338" y="4951158"/>
            <a:ext cx="1872208" cy="159336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350" y="0"/>
            <a:ext cx="9818832" cy="1127125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«РАЗВИТИЕ МУНИЦИПАЛЬНОГО БЮДЖЕТНОГО УЧРЕЖДЕНИЯ «АВТОХОЗЯЙСТВО КРАПИВИНСКОГО МУНИЦИПАЛЬНОГО ОКРУГА»»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87449" y="1125538"/>
            <a:ext cx="9809101" cy="9541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обеспечение автотранспортными услугами главы Крапивинского муниципального округа, Совета народных депутатов Крапивинского муниципального округа, структурных подразделений администрации Крапивинского муниципального округа, иных муниципальных учреждений округа легковым, грузовым транспортом, автобусами, имеющейся специальной техникой.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439891"/>
              </p:ext>
            </p:extLst>
          </p:nvPr>
        </p:nvGraphicFramePr>
        <p:xfrm>
          <a:off x="1012805" y="2207182"/>
          <a:ext cx="10197500" cy="1014411"/>
        </p:xfrm>
        <a:graphic>
          <a:graphicData uri="http://schemas.openxmlformats.org/drawingml/2006/table">
            <a:tbl>
              <a:tblPr/>
              <a:tblGrid>
                <a:gridCol w="1535589"/>
                <a:gridCol w="1622326"/>
                <a:gridCol w="2085847"/>
                <a:gridCol w="2309858"/>
                <a:gridCol w="1321940"/>
                <a:gridCol w="1321940"/>
              </a:tblGrid>
              <a:tr h="20241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  <a:tr h="229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879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94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28 381,4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22 750,0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34 928,5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34 928,5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123,1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139083"/>
              </p:ext>
            </p:extLst>
          </p:nvPr>
        </p:nvGraphicFramePr>
        <p:xfrm>
          <a:off x="962025" y="3660775"/>
          <a:ext cx="5694363" cy="277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6" name="Лист" r:id="rId5" imgW="6477135" imgH="3009837" progId="Excel.Sheet.8">
                  <p:embed/>
                </p:oleObj>
              </mc:Choice>
              <mc:Fallback>
                <p:oleObj name="Лист" r:id="rId5" imgW="6477135" imgH="3009837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025" y="3660775"/>
                        <a:ext cx="5694363" cy="277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35832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40" y="3583050"/>
            <a:ext cx="2777514" cy="171941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" name="Picture 35" descr="C:\Documents and Settings\BUD\Рабочий стол\12021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34434" y="4909322"/>
            <a:ext cx="2379721" cy="158648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042987" y="0"/>
            <a:ext cx="10131693" cy="1196975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«ЖИЛИЩНО-КОММУНАЛЬНЫЙ КОМПЛЕКС, ЭНЕРГОСБЕРЕЖЕНИЕ И ПОВЫШЕНИЕ ЭНЕРГЕТИЧЕСКОЙ ЭФФЕКТИВНОСТИ»</a:t>
            </a: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03556" y="1226337"/>
            <a:ext cx="10140496" cy="73866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Приведение коммунальной инфраструктуры   в соответствие со стандартами качества, обеспечивающими комфортные условия проживания населения Крапивинского округа. Снижение потребления энергоресурсов. Эффективность функционирования топливно-энергетического комплекса. Повышение комфортности жилищного фонда.</a:t>
            </a:r>
          </a:p>
        </p:txBody>
      </p:sp>
      <p:graphicFrame>
        <p:nvGraphicFramePr>
          <p:cNvPr id="6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618017"/>
              </p:ext>
            </p:extLst>
          </p:nvPr>
        </p:nvGraphicFramePr>
        <p:xfrm>
          <a:off x="903557" y="2054473"/>
          <a:ext cx="10223622" cy="2507622"/>
        </p:xfrm>
        <a:graphic>
          <a:graphicData uri="http://schemas.openxmlformats.org/drawingml/2006/table">
            <a:tbl>
              <a:tblPr/>
              <a:tblGrid>
                <a:gridCol w="4441428"/>
                <a:gridCol w="877294"/>
                <a:gridCol w="1507495"/>
                <a:gridCol w="1173112"/>
                <a:gridCol w="968048"/>
                <a:gridCol w="1256245"/>
              </a:tblGrid>
              <a:tr h="19246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 к 2023 году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223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всего,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275 248,0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755 623,5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716 434,5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640 387,5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</a:tr>
              <a:tr h="344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«Модернизация объектов коммунальной инфраструктуры и поддержка ЖКХ» 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55 738,7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537 443,2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519 335,3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446 411,3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44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«Реализация вопросов топливно-энергетического комплекса»  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115 120,0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153 292,7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124 589,0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121 466,0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39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«Капитальный ремонт многоквартирных домов»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101 532,6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09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"Дорожное хозяйство"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2 187,7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64 587,6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71 982,4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71 982,4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44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«Энергосбережение и повышение энергетической эффективности»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669,0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1956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«Поддержка жилищно-коммунального хозяйства»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527,8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527,8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59055"/>
              </p:ext>
            </p:extLst>
          </p:nvPr>
        </p:nvGraphicFramePr>
        <p:xfrm>
          <a:off x="903555" y="4720892"/>
          <a:ext cx="5342865" cy="2137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3" name="Лист" r:id="rId5" imgW="6276992" imgH="2438400" progId="Excel.Sheet.8">
                  <p:embed/>
                </p:oleObj>
              </mc:Choice>
              <mc:Fallback>
                <p:oleObj name="Лист" r:id="rId5" imgW="6276992" imgH="2438400" progId="Excel.Sheet.8">
                  <p:embed/>
                  <p:pic>
                    <p:nvPicPr>
                      <p:cNvPr id="0" name="Объект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555" y="4720892"/>
                        <a:ext cx="5342865" cy="2137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5272644" y="4692048"/>
            <a:ext cx="6217681" cy="2122528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A5A5A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450215" algn="just">
              <a:spcAft>
                <a:spcPts val="0"/>
              </a:spcAft>
            </a:pP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Выполнены работы по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монтажу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тепловой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сети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Сквере Победителей;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смонтировали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новые врезки к абонентам по ул. Юбилейная в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Крапивинский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Осуществлео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строительство НФС в д.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Сарапки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с.Тараданово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д.Шевели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с.Борисово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Произведен капитальный ремонт центральных водопроводных сетей в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Зеленогорский.</a:t>
            </a:r>
            <a:endParaRPr lang="ru-RU" sz="105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программы осуществлены:</a:t>
            </a:r>
            <a:r>
              <a:rPr lang="ru-RU" sz="105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монтаж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котлов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котельных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с.Банново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с.Междугорное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п.Каменный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05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котлов на котельных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пгт.Зеленогорский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Санаторий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Борисовский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ЦК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50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пгт.Крапивинский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05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Школьной котельной в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пгт.Крапивинский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частично отремонтировали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крышу;</a:t>
            </a:r>
            <a:r>
              <a:rPr lang="ru-RU" sz="105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котельной МСО отремонтировали насосы и дымососы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05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</a:t>
            </a:r>
            <a:r>
              <a:rPr lang="ru-RU" sz="105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Перехляйской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котельной провели водопровод, водоотведение и благоустроили территорию</a:t>
            </a:r>
            <a:r>
              <a:rPr lang="ru-RU" sz="105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Выполнен ремонт асфальтобетонного покрытия общей протяженностью 5,1 км:</a:t>
            </a:r>
          </a:p>
          <a:p>
            <a:pPr indent="450215" algn="just">
              <a:spcAft>
                <a:spcPts val="0"/>
              </a:spcAft>
            </a:pP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105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пгт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Зеленогорский 3-й проезд </a:t>
            </a:r>
            <a:r>
              <a:rPr lang="ru-RU" sz="105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(500 м п)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д Шевели: </a:t>
            </a:r>
            <a:r>
              <a:rPr lang="ru-RU" sz="105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ул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Салтымаковская</a:t>
            </a:r>
            <a:r>
              <a:rPr lang="ru-RU" sz="105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(500 м п)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</a:t>
            </a:r>
            <a:r>
              <a:rPr lang="ru-RU" sz="105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ул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Мира </a:t>
            </a:r>
            <a:r>
              <a:rPr lang="ru-RU" sz="105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(400 м п)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 с </a:t>
            </a:r>
            <a:r>
              <a:rPr lang="ru-RU" sz="105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Барачаты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05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ул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Школьная </a:t>
            </a:r>
            <a:r>
              <a:rPr lang="ru-RU" sz="105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(850 м п)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050" dirty="0" err="1">
                <a:latin typeface="Times New Roman" pitchFamily="18" charset="0"/>
                <a:ea typeface="Times New Roman"/>
                <a:cs typeface="Times New Roman" pitchFamily="18" charset="0"/>
              </a:rPr>
              <a:t>пгт</a:t>
            </a:r>
            <a:r>
              <a:rPr lang="ru-RU" sz="1050" dirty="0">
                <a:latin typeface="Times New Roman" pitchFamily="18" charset="0"/>
                <a:ea typeface="Times New Roman"/>
                <a:cs typeface="Times New Roman" pitchFamily="18" charset="0"/>
              </a:rPr>
              <a:t> Крапивинский, </a:t>
            </a:r>
            <a:r>
              <a:rPr lang="ru-RU" sz="1050" dirty="0" err="1">
                <a:latin typeface="Times New Roman" pitchFamily="18" charset="0"/>
                <a:ea typeface="Times New Roman"/>
                <a:cs typeface="Times New Roman" pitchFamily="18" charset="0"/>
              </a:rPr>
              <a:t>ул</a:t>
            </a:r>
            <a:r>
              <a:rPr lang="ru-RU" sz="1050" dirty="0">
                <a:latin typeface="Times New Roman" pitchFamily="18" charset="0"/>
                <a:ea typeface="Times New Roman"/>
                <a:cs typeface="Times New Roman" pitchFamily="18" charset="0"/>
              </a:rPr>
              <a:t> Советская </a:t>
            </a:r>
            <a:r>
              <a:rPr lang="ru-RU" sz="1050" i="1" dirty="0">
                <a:latin typeface="Times New Roman" pitchFamily="18" charset="0"/>
                <a:ea typeface="Times New Roman"/>
                <a:cs typeface="Times New Roman" pitchFamily="18" charset="0"/>
              </a:rPr>
              <a:t>(600м п + 2200 </a:t>
            </a:r>
            <a:r>
              <a:rPr lang="ru-RU" sz="1050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мп</a:t>
            </a:r>
            <a:r>
              <a:rPr lang="ru-RU" sz="1050" i="1" dirty="0">
                <a:latin typeface="Times New Roman" pitchFamily="18" charset="0"/>
                <a:ea typeface="Times New Roman"/>
                <a:cs typeface="Times New Roman" pitchFamily="18" charset="0"/>
              </a:rPr>
              <a:t>,)</a:t>
            </a:r>
            <a:r>
              <a:rPr lang="ru-RU" sz="105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</p:txBody>
      </p:sp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3175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7515" y="4693734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878774" y="0"/>
            <a:ext cx="10485912" cy="1053671"/>
            <a:chOff x="-689356" y="-2958268"/>
            <a:chExt cx="10485912" cy="3622070"/>
          </a:xfrm>
          <a:scene3d>
            <a:camera prst="orthographicFront"/>
            <a:lightRig rig="threeP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39240" y="-197350"/>
              <a:ext cx="8177260" cy="861152"/>
            </a:xfrm>
            <a:prstGeom prst="roundRect">
              <a:avLst>
                <a:gd name="adj" fmla="val 1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p3d>
              <a:bevelT w="0" h="0" prst="coolSlant"/>
            </a:sp3d>
          </p:spPr>
        </p:sp>
        <p:sp>
          <p:nvSpPr>
            <p:cNvPr id="6" name="Скругленный прямоугольник 4"/>
            <p:cNvSpPr/>
            <p:nvPr/>
          </p:nvSpPr>
          <p:spPr>
            <a:xfrm>
              <a:off x="-689356" y="-2958268"/>
              <a:ext cx="10485912" cy="276091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344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ПОДПРОГРАММА 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344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«РЕАЛИЗАЦИЯ ВОПРОСОВ</a:t>
              </a:r>
            </a:p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344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ТОПЛИВНО-ЭНЕРГЕТИЧЕСКОГО КОМПЛЕКСА»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62863" y="1167809"/>
            <a:ext cx="3734223" cy="613141"/>
            <a:chOff x="-2801213" y="-1014912"/>
            <a:chExt cx="3734223" cy="613141"/>
          </a:xfrm>
          <a:scene3d>
            <a:camera prst="orthographicFront"/>
            <a:lightRig rig="threeP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2752267" y="-1014912"/>
              <a:ext cx="3685277" cy="613141"/>
            </a:xfrm>
            <a:prstGeom prst="roundRect">
              <a:avLst>
                <a:gd name="adj" fmla="val 10000"/>
              </a:avLst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9" name="Скругленный прямоугольник 4"/>
            <p:cNvSpPr/>
            <p:nvPr/>
          </p:nvSpPr>
          <p:spPr>
            <a:xfrm>
              <a:off x="-2801213" y="-979096"/>
              <a:ext cx="3649361" cy="57722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Тариф, установленный Региональной энергетической комиссией на оказание услуг – 100%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136325" y="1242399"/>
            <a:ext cx="3048305" cy="468232"/>
            <a:chOff x="7556740" y="-426849"/>
            <a:chExt cx="3048305" cy="468232"/>
          </a:xfrm>
          <a:scene3d>
            <a:camera prst="orthographicFront"/>
            <a:lightRig rig="threeP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7556740" y="-426849"/>
              <a:ext cx="3048305" cy="463963"/>
            </a:xfrm>
            <a:prstGeom prst="roundRect">
              <a:avLst>
                <a:gd name="adj" fmla="val 10000"/>
              </a:avLst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12" name="Скругленный прямоугольник 4"/>
            <p:cNvSpPr/>
            <p:nvPr/>
          </p:nvSpPr>
          <p:spPr>
            <a:xfrm>
              <a:off x="7556740" y="-395402"/>
              <a:ext cx="3021127" cy="43678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Основные мероприятия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51890" y="2234951"/>
            <a:ext cx="1954645" cy="648376"/>
            <a:chOff x="119035" y="1947812"/>
            <a:chExt cx="1954645" cy="648376"/>
          </a:xfrm>
          <a:scene3d>
            <a:camera prst="orthographicFront"/>
            <a:lightRig rig="threeP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19035" y="1947812"/>
              <a:ext cx="1954645" cy="648376"/>
            </a:xfrm>
            <a:prstGeom prst="roundRect">
              <a:avLst>
                <a:gd name="adj" fmla="val 10000"/>
              </a:avLst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15" name="Скругленный прямоугольник 4"/>
            <p:cNvSpPr/>
            <p:nvPr/>
          </p:nvSpPr>
          <p:spPr>
            <a:xfrm>
              <a:off x="138025" y="1966802"/>
              <a:ext cx="1916665" cy="61039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Плата населения за коммунальные услуги – 65,0 %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409879" y="2012052"/>
            <a:ext cx="1957890" cy="904457"/>
            <a:chOff x="2163996" y="1340022"/>
            <a:chExt cx="1957890" cy="904457"/>
          </a:xfrm>
          <a:scene3d>
            <a:camera prst="orthographicFront"/>
            <a:lightRig rig="threeP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163996" y="1340022"/>
              <a:ext cx="1957890" cy="904457"/>
            </a:xfrm>
            <a:prstGeom prst="roundRect">
              <a:avLst>
                <a:gd name="adj" fmla="val 10000"/>
              </a:avLst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18" name="Скругленный прямоугольник 4"/>
            <p:cNvSpPr/>
            <p:nvPr/>
          </p:nvSpPr>
          <p:spPr>
            <a:xfrm>
              <a:off x="2163996" y="1390267"/>
              <a:ext cx="1904908" cy="85147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Возмещение части затрат за оказанные коммунальные услуги населению из бюджета – 35,0 %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632387" y="2012052"/>
            <a:ext cx="2304070" cy="2482715"/>
            <a:chOff x="5360905" y="1462220"/>
            <a:chExt cx="2304070" cy="2300498"/>
          </a:xfrm>
          <a:scene3d>
            <a:camera prst="orthographicFront"/>
            <a:lightRig rig="threePt" dir="t"/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360905" y="1462220"/>
              <a:ext cx="2304070" cy="2300498"/>
            </a:xfrm>
            <a:prstGeom prst="roundRect">
              <a:avLst>
                <a:gd name="adj" fmla="val 10000"/>
              </a:avLst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21" name="Скругленный прямоугольник 4"/>
            <p:cNvSpPr/>
            <p:nvPr/>
          </p:nvSpPr>
          <p:spPr>
            <a:xfrm>
              <a:off x="5360905" y="1535140"/>
              <a:ext cx="2169312" cy="216574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Возмещение недополученных доходов и (или) возмещение части затрат организациям, предоставляющим услуги населению по теплоснабжению, горячему, холодному  водоснабжению и водоотведению размер оплаты которых не обеспечивает возмещение экономически обоснованных затрат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553407" y="2064668"/>
            <a:ext cx="1340997" cy="1552142"/>
            <a:chOff x="7752079" y="1202505"/>
            <a:chExt cx="1340997" cy="1552142"/>
          </a:xfrm>
          <a:scene3d>
            <a:camera prst="orthographicFront"/>
            <a:lightRig rig="threePt" dir="t"/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7752079" y="1228585"/>
              <a:ext cx="1340997" cy="1526062"/>
            </a:xfrm>
            <a:prstGeom prst="roundRect">
              <a:avLst>
                <a:gd name="adj" fmla="val 10000"/>
              </a:avLst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24" name="Скругленный прямоугольник 4"/>
            <p:cNvSpPr/>
            <p:nvPr/>
          </p:nvSpPr>
          <p:spPr>
            <a:xfrm>
              <a:off x="7752079" y="1202505"/>
              <a:ext cx="1262445" cy="144751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Возмещение части затрат организациям, реализующим уголь населению для бытовых нужд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984451" y="3118197"/>
            <a:ext cx="4330336" cy="1410489"/>
            <a:chOff x="501041" y="2535003"/>
            <a:chExt cx="4330336" cy="1395286"/>
          </a:xfrm>
          <a:scene3d>
            <a:camera prst="orthographicFront"/>
            <a:lightRig rig="threePt" dir="t"/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501041" y="2535003"/>
              <a:ext cx="4330336" cy="1395286"/>
            </a:xfrm>
            <a:prstGeom prst="roundRect">
              <a:avLst>
                <a:gd name="adj" fmla="val 10000"/>
              </a:avLst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27" name="Скругленный прямоугольник 4"/>
            <p:cNvSpPr/>
            <p:nvPr/>
          </p:nvSpPr>
          <p:spPr>
            <a:xfrm>
              <a:off x="509689" y="2535003"/>
              <a:ext cx="4248602" cy="12957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Часть затрат по муниципальной программе возмещается из бюджета </a:t>
              </a:r>
              <a:r>
                <a:rPr kumimoji="0" lang="ru-RU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ресурсоснабжающим</a:t>
              </a: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организациям за оказание услуг населению по теплоснабжению, горячему, холодному водоснабжению и водоотведению жилых домов, в связи с тем что население оплачивает за коммунальные услуги 65,0 % от тарифов, установленных Региональной энергетической комиссией.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8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033850"/>
              </p:ext>
            </p:extLst>
          </p:nvPr>
        </p:nvGraphicFramePr>
        <p:xfrm>
          <a:off x="1020837" y="4643115"/>
          <a:ext cx="10279802" cy="2170818"/>
        </p:xfrm>
        <a:graphic>
          <a:graphicData uri="http://schemas.openxmlformats.org/drawingml/2006/table">
            <a:tbl>
              <a:tblPr/>
              <a:tblGrid>
                <a:gridCol w="1614543"/>
                <a:gridCol w="833248"/>
                <a:gridCol w="1083222"/>
                <a:gridCol w="916572"/>
                <a:gridCol w="1083222"/>
                <a:gridCol w="920706"/>
                <a:gridCol w="1081988"/>
                <a:gridCol w="811950"/>
                <a:gridCol w="934970"/>
                <a:gridCol w="999381"/>
              </a:tblGrid>
              <a:tr h="205765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 услуг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 к 2023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181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возмещения из бюджета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возмещения из бюджета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возмещения из бюджета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возмещения из бюджета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Теплоснабжение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48 886,5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70 951,3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53 019,4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51 126,8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104,6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197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Водоснабжение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19 573,9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23 239,2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20 340,5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20 324,8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103,8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197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Уголь населению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43 357,1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54 385,3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47 786,7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47 786,7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110,2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197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Газоснабжение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3 302,5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4 716,9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3 442,4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2 227,7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67,4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310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115 120,0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153 292,7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124 589,0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121 466,0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105,5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639" y="3175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3149619" y="932724"/>
            <a:ext cx="260260" cy="226730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7717043" y="865820"/>
            <a:ext cx="286925" cy="376579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1656799" y="1813242"/>
            <a:ext cx="344825" cy="397620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001984" y="1856321"/>
            <a:ext cx="213756" cy="155731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7894195" y="1710631"/>
            <a:ext cx="347280" cy="301421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9844644" y="1710631"/>
            <a:ext cx="312808" cy="380117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-3224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9975540" cy="1052513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«ОБЕСПЕЧЕНИЕ БЕЗОПАСНОСТИ ЖИЗНЕДЕЯТЕЛЬНОСТИ НАСЕЛЕНИЯ И ПРЕДПРИЯТИЙ» 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803976" y="1052511"/>
            <a:ext cx="10282907" cy="95408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Обеспечение и поддержание в повседневной готовности сил и средств территориальной  подсистемы единой государственной системы предупреждения и ликвидации чрезвычайных ситуаций, действующей на территориальном уровне (противодействие терроризму и экстремизму и защита жизни граждан, чрезвычайных ситуаций связанных с пожарами, паводком и другие).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572216"/>
              </p:ext>
            </p:extLst>
          </p:nvPr>
        </p:nvGraphicFramePr>
        <p:xfrm>
          <a:off x="901849" y="2065643"/>
          <a:ext cx="10363164" cy="2296991"/>
        </p:xfrm>
        <a:graphic>
          <a:graphicData uri="http://schemas.openxmlformats.org/drawingml/2006/table">
            <a:tbl>
              <a:tblPr/>
              <a:tblGrid>
                <a:gridCol w="4419632"/>
                <a:gridCol w="1013941"/>
                <a:gridCol w="1483890"/>
                <a:gridCol w="1189901"/>
                <a:gridCol w="980906"/>
                <a:gridCol w="1274894"/>
              </a:tblGrid>
              <a:tr h="20127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270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7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164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52 554,3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41 296,4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43 323,9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43 323,9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82,4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  <a:tr h="3448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«Содержание системы по предупреждению и ликвидации чрезвычайных ситуаций и стихийных бедствий»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36 103,6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24 906,9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26 512,4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26 512,4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73,4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21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«Пожарная безопасность»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14 749,8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14 384,5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15 117,2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15 117,2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102,5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3448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«Борьба с преступностью и укрепление правопорядка»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82,2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82,2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189,4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  <a:tr h="3448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безопасности жизни людей на водных объектах»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1 538,1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1 482,8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1 482,8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  <a:tr h="1982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«Паводок»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119,4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129,3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129,3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108,3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769902"/>
              </p:ext>
            </p:extLst>
          </p:nvPr>
        </p:nvGraphicFramePr>
        <p:xfrm>
          <a:off x="707220" y="4491924"/>
          <a:ext cx="6354618" cy="2333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9" name="Лист" r:id="rId5" imgW="7734367" imgH="2019346" progId="Excel.Sheet.8">
                  <p:embed/>
                </p:oleObj>
              </mc:Choice>
              <mc:Fallback>
                <p:oleObj name="Лист" r:id="rId5" imgW="7734367" imgH="2019346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20" y="4491924"/>
                        <a:ext cx="6354618" cy="23338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355613" y="6076820"/>
            <a:ext cx="3731270" cy="706704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63500">
              <a:srgbClr val="ED7D31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рамках программы осуществляет свою деятельность МКУ «Единая дежурно-диспетчерская служба» со штатной численностью 11,6 единиц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460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013" y="3175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63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94" y="4409387"/>
            <a:ext cx="3228504" cy="158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10262692" cy="820305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«МОДЕРНИЗАЦИЯ ОБЪЕКТОВ СОЦИАЛЬНОЙ СФЕРЫ И ЖИЛОГО ФОНДА КРАПИВИНСКОГО МУНИЦИПАЛЬНОГО ОКРУГА»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827880" y="1066347"/>
            <a:ext cx="10465553" cy="9541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Ремонт помещений учреждений культуры и образования, жилого фонда с целью формирование комфортных и безопасных условий, улучшение эстетического вида и архитектурного облика в соответствии со стандартами качества и безаварийной работы объектов. Сохранение и развитие базы для занятия физической культурой и спортом в целях формирования здорового образа жизни населения Крапивинского округа, а также активизации культурно-досуговой деятельности.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83830"/>
              </p:ext>
            </p:extLst>
          </p:nvPr>
        </p:nvGraphicFramePr>
        <p:xfrm>
          <a:off x="929675" y="2124240"/>
          <a:ext cx="10363757" cy="977901"/>
        </p:xfrm>
        <a:graphic>
          <a:graphicData uri="http://schemas.openxmlformats.org/drawingml/2006/table">
            <a:tbl>
              <a:tblPr/>
              <a:tblGrid>
                <a:gridCol w="1560625"/>
                <a:gridCol w="1648776"/>
                <a:gridCol w="2492994"/>
                <a:gridCol w="1974378"/>
                <a:gridCol w="1343492"/>
                <a:gridCol w="1343492"/>
              </a:tblGrid>
              <a:tr h="22151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</a:tr>
              <a:tr h="2215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215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33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19 513,3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9 982,2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20 900,5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20 900,5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487963"/>
              </p:ext>
            </p:extLst>
          </p:nvPr>
        </p:nvGraphicFramePr>
        <p:xfrm>
          <a:off x="827088" y="3630613"/>
          <a:ext cx="6000750" cy="257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6" name="Лист" r:id="rId5" imgW="6000784" imgH="2581327" progId="Excel.Sheet.8">
                  <p:embed/>
                </p:oleObj>
              </mc:Choice>
              <mc:Fallback>
                <p:oleObj name="Лист" r:id="rId5" imgW="6000784" imgH="2581327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630613"/>
                        <a:ext cx="6000750" cy="2576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965117" y="3758720"/>
            <a:ext cx="10080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45184" y="5391397"/>
            <a:ext cx="4321756" cy="1258113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lvl="0" algn="ctr"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Проведены текущие ремонтные работы в образовательных учреждениях</a:t>
            </a:r>
            <a:r>
              <a:rPr lang="ru-RU" sz="1200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0" dirty="0" smtClean="0">
                <a:latin typeface="Times New Roman" pitchFamily="18" charset="0"/>
                <a:cs typeface="Times New Roman" panose="02020603050405020304" pitchFamily="18" charset="0"/>
              </a:rPr>
              <a:t>и </a:t>
            </a: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учреждениях культуры. </a:t>
            </a:r>
            <a:r>
              <a:rPr lang="ru-RU" sz="1200" dirty="0">
                <a:latin typeface="Times New Roman"/>
              </a:rPr>
              <a:t>П</a:t>
            </a:r>
            <a:r>
              <a:rPr lang="ru-RU" sz="1200" dirty="0">
                <a:latin typeface="Times New Roman"/>
                <a:ea typeface="Times New Roman"/>
              </a:rPr>
              <a:t>роведен капитальный ремонт кровли здания </a:t>
            </a:r>
            <a:r>
              <a:rPr lang="ru-RU" sz="1200" dirty="0" smtClean="0">
                <a:latin typeface="Times New Roman"/>
                <a:ea typeface="Times New Roman"/>
              </a:rPr>
              <a:t>УСЗН, ремонт муниципального жилья.</a:t>
            </a:r>
            <a:endParaRPr kumimoji="0" lang="ru-RU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86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310" y="73839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09" name="Picture 5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35" y="3911914"/>
            <a:ext cx="1615951" cy="130288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2682" y="3323525"/>
            <a:ext cx="1556774" cy="185916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9510" name="Picture 5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914" y="3091032"/>
            <a:ext cx="1868411" cy="164176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3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2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55" y="0"/>
            <a:ext cx="809645" cy="12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7522" y="286181"/>
            <a:ext cx="10450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ПОКАЗАТЕЛИ ЭФФЕКТИВНОСТИ ДЕЯТЕЛЬНОСТИ ОРГАНОВ МЕСТНОГО САМОУПРАВЛЕНИЯ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8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246787"/>
              </p:ext>
            </p:extLst>
          </p:nvPr>
        </p:nvGraphicFramePr>
        <p:xfrm>
          <a:off x="932069" y="1257503"/>
          <a:ext cx="10306524" cy="5369338"/>
        </p:xfrm>
        <a:graphic>
          <a:graphicData uri="http://schemas.openxmlformats.org/drawingml/2006/table">
            <a:tbl>
              <a:tblPr/>
              <a:tblGrid>
                <a:gridCol w="5002408"/>
                <a:gridCol w="910713"/>
                <a:gridCol w="1352103"/>
                <a:gridCol w="1266432"/>
                <a:gridCol w="834355"/>
                <a:gridCol w="940513"/>
              </a:tblGrid>
              <a:tr h="652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012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на конец года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21 713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21 510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21 313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21 121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115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среднегодовая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21 728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21 611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21 412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21 217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497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доходов местного бюджета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116,0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76,7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76,7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283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83,8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115,8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71,4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жилищно-коммунальное хозяйство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9,4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31,5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6,8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5,7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образование в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33,9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38,1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33,2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33,9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культуру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кинематографию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8,6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9,1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6,8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6,5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социальную политику в</a:t>
                      </a:r>
                      <a:r>
                        <a:rPr kumimoji="0" lang="en-US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12,3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13,4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11,3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9,6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физическую культуру и спорт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9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содержание органов местного самоуправления в расчете на 1 единицу штатной численности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17999" marT="46787" marB="4678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1 037,9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891,4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642,5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642,5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9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субъектов малого и среднего предпринимательства, которым оказана государственная поддержка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17999" marT="46787" marB="4678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1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1278" y="272971"/>
            <a:ext cx="10010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«РАЗВИТИЕ ИНФОРМАЦИОННОГО ОБЩЕСТВА»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56095" y="1137784"/>
            <a:ext cx="10276081" cy="73866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Повышение эффективности управления социально-экономическими процессами в Крапивинском округе за счет внедрения и массового распространения информационно-коммуникационных технологий. Совершенствование системы предоставления государственных и муниципальных услуг.</a:t>
            </a: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006721"/>
              </p:ext>
            </p:extLst>
          </p:nvPr>
        </p:nvGraphicFramePr>
        <p:xfrm>
          <a:off x="934225" y="2018952"/>
          <a:ext cx="10192953" cy="1223963"/>
        </p:xfrm>
        <a:graphic>
          <a:graphicData uri="http://schemas.openxmlformats.org/drawingml/2006/table">
            <a:tbl>
              <a:tblPr/>
              <a:tblGrid>
                <a:gridCol w="1444118"/>
                <a:gridCol w="1712390"/>
                <a:gridCol w="2084916"/>
                <a:gridCol w="2308829"/>
                <a:gridCol w="1321350"/>
                <a:gridCol w="1321350"/>
              </a:tblGrid>
              <a:tr h="257115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b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 </a:t>
                      </a:r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исполнено 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300" b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 году</a:t>
                      </a:r>
                      <a:endParaRPr lang="ru-RU" sz="1300" b="1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314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план 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исполнено 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54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970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3 398,0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4 743,8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4 743,8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467078"/>
              </p:ext>
            </p:extLst>
          </p:nvPr>
        </p:nvGraphicFramePr>
        <p:xfrm>
          <a:off x="701675" y="3532188"/>
          <a:ext cx="7064375" cy="285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4" name="Лист" r:id="rId5" imgW="7067584" imgH="2866910" progId="Excel.Sheet.8">
                  <p:embed/>
                </p:oleObj>
              </mc:Choice>
              <mc:Fallback>
                <p:oleObj name="Лист" r:id="rId5" imgW="7067584" imgH="286691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3532188"/>
                        <a:ext cx="7064375" cy="285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3" descr="C:\Documents and Settings\BUD\Рабочий стол\1648044593_4054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5811" y="3682918"/>
            <a:ext cx="3456384" cy="2448272"/>
          </a:xfrm>
          <a:prstGeom prst="rect">
            <a:avLst/>
          </a:prstGeom>
          <a:noFill/>
          <a:effectLst>
            <a:glow rad="1397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20509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3175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9200" y="224979"/>
            <a:ext cx="10109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«РАЗВИТИЕ МУНИЦИПАЛЬНОЙ СЛУЖБЫ»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58887" y="1125538"/>
            <a:ext cx="9761413" cy="522287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ysClr val="window" lastClr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Совершенствование организации муниципальной службы в Крапивинском муниципальном округе.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650959"/>
              </p:ext>
            </p:extLst>
          </p:nvPr>
        </p:nvGraphicFramePr>
        <p:xfrm>
          <a:off x="899319" y="1759590"/>
          <a:ext cx="10284030" cy="1204912"/>
        </p:xfrm>
        <a:graphic>
          <a:graphicData uri="http://schemas.openxmlformats.org/drawingml/2006/table">
            <a:tbl>
              <a:tblPr/>
              <a:tblGrid>
                <a:gridCol w="1548619"/>
                <a:gridCol w="1636092"/>
                <a:gridCol w="2103547"/>
                <a:gridCol w="2329460"/>
                <a:gridCol w="1333156"/>
                <a:gridCol w="1333156"/>
              </a:tblGrid>
              <a:tr h="30626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</a:tr>
              <a:tr h="198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27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72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63,5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353356"/>
              </p:ext>
            </p:extLst>
          </p:nvPr>
        </p:nvGraphicFramePr>
        <p:xfrm>
          <a:off x="1052513" y="3638550"/>
          <a:ext cx="5559425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2" name="Лист" r:id="rId5" imgW="6477135" imgH="3609913" progId="Excel.Sheet.8">
                  <p:embed/>
                </p:oleObj>
              </mc:Choice>
              <mc:Fallback>
                <p:oleObj name="Лист" r:id="rId5" imgW="6477135" imgH="3609913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3638550"/>
                        <a:ext cx="5559425" cy="309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745184" y="5925786"/>
            <a:ext cx="4465122" cy="653143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5B9BD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 </a:t>
            </a: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повышение квалификации и профессиональной подготовки </a:t>
            </a: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прошли 5 муниципальных служащих.</a:t>
            </a: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051739" y="3194505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33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3175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26" name="Picture 1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43" y="4109906"/>
            <a:ext cx="2433257" cy="162153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25" name="Picture 1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3" y="3194505"/>
            <a:ext cx="2692251" cy="179413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3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2" y="188913"/>
            <a:ext cx="10201171" cy="10080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«ПООЩРЕНИЕ ГРАЖДАН, ОРГАНИЗАЦИЙ ЗА ЗАСЛУГИ В СОЦИАЛЬНО-ЭКОНОМИЧЕСКОМ РАЗВИТИИ» 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819149" y="1196975"/>
            <a:ext cx="10248653" cy="7381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Повышение ответственности и материальной заинтересованности руководителей и работников организаций различных форм собственности, отдельных жителей Крапивинского муниципального округа в результатах работы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831543"/>
              </p:ext>
            </p:extLst>
          </p:nvPr>
        </p:nvGraphicFramePr>
        <p:xfrm>
          <a:off x="1060306" y="2036640"/>
          <a:ext cx="10138124" cy="1144588"/>
        </p:xfrm>
        <a:graphic>
          <a:graphicData uri="http://schemas.openxmlformats.org/drawingml/2006/table">
            <a:tbl>
              <a:tblPr/>
              <a:tblGrid>
                <a:gridCol w="1526648"/>
                <a:gridCol w="1612880"/>
                <a:gridCol w="2073701"/>
                <a:gridCol w="2296409"/>
                <a:gridCol w="1314243"/>
                <a:gridCol w="1314243"/>
              </a:tblGrid>
              <a:tr h="19249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86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13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2 322,9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1 638,0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3 349,0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3 349,0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144,2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235135"/>
              </p:ext>
            </p:extLst>
          </p:nvPr>
        </p:nvGraphicFramePr>
        <p:xfrm>
          <a:off x="819150" y="3532188"/>
          <a:ext cx="6316663" cy="291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7" name="Лист" r:id="rId5" imgW="7000959" imgH="2924189" progId="Excel.Sheet.8">
                  <p:embed/>
                </p:oleObj>
              </mc:Choice>
              <mc:Fallback>
                <p:oleObj name="Лист" r:id="rId5" imgW="7000959" imgH="2924189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3532188"/>
                        <a:ext cx="6316663" cy="291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465678" y="5803494"/>
            <a:ext cx="3430861" cy="936104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63500">
              <a:srgbClr val="FFC000">
                <a:lumMod val="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году награждены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1384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человека, в том числе медалью Крапивинского муниципального округа –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137;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благодарностью,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почетной грамотой, дипломом –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1237;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памятным адресом –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10.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556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3175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58" name="Picture 3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-751" r="19817" b="751"/>
          <a:stretch/>
        </p:blipFill>
        <p:spPr bwMode="auto">
          <a:xfrm>
            <a:off x="6097021" y="3432175"/>
            <a:ext cx="2737313" cy="220195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86" name="Picture 5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71" y="3432174"/>
            <a:ext cx="2294391" cy="220195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3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10272430" cy="792163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«ЖИЛИЩЕ КРАПИВИНСКОГО МУНИЦИПАЛЬНОГО ОКРУГА»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1052513"/>
            <a:ext cx="10056530" cy="5238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Обеспечение жильем социально незащищенных категорий граждан, предоставление социальных выплат молодым семьям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21910"/>
              </p:ext>
            </p:extLst>
          </p:nvPr>
        </p:nvGraphicFramePr>
        <p:xfrm>
          <a:off x="1014577" y="1706624"/>
          <a:ext cx="10157965" cy="1016000"/>
        </p:xfrm>
        <a:graphic>
          <a:graphicData uri="http://schemas.openxmlformats.org/drawingml/2006/table">
            <a:tbl>
              <a:tblPr/>
              <a:tblGrid>
                <a:gridCol w="1529635"/>
                <a:gridCol w="1616037"/>
                <a:gridCol w="2077759"/>
                <a:gridCol w="2300904"/>
                <a:gridCol w="1316815"/>
                <a:gridCol w="1316815"/>
              </a:tblGrid>
              <a:tr h="19240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</a:tr>
              <a:tr h="32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2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0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7 763,7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3 616,9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3 616,9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522457"/>
              </p:ext>
            </p:extLst>
          </p:nvPr>
        </p:nvGraphicFramePr>
        <p:xfrm>
          <a:off x="846138" y="3054350"/>
          <a:ext cx="7046912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0" name="Лист" r:id="rId5" imgW="7067584" imgH="3438617" progId="Excel.Sheet.8">
                  <p:embed/>
                </p:oleObj>
              </mc:Choice>
              <mc:Fallback>
                <p:oleObj name="Лист" r:id="rId5" imgW="7067584" imgH="3438617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3054350"/>
                        <a:ext cx="7046912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5"/>
          <p:cNvSpPr txBox="1">
            <a:spLocks noChangeArrowheads="1"/>
          </p:cNvSpPr>
          <p:nvPr/>
        </p:nvSpPr>
        <p:spPr bwMode="auto">
          <a:xfrm rot="10800000" flipV="1">
            <a:off x="884134" y="2765432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04191" y="5544007"/>
            <a:ext cx="3168352" cy="105273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рамках программы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обеспечены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жильем:</a:t>
            </a:r>
          </a:p>
          <a:p>
            <a:pPr lvl="0" algn="ctr"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4 молодые семьи; из</a:t>
            </a:r>
            <a:r>
              <a:rPr kumimoji="0" lang="ru-RU" sz="1100" b="1" i="0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100" b="1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социальных </a:t>
            </a:r>
            <a:r>
              <a:rPr lang="ru-RU" sz="1100" b="1" kern="0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категорий </a:t>
            </a:r>
            <a:r>
              <a:rPr lang="ru-RU" sz="1100" b="1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граждан - </a:t>
            </a:r>
            <a:r>
              <a:rPr lang="ru-RU" sz="1100" b="1" kern="0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1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семья.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582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35038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87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2919420"/>
            <a:ext cx="4384448" cy="249116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3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3" y="260350"/>
            <a:ext cx="10094293" cy="64770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«БЛАГОУСТРОЙСТВО И ДОРОЖНОЕ ХОЗЯЙСТВО»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0359654" cy="52322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Комплексное развитие и благоустройство муниципального округа, создание максимально благоприятных,  комфортных,  и безопасных условий для проживания и отдыха жителей.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304945"/>
              </p:ext>
            </p:extLst>
          </p:nvPr>
        </p:nvGraphicFramePr>
        <p:xfrm>
          <a:off x="986909" y="1732024"/>
          <a:ext cx="10211521" cy="1116013"/>
        </p:xfrm>
        <a:graphic>
          <a:graphicData uri="http://schemas.openxmlformats.org/drawingml/2006/table">
            <a:tbl>
              <a:tblPr/>
              <a:tblGrid>
                <a:gridCol w="1494566"/>
                <a:gridCol w="1992564"/>
                <a:gridCol w="1909541"/>
                <a:gridCol w="2075588"/>
                <a:gridCol w="1327913"/>
                <a:gridCol w="1411349"/>
              </a:tblGrid>
              <a:tr h="19262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192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80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50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45 314,6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23 229,4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83 118,5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72 850,0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424702"/>
              </p:ext>
            </p:extLst>
          </p:nvPr>
        </p:nvGraphicFramePr>
        <p:xfrm>
          <a:off x="755650" y="3432175"/>
          <a:ext cx="5721350" cy="310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3" name="Лист" r:id="rId5" imgW="5724576" imgH="3105211" progId="Excel.Sheet.8">
                  <p:embed/>
                </p:oleObj>
              </mc:Choice>
              <mc:Fallback>
                <p:oleObj name="Лист" r:id="rId5" imgW="5724576" imgH="3105211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432175"/>
                        <a:ext cx="5721350" cy="310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403274" y="4892634"/>
            <a:ext cx="5712030" cy="1698171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A5A5A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рамках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реализация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проектов инициативного бюджетирования «Твой Кузбасс - твоя инициатива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выполнено: благоустройство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(текущий ремонт - ограждение)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территорий трех детских садов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(с </a:t>
            </a:r>
            <a:r>
              <a:rPr lang="ru-RU" sz="11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Банново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Борисово, д Шевели)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одной школы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(с </a:t>
            </a:r>
            <a:r>
              <a:rPr lang="ru-RU" sz="11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Тараданово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 благоустройство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трех детских игровых площадок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(с </a:t>
            </a:r>
            <a:r>
              <a:rPr lang="ru-RU" sz="11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Барачаты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п </a:t>
            </a:r>
            <a:r>
              <a:rPr lang="ru-RU" sz="11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Зеленовский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Каменный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);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благоустройство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двух обелисков воинам – победителям в ВОВ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(д Ключи и п </a:t>
            </a:r>
            <a:r>
              <a:rPr lang="ru-RU" sz="11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Перехляй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). </a:t>
            </a:r>
            <a:r>
              <a:rPr lang="ru-RU" sz="1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Часть </a:t>
            </a:r>
            <a:r>
              <a:rPr lang="ru-RU" sz="1100" dirty="0">
                <a:latin typeface="Times New Roman" pitchFamily="18" charset="0"/>
                <a:ea typeface="Times New Roman"/>
                <a:cs typeface="Times New Roman" pitchFamily="18" charset="0"/>
              </a:rPr>
              <a:t>работы выполнена в рамках соглашений о социально-экономическом сотрудничестве. </a:t>
            </a:r>
            <a:endParaRPr lang="ru-RU" sz="11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  <a:ea typeface="Times New Roman"/>
                <a:cs typeface="Times New Roman" pitchFamily="18" charset="0"/>
              </a:rPr>
              <a:t>целом по округу было заключено 98 соглашений, выполнение – 94,7% 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605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888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r="9712" b="9381"/>
          <a:stretch/>
        </p:blipFill>
        <p:spPr>
          <a:xfrm>
            <a:off x="8502733" y="3001590"/>
            <a:ext cx="2458192" cy="1727792"/>
          </a:xfrm>
          <a:prstGeom prst="rect">
            <a:avLst/>
          </a:prstGeom>
          <a:effectLst>
            <a:glow rad="101600">
              <a:schemeClr val="bg2">
                <a:lumMod val="90000"/>
                <a:alpha val="60000"/>
              </a:schemeClr>
            </a:glow>
            <a:softEdge rad="63500"/>
          </a:effectLst>
        </p:spPr>
      </p:pic>
      <p:pic>
        <p:nvPicPr>
          <p:cNvPr id="24625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396" y="2943714"/>
            <a:ext cx="2560884" cy="184354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0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121994"/>
              </p:ext>
            </p:extLst>
          </p:nvPr>
        </p:nvGraphicFramePr>
        <p:xfrm>
          <a:off x="868363" y="4056063"/>
          <a:ext cx="5903912" cy="279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9" name="Лист" r:id="rId5" imgW="5915008" imgH="2800445" progId="Excel.Sheet.8">
                  <p:embed/>
                </p:oleObj>
              </mc:Choice>
              <mc:Fallback>
                <p:oleObj name="Лист" r:id="rId5" imgW="5915008" imgH="280044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4056063"/>
                        <a:ext cx="5903912" cy="2792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48" name="Picture 4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8"/>
          <a:stretch/>
        </p:blipFill>
        <p:spPr bwMode="auto">
          <a:xfrm>
            <a:off x="5177642" y="3610099"/>
            <a:ext cx="6130120" cy="193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01675" y="1125538"/>
            <a:ext cx="10606087" cy="73866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Организация работы по профилактике правонарушений, повторной преступности, криминальной активности несовершеннолетних; повышение качества и результативности противодействия злоупотреблению наркотиками и психотропными веществами, сокращение масштабов незаконного потребления наркотических и психотропных веществ.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9806658" cy="1268413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«ПРОФИЛАКТИКА БЕЗНАДЗОРНОСТИ И ПРАВОНАРУШЕНИЙ НЕСОВЕРШЕННОЛЕТНИХ»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73881" y="5545777"/>
            <a:ext cx="6852061" cy="1235974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Количество проведенных: заседаний комиссии – 25,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количество несовершеннолетних, состоящих на учете в КДН и ЗП,  </a:t>
            </a:r>
            <a:r>
              <a:rPr lang="ru-RU" sz="1100" b="1" kern="0" dirty="0" smtClean="0">
                <a:solidFill>
                  <a:srgbClr val="03444D"/>
                </a:solidFill>
                <a:latin typeface="Times New Roman" pitchFamily="18" charset="0"/>
                <a:cs typeface="Times New Roman" panose="02020603050405020304" pitchFamily="18" charset="0"/>
              </a:rPr>
              <a:t>количество выпущенных методических рекомендаций, баннеров, буклетов, по работе с детьми, находящимися в социально-опасном положении, о последствиях употребления алкоголя – 500 шт.,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межведомственных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рейдов –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50,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акций –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42,</a:t>
            </a:r>
            <a:r>
              <a:rPr kumimoji="0" lang="ru-RU" sz="1100" b="1" i="0" u="none" strike="noStrike" kern="0" cap="none" spc="0" normalizeH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информационное обеспечение профилактики потребления наркотических средств и психотропных веществ (листовки, памятки, буклеты, брошюры) - 2400 , количество детей принявших участие в профилактических акциях -2500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989574"/>
              </p:ext>
            </p:extLst>
          </p:nvPr>
        </p:nvGraphicFramePr>
        <p:xfrm>
          <a:off x="904988" y="1864202"/>
          <a:ext cx="10199459" cy="1795465"/>
        </p:xfrm>
        <a:graphic>
          <a:graphicData uri="http://schemas.openxmlformats.org/drawingml/2006/table">
            <a:tbl>
              <a:tblPr/>
              <a:tblGrid>
                <a:gridCol w="3511288"/>
                <a:gridCol w="1421236"/>
                <a:gridCol w="1504838"/>
                <a:gridCol w="1421236"/>
                <a:gridCol w="1003225"/>
                <a:gridCol w="1337636"/>
              </a:tblGrid>
              <a:tr h="19484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236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2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4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574,2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677,1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630,3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</a:tr>
              <a:tr h="344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«Профилактика безнадзорности и правонарушений несовершеннолетних»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524,2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627,4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580,7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512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противодействия злоупотреблению наркотиками и психотропными веществами»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5630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3175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094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10165545" cy="90805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 «УЛУЧШЕНИЕ УСЛОВИЙ И ОХРАНЫ ТРУДА»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2988" y="908050"/>
            <a:ext cx="10191069" cy="5238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Улучшение условий и охраны труда, предупреждение и снижение производственного травматизма и профессиональной заболеваемости работников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861348"/>
              </p:ext>
            </p:extLst>
          </p:nvPr>
        </p:nvGraphicFramePr>
        <p:xfrm>
          <a:off x="1042987" y="1557338"/>
          <a:ext cx="10191069" cy="1001712"/>
        </p:xfrm>
        <a:graphic>
          <a:graphicData uri="http://schemas.openxmlformats.org/drawingml/2006/table">
            <a:tbl>
              <a:tblPr/>
              <a:tblGrid>
                <a:gridCol w="1538531"/>
                <a:gridCol w="1771389"/>
                <a:gridCol w="1943889"/>
                <a:gridCol w="2314285"/>
                <a:gridCol w="1324472"/>
                <a:gridCol w="1298503"/>
              </a:tblGrid>
              <a:tr h="21081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20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2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7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1 658,9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1 864,3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2 029,8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2 019,6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386195"/>
              </p:ext>
            </p:extLst>
          </p:nvPr>
        </p:nvGraphicFramePr>
        <p:xfrm>
          <a:off x="1042988" y="3119438"/>
          <a:ext cx="7029450" cy="313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9" name="Лист" r:id="rId5" imgW="7067584" imgH="3152763" progId="Excel.Sheet.8">
                  <p:embed/>
                </p:oleObj>
              </mc:Choice>
              <mc:Fallback>
                <p:oleObj name="Лист" r:id="rId5" imgW="7067584" imgH="3152763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119438"/>
                        <a:ext cx="7029450" cy="313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025203" y="5213269"/>
            <a:ext cx="4465122" cy="149629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>
            <a:glow rad="101600">
              <a:srgbClr val="ED7D31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году прошли медицинский осмотр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590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человек. Прошли обучение по охране труда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83 специалиста. Проведена специальная оценка </a:t>
            </a:r>
            <a:r>
              <a:rPr kumimoji="0" lang="ru-RU" sz="1400" b="1" i="0" u="none" strike="noStrike" kern="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условий </a:t>
            </a:r>
            <a:r>
              <a:rPr kumimoji="0" lang="ru-RU" sz="1400" b="1" i="0" u="none" strike="noStrike" kern="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труда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65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рабочих местах. Количество </a:t>
            </a:r>
            <a:r>
              <a:rPr lang="ru-RU" sz="1400" b="1" kern="0" noProof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работников,</a:t>
            </a:r>
            <a:r>
              <a:rPr lang="ru-RU" sz="14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прошедших диспансеризацию -192 человека.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53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77" name="Picture 5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63" y="2757084"/>
            <a:ext cx="2018806" cy="220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78" name="Picture 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377" y="2664092"/>
            <a:ext cx="2069552" cy="239514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9254" y="0"/>
            <a:ext cx="10719789" cy="1196975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«ПОДДЕРЖКА </a:t>
            </a:r>
            <a:r>
              <a:rPr lang="ru-RU" altLang="ru-RU" sz="2000" b="1" kern="0" dirty="0" smtClean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СОЦИАЛЬНО ОРИЕНТИРОВАННЫХ НЕКОММЕРЧЕСКИХ </a:t>
            </a: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ОРГАНИЗАЦИЙ»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116013" y="1016186"/>
            <a:ext cx="10082418" cy="5222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Создание условий для развития и эффективной деятельности социально ориентированных некоммерческих организаций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125482"/>
              </p:ext>
            </p:extLst>
          </p:nvPr>
        </p:nvGraphicFramePr>
        <p:xfrm>
          <a:off x="1098066" y="1719263"/>
          <a:ext cx="10118311" cy="1133475"/>
        </p:xfrm>
        <a:graphic>
          <a:graphicData uri="http://schemas.openxmlformats.org/drawingml/2006/table">
            <a:tbl>
              <a:tblPr/>
              <a:tblGrid>
                <a:gridCol w="1230113"/>
                <a:gridCol w="1819635"/>
                <a:gridCol w="1996831"/>
                <a:gridCol w="2377317"/>
                <a:gridCol w="1360546"/>
                <a:gridCol w="1333869"/>
              </a:tblGrid>
              <a:tr h="19240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</a:tr>
              <a:tr h="340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724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27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829,0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930,0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930,0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300918"/>
              </p:ext>
            </p:extLst>
          </p:nvPr>
        </p:nvGraphicFramePr>
        <p:xfrm>
          <a:off x="823913" y="3303588"/>
          <a:ext cx="5287962" cy="3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8" name="Лист" r:id="rId5" imgW="5410335" imgH="3343242" progId="Excel.Sheet.8">
                  <p:embed/>
                </p:oleObj>
              </mc:Choice>
              <mc:Fallback>
                <p:oleObj name="Лист" r:id="rId5" imgW="5410335" imgH="3343242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3303588"/>
                        <a:ext cx="5287962" cy="326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874218" y="335756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 rot="10800000" flipV="1">
            <a:off x="1773537" y="3429000"/>
            <a:ext cx="792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 rot="10800000" flipV="1">
            <a:off x="3837255" y="3429000"/>
            <a:ext cx="792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56416" y="5153891"/>
            <a:ext cx="5251346" cy="1569013"/>
          </a:xfrm>
          <a:prstGeom prst="round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округе функционируют 11 некоммерческих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организаций.</a:t>
            </a:r>
          </a:p>
          <a:p>
            <a:pPr lvl="0" algn="ctr">
              <a:defRPr/>
            </a:pP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Программой предусмотрено финансовое обеспечение </a:t>
            </a:r>
            <a:r>
              <a:rPr lang="ru-RU" sz="1400" b="1" kern="0" dirty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текущей деятельности </a:t>
            </a: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«Местной </a:t>
            </a:r>
            <a:r>
              <a:rPr lang="ru-RU" sz="1400" b="1" kern="0" dirty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общественной организации Крапивинского муниципального округа Всероссийской общественной организации ветеранов (пенсионеров) войны, труда, Вооруженных Сил и правоохранительных </a:t>
            </a: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органов».</a:t>
            </a:r>
            <a:endParaRPr lang="ru-RU" sz="1400" b="1" kern="0" dirty="0">
              <a:solidFill>
                <a:schemeClr val="tx2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78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06" name="Picture 58" descr="X:\Root\Краснова\XNnU3Lk3zK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 t="42890" r="260" b="15245"/>
          <a:stretch/>
        </p:blipFill>
        <p:spPr bwMode="auto">
          <a:xfrm>
            <a:off x="7399235" y="3003963"/>
            <a:ext cx="3631130" cy="205492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10129919" cy="836613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«ФОРМИРОВАНИЕ СОВРЕМЕННОЙ ГОРОДСКОЙ СРЕДЫ 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765175"/>
            <a:ext cx="10094293" cy="9541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Создание условий для повышения качества и комфорта городской среды на территории Крапивинского муниципального округа путем реализации комплекса первоочередных мероприятий по благоустройству;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повышение уровня благоустройства на территории Крапивинского муниципального округа, развитие благоприятных, комфортных и безопасных условий для прожива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ния.</a:t>
            </a: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299704"/>
              </p:ext>
            </p:extLst>
          </p:nvPr>
        </p:nvGraphicFramePr>
        <p:xfrm>
          <a:off x="1152670" y="1858510"/>
          <a:ext cx="10057636" cy="1331912"/>
        </p:xfrm>
        <a:graphic>
          <a:graphicData uri="http://schemas.openxmlformats.org/drawingml/2006/table">
            <a:tbl>
              <a:tblPr/>
              <a:tblGrid>
                <a:gridCol w="1547329"/>
                <a:gridCol w="1719254"/>
                <a:gridCol w="1918437"/>
                <a:gridCol w="2283984"/>
                <a:gridCol w="1307131"/>
                <a:gridCol w="1281501"/>
              </a:tblGrid>
              <a:tr h="30291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</a:tr>
              <a:tr h="345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70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131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29 264,5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13 432,3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13 990,2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13 990,2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075636"/>
              </p:ext>
            </p:extLst>
          </p:nvPr>
        </p:nvGraphicFramePr>
        <p:xfrm>
          <a:off x="743590" y="3563456"/>
          <a:ext cx="4802187" cy="299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9" name="Лист" r:id="rId5" imgW="4886241" imgH="3047932" progId="Excel.Sheet.8">
                  <p:embed/>
                </p:oleObj>
              </mc:Choice>
              <mc:Fallback>
                <p:oleObj name="Лист" r:id="rId5" imgW="4886241" imgH="3047932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90" y="3563456"/>
                        <a:ext cx="4802187" cy="299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5"/>
          <p:cNvSpPr txBox="1">
            <a:spLocks noChangeArrowheads="1"/>
          </p:cNvSpPr>
          <p:nvPr/>
        </p:nvSpPr>
        <p:spPr bwMode="auto">
          <a:xfrm rot="10800000" flipV="1">
            <a:off x="4553054" y="3276600"/>
            <a:ext cx="1296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7548" y="3398176"/>
            <a:ext cx="1246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6975" y="3431929"/>
            <a:ext cx="997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03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60323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95210" y="3581401"/>
            <a:ext cx="3612552" cy="26699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В рамках регионального проекта </a:t>
            </a:r>
            <a:r>
              <a:rPr lang="ru-RU" sz="1200" b="1" dirty="0">
                <a:latin typeface="Times New Roman"/>
                <a:ea typeface="Times New Roman"/>
              </a:rPr>
              <a:t>«Формирование комфортной городской среды»</a:t>
            </a:r>
            <a:r>
              <a:rPr lang="ru-RU" sz="1200" dirty="0">
                <a:latin typeface="Times New Roman"/>
                <a:ea typeface="Times New Roman"/>
              </a:rPr>
              <a:t> в 2024 году проведены работы по благоустройству:</a:t>
            </a:r>
          </a:p>
          <a:p>
            <a:pPr marL="171450" indent="-171450" algn="just">
              <a:spcAft>
                <a:spcPts val="0"/>
              </a:spcAft>
              <a:buFontTx/>
              <a:buChar char="-"/>
            </a:pPr>
            <a:r>
              <a:rPr lang="ru-RU" sz="1200" dirty="0" smtClean="0">
                <a:latin typeface="Times New Roman"/>
                <a:ea typeface="Times New Roman"/>
              </a:rPr>
              <a:t>придомовых </a:t>
            </a:r>
            <a:r>
              <a:rPr lang="ru-RU" sz="1200" dirty="0">
                <a:latin typeface="Times New Roman"/>
                <a:ea typeface="Times New Roman"/>
              </a:rPr>
              <a:t>территорий многоквартирных жилых домов 20 и 61 в </a:t>
            </a:r>
            <a:r>
              <a:rPr lang="ru-RU" sz="1200" dirty="0" err="1">
                <a:latin typeface="Times New Roman"/>
                <a:ea typeface="Times New Roman"/>
              </a:rPr>
              <a:t>пгт</a:t>
            </a:r>
            <a:r>
              <a:rPr lang="ru-RU" sz="1200" dirty="0">
                <a:latin typeface="Times New Roman"/>
                <a:ea typeface="Times New Roman"/>
              </a:rPr>
              <a:t>. Зеленогорский</a:t>
            </a:r>
            <a:r>
              <a:rPr lang="ru-RU" sz="1200" dirty="0" smtClean="0">
                <a:latin typeface="Times New Roman"/>
                <a:ea typeface="Times New Roman"/>
              </a:rPr>
              <a:t>;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Times New Roman"/>
              </a:rPr>
              <a:t>- центральной </a:t>
            </a:r>
            <a:r>
              <a:rPr lang="ru-RU" sz="1200" dirty="0">
                <a:latin typeface="Times New Roman"/>
                <a:ea typeface="Times New Roman"/>
              </a:rPr>
              <a:t>аллеи в </a:t>
            </a:r>
            <a:r>
              <a:rPr lang="ru-RU" sz="1200" dirty="0" err="1">
                <a:latin typeface="Times New Roman"/>
                <a:ea typeface="Times New Roman"/>
              </a:rPr>
              <a:t>пгт</a:t>
            </a:r>
            <a:r>
              <a:rPr lang="ru-RU" sz="1200" dirty="0">
                <a:latin typeface="Times New Roman"/>
                <a:ea typeface="Times New Roman"/>
              </a:rPr>
              <a:t>. Зеленогорский </a:t>
            </a:r>
            <a:r>
              <a:rPr lang="ru-RU" sz="1200" i="1" dirty="0">
                <a:latin typeface="Times New Roman"/>
                <a:ea typeface="Times New Roman"/>
              </a:rPr>
              <a:t>(установлены 10 скамеек и 10 урн)</a:t>
            </a:r>
            <a:r>
              <a:rPr lang="ru-RU" sz="1200" dirty="0">
                <a:latin typeface="Times New Roman"/>
                <a:ea typeface="Times New Roman"/>
              </a:rPr>
              <a:t>;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- аллеи Интернационалистов, расположенного в </a:t>
            </a:r>
            <a:r>
              <a:rPr lang="ru-RU" sz="1200" dirty="0" err="1">
                <a:latin typeface="Times New Roman"/>
                <a:ea typeface="Times New Roman"/>
              </a:rPr>
              <a:t>пгт</a:t>
            </a:r>
            <a:r>
              <a:rPr lang="ru-RU" sz="1200" dirty="0">
                <a:latin typeface="Times New Roman"/>
                <a:ea typeface="Times New Roman"/>
              </a:rPr>
              <a:t>. Зеленогорский </a:t>
            </a:r>
            <a:r>
              <a:rPr lang="ru-RU" sz="1200" i="1" dirty="0">
                <a:latin typeface="Times New Roman"/>
                <a:ea typeface="Times New Roman"/>
              </a:rPr>
              <a:t>(устройство </a:t>
            </a:r>
            <a:r>
              <a:rPr lang="ru-RU" sz="1200" i="1" dirty="0" err="1">
                <a:latin typeface="Times New Roman"/>
                <a:ea typeface="Times New Roman"/>
              </a:rPr>
              <a:t>перголы</a:t>
            </a:r>
            <a:r>
              <a:rPr lang="ru-RU" sz="1200" i="1" dirty="0">
                <a:latin typeface="Times New Roman"/>
                <a:ea typeface="Times New Roman"/>
              </a:rPr>
              <a:t> парковой со скамейкой на подвесах)</a:t>
            </a:r>
            <a:r>
              <a:rPr lang="ru-RU" sz="1200" dirty="0">
                <a:latin typeface="Times New Roman"/>
                <a:ea typeface="Times New Roman"/>
              </a:rPr>
              <a:t>;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- сквера Победителей в </a:t>
            </a:r>
            <a:r>
              <a:rPr lang="ru-RU" sz="1200" dirty="0" err="1">
                <a:latin typeface="Times New Roman"/>
                <a:ea typeface="Times New Roman"/>
              </a:rPr>
              <a:t>пгт</a:t>
            </a:r>
            <a:r>
              <a:rPr lang="ru-RU" sz="1200" dirty="0">
                <a:latin typeface="Times New Roman"/>
                <a:ea typeface="Times New Roman"/>
              </a:rPr>
              <a:t>. Крапивинский </a:t>
            </a:r>
            <a:r>
              <a:rPr lang="ru-RU" sz="1200" i="1" dirty="0">
                <a:latin typeface="Times New Roman"/>
                <a:ea typeface="Times New Roman"/>
              </a:rPr>
              <a:t>(тротуарная дорожка и устройство </a:t>
            </a:r>
            <a:r>
              <a:rPr lang="ru-RU" sz="1200" i="1" dirty="0" err="1">
                <a:latin typeface="Times New Roman"/>
                <a:ea typeface="Times New Roman"/>
              </a:rPr>
              <a:t>перголы</a:t>
            </a:r>
            <a:r>
              <a:rPr lang="ru-RU" sz="1200" i="1" dirty="0">
                <a:latin typeface="Times New Roman"/>
                <a:ea typeface="Times New Roman"/>
              </a:rPr>
              <a:t> парковой со скамейкой на подвесах)</a:t>
            </a:r>
            <a:r>
              <a:rPr lang="ru-RU" sz="1200" dirty="0">
                <a:latin typeface="Times New Roman"/>
                <a:ea typeface="Times New Roman"/>
              </a:rPr>
              <a:t>.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8718" name="Picture 4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44" y="3273906"/>
            <a:ext cx="1750166" cy="152090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9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46" y="4490579"/>
            <a:ext cx="1436780" cy="130457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0" name="Picture 4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6" b="16616"/>
          <a:stretch/>
        </p:blipFill>
        <p:spPr bwMode="auto">
          <a:xfrm>
            <a:off x="5850041" y="5438899"/>
            <a:ext cx="1803927" cy="141209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2275" y="188913"/>
            <a:ext cx="9399278" cy="5762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en-US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«РАЗВИТИЕ ТУРИЗМА»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836613"/>
            <a:ext cx="9975540" cy="73818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Поддержка создания и активного продвижения туристского продукта в Крапивинском муниципальном округе на основе совершенствования инфраструктуры туризма и широко использования историко-культурного, природного и духовного наследия.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07792"/>
              </p:ext>
            </p:extLst>
          </p:nvPr>
        </p:nvGraphicFramePr>
        <p:xfrm>
          <a:off x="972146" y="1764805"/>
          <a:ext cx="10214411" cy="1325563"/>
        </p:xfrm>
        <a:graphic>
          <a:graphicData uri="http://schemas.openxmlformats.org/drawingml/2006/table">
            <a:tbl>
              <a:tblPr/>
              <a:tblGrid>
                <a:gridCol w="1571448"/>
                <a:gridCol w="1746053"/>
                <a:gridCol w="1948341"/>
                <a:gridCol w="2319586"/>
                <a:gridCol w="1327506"/>
                <a:gridCol w="1301477"/>
              </a:tblGrid>
              <a:tr h="31895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  <a:tr h="325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46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35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3 068,0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659,7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659,7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663340"/>
              </p:ext>
            </p:extLst>
          </p:nvPr>
        </p:nvGraphicFramePr>
        <p:xfrm>
          <a:off x="701676" y="3265137"/>
          <a:ext cx="5289600" cy="359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4" name="Лист" r:id="rId5" imgW="5429216" imgH="2828814" progId="Excel.Sheet.8">
                  <p:embed/>
                </p:oleObj>
              </mc:Choice>
              <mc:Fallback>
                <p:oleObj name="Лист" r:id="rId5" imgW="5429216" imgH="2828814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6" y="3265137"/>
                        <a:ext cx="5289600" cy="359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2124073" y="3350659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 rot="10800000" flipV="1">
            <a:off x="4042402" y="3350659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4899427" y="3092988"/>
            <a:ext cx="865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727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56408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40" name="Picture 4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78" y="3245388"/>
            <a:ext cx="2518877" cy="200251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2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978" y="3092988"/>
            <a:ext cx="2294391" cy="139681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66380" y="6009334"/>
            <a:ext cx="477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осуществляется финансирование мероприятий:  «Истоки»,  «Железное кружево», «Конно-спортивные соревнования» и другие.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830" name="Picture 13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4035" y="4468878"/>
            <a:ext cx="2377518" cy="14088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2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88" y="3175"/>
            <a:ext cx="81121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1065" y="173331"/>
            <a:ext cx="103473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200" b="1" kern="0" dirty="0">
                <a:solidFill>
                  <a:srgbClr val="03444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ПОКАЗАТЕЛИ ЭФФЕКТИВНОСТИ ДЕЯТЕЛЬНОСТИ ОРГАНОВ МЕСТНОГО САМОУПРАВЛЕНИЯ</a:t>
            </a:r>
            <a:endParaRPr lang="ru-RU" sz="2200" b="1" kern="0" dirty="0">
              <a:solidFill>
                <a:srgbClr val="03444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169090"/>
              </p:ext>
            </p:extLst>
          </p:nvPr>
        </p:nvGraphicFramePr>
        <p:xfrm>
          <a:off x="851065" y="1140029"/>
          <a:ext cx="10359241" cy="5498276"/>
        </p:xfrm>
        <a:graphic>
          <a:graphicData uri="http://schemas.openxmlformats.org/drawingml/2006/table">
            <a:tbl>
              <a:tblPr/>
              <a:tblGrid>
                <a:gridCol w="4840801"/>
                <a:gridCol w="1188673"/>
                <a:gridCol w="1272910"/>
                <a:gridCol w="1242959"/>
                <a:gridCol w="937836"/>
                <a:gridCol w="876062"/>
              </a:tblGrid>
              <a:tr h="911933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976091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6,3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6,2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108137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проживающего в населенных пунктах, не имеющих регулярного автобусного и (или) железнодорожного сообщения с административным центром муниципального округа, в общей численности населения муниципального округа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0,25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0,18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0,15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79862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1 - 6 лет, состоящих на учете для определения в муниципальные дошкольные образовательные учреждения, в общей численности детей в возрасте 1 - 6 лет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621146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жилых помещений, приходящаяся в среднем на одного жителя, - всего,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26,70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27,11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27,53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28,02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35275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введенная в действие за один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0,331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0,348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0,187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0,236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75635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Удовлетворенность населения деятельностью органов местного самоуправления муниципального округа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от числа опрошенных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17999" marT="46796" marB="46796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58,7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54,3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8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2275" y="188913"/>
            <a:ext cx="9268650" cy="5762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«ПРОФИЛАКТИКА ЭКСТРЕМИЗМА»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27088" y="1052513"/>
            <a:ext cx="8827551" cy="16004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Защита основ конституционного строя Российской Федерации, государственной и общественной безопасности, прав и свобод граждан от экстремистских угроз: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противодействие экстремизму на территории Крапивинского муниципального округа: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пресечение экстремистской деятельности;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укрепление гражданского единства;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достижение межнационального (межэтнического) и межконфессионального согласия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802495"/>
              </p:ext>
            </p:extLst>
          </p:nvPr>
        </p:nvGraphicFramePr>
        <p:xfrm>
          <a:off x="1028432" y="2652951"/>
          <a:ext cx="10279329" cy="1093664"/>
        </p:xfrm>
        <a:graphic>
          <a:graphicData uri="http://schemas.openxmlformats.org/drawingml/2006/table">
            <a:tbl>
              <a:tblPr/>
              <a:tblGrid>
                <a:gridCol w="1581436"/>
                <a:gridCol w="1757150"/>
                <a:gridCol w="1960724"/>
                <a:gridCol w="2334328"/>
                <a:gridCol w="1335943"/>
                <a:gridCol w="1309748"/>
              </a:tblGrid>
              <a:tr h="22931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533,3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896200"/>
              </p:ext>
            </p:extLst>
          </p:nvPr>
        </p:nvGraphicFramePr>
        <p:xfrm>
          <a:off x="969567" y="3960329"/>
          <a:ext cx="5997575" cy="2685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6" name="Лист" r:id="rId5" imgW="6000784" imgH="2295473" progId="Excel.Sheet.8">
                  <p:embed/>
                </p:oleObj>
              </mc:Choice>
              <mc:Fallback>
                <p:oleObj name="Лист" r:id="rId5" imgW="6000784" imgH="2295473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567" y="3960329"/>
                        <a:ext cx="5997575" cy="2685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3043420" y="3807929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 rot="10800000" flipV="1">
            <a:off x="4981133" y="3828918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1410494" y="3807929"/>
            <a:ext cx="865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36" descr="Профилактика экстремизма в молодежной сред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39" y="1329903"/>
            <a:ext cx="1440160" cy="975933"/>
          </a:xfrm>
          <a:prstGeom prst="rect">
            <a:avLst/>
          </a:prstGeom>
          <a:noFill/>
          <a:effectLst>
            <a:glow rad="63500">
              <a:srgbClr val="ED7D31">
                <a:satMod val="175000"/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8" descr="Профилактика экстремизма в молодежной сред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42" y="3914053"/>
            <a:ext cx="2424920" cy="1512167"/>
          </a:xfrm>
          <a:prstGeom prst="rect">
            <a:avLst/>
          </a:prstGeom>
          <a:noFill/>
          <a:effectLst>
            <a:glow rad="63500">
              <a:srgbClr val="ED7D31">
                <a:satMod val="175000"/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0" descr="Школа №1 рп Чишмы - Профилактика экстремизм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93" y="5062190"/>
            <a:ext cx="2613388" cy="1600200"/>
          </a:xfrm>
          <a:prstGeom prst="rect">
            <a:avLst/>
          </a:prstGeom>
          <a:noFill/>
          <a:effectLst>
            <a:glow rad="63500">
              <a:srgbClr val="ED7D31">
                <a:satMod val="175000"/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0" name="Picture 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77900" y="676894"/>
            <a:ext cx="10351160" cy="116955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противодействие терроризму на территории Крапивинского муниципального округа в целях защиты основ конституционного строя Российской Федерации, общественной безопасности, прав и свобод граждан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49966" y="-391885"/>
            <a:ext cx="9379094" cy="1779791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«ПРОФИЛАКТИКА  ТЕРРОРИЗМА, МИНИМИЗАЦИЯ И ЛИКВИДАЦИЯ ПОСЛЕДСТВИЙ ЕГО ПОЯВЛЕНИЙ»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952313"/>
              </p:ext>
            </p:extLst>
          </p:nvPr>
        </p:nvGraphicFramePr>
        <p:xfrm>
          <a:off x="977899" y="1972682"/>
          <a:ext cx="10113653" cy="1081088"/>
        </p:xfrm>
        <a:graphic>
          <a:graphicData uri="http://schemas.openxmlformats.org/drawingml/2006/table">
            <a:tbl>
              <a:tblPr/>
              <a:tblGrid>
                <a:gridCol w="1555947"/>
                <a:gridCol w="1728829"/>
                <a:gridCol w="1929122"/>
                <a:gridCol w="2296705"/>
                <a:gridCol w="1314411"/>
                <a:gridCol w="1288639"/>
              </a:tblGrid>
              <a:tr h="21673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buFont typeface="Arial" pitchFamily="34" charset="0"/>
                        <a:buNone/>
                      </a:pP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>
                        <a:buFont typeface="Arial" pitchFamily="34" charset="0"/>
                        <a:buNone/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>
                        <a:buFont typeface="Arial" pitchFamily="34" charset="0"/>
                        <a:buNone/>
                      </a:pPr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13 491,1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13 880,8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buFont typeface="Arial" pitchFamily="34" charset="0"/>
                        <a:buNone/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13 821,6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buFont typeface="Arial" pitchFamily="34" charset="0"/>
                        <a:buNone/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13 821,6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buFont typeface="Arial" pitchFamily="34" charset="0"/>
                        <a:buNone/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102,4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666165"/>
              </p:ext>
            </p:extLst>
          </p:nvPr>
        </p:nvGraphicFramePr>
        <p:xfrm>
          <a:off x="682955" y="3590145"/>
          <a:ext cx="5470525" cy="3267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8" name="Лист" r:id="rId5" imgW="5467249" imgH="2666975" progId="Excel.Sheet.8">
                  <p:embed/>
                </p:oleObj>
              </mc:Choice>
              <mc:Fallback>
                <p:oleObj name="Лист" r:id="rId5" imgW="5467249" imgH="2666975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955" y="3590145"/>
                        <a:ext cx="5470525" cy="3267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40" descr="Для школ установлены новые антитеррористические требования - Российская  газет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15" y="3128639"/>
            <a:ext cx="2457192" cy="1638947"/>
          </a:xfrm>
          <a:prstGeom prst="rect">
            <a:avLst/>
          </a:prstGeom>
          <a:noFill/>
          <a:effectLst>
            <a:glow rad="63500">
              <a:srgbClr val="70AD47">
                <a:satMod val="175000"/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2" descr="C:\Documents and Settings\BUD\Рабочий стол\3f2c51b3d6e4dbbe24c763253ba8a6c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9436" y="4581128"/>
            <a:ext cx="2836069" cy="2051624"/>
          </a:xfrm>
          <a:prstGeom prst="rect">
            <a:avLst/>
          </a:prstGeom>
          <a:noFill/>
          <a:effectLst>
            <a:glow rad="101600">
              <a:srgbClr val="70AD47">
                <a:satMod val="175000"/>
                <a:alpha val="40000"/>
              </a:srgbClr>
            </a:glow>
          </a:effec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 rot="10800000" flipV="1">
            <a:off x="2446665" y="3608389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 rot="10800000" flipV="1">
            <a:off x="4383520" y="3590144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 rot="10800000" flipV="1">
            <a:off x="1144154" y="3643312"/>
            <a:ext cx="865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775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-394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1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2275" y="188913"/>
            <a:ext cx="9470530" cy="7921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КРАПИВИНСКОМ МУНИЦИПАЛЬНОМ ОКРУГЕ»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27088" y="981075"/>
            <a:ext cx="7704137" cy="13843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38150" y="1556990"/>
            <a:ext cx="102127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развитие физической культуры и спорта на территории Крапивинского муниципального округа;</a:t>
            </a:r>
            <a:endParaRPr lang="ru-RU" altLang="ru-RU" sz="9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поддержка и развитие спорта высших достижений; повышение эффективности подготовки спортсменов в спорте высших достижений;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условий для укрепления здоровья населения путем приобщения различных слоев общества к регулярным занятиям физической культурой и спортом; популяризация и поддержка массового спорта; создание условий, обеспечивающих возможность гражданам систематически заниматься физической культурой и спортом.</a:t>
            </a:r>
            <a:r>
              <a:rPr lang="ru-RU" altLang="ru-RU" sz="9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923323"/>
              </p:ext>
            </p:extLst>
          </p:nvPr>
        </p:nvGraphicFramePr>
        <p:xfrm>
          <a:off x="938146" y="3082287"/>
          <a:ext cx="10369617" cy="1081088"/>
        </p:xfrm>
        <a:graphic>
          <a:graphicData uri="http://schemas.openxmlformats.org/drawingml/2006/table">
            <a:tbl>
              <a:tblPr/>
              <a:tblGrid>
                <a:gridCol w="1595327"/>
                <a:gridCol w="1772583"/>
                <a:gridCol w="1977946"/>
                <a:gridCol w="2354831"/>
                <a:gridCol w="1347677"/>
                <a:gridCol w="1321253"/>
              </a:tblGrid>
              <a:tr h="21673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20223году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32 732,0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25 886,2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34 836,0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34 113,5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872771"/>
              </p:ext>
            </p:extLst>
          </p:nvPr>
        </p:nvGraphicFramePr>
        <p:xfrm>
          <a:off x="1045029" y="4165217"/>
          <a:ext cx="5464175" cy="2588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4" name="Лист" r:id="rId5" imgW="5467249" imgH="2152547" progId="Excel.Sheet.8">
                  <p:embed/>
                </p:oleObj>
              </mc:Choice>
              <mc:Fallback>
                <p:oleObj name="Лист" r:id="rId5" imgW="5467249" imgH="2152547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029" y="4165217"/>
                        <a:ext cx="5464175" cy="25884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26328" y="4165217"/>
            <a:ext cx="1365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9156" y="4165217"/>
            <a:ext cx="759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99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13" name="Picture 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39" y="4710001"/>
            <a:ext cx="1872891" cy="20806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2" name="Picture 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43" y="4165122"/>
            <a:ext cx="1483606" cy="137205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12798" t="389" r="12586"/>
          <a:stretch/>
        </p:blipFill>
        <p:spPr>
          <a:xfrm>
            <a:off x="8964749" y="4320680"/>
            <a:ext cx="2525576" cy="243298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10623549" cy="16557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«ПРЕДУПРЕЖДЕНИЕ ВОЗНИКНОВЕНИЯ, РАСПРОСТРАНЕНИЯ И ЛИКВИДАЦИЯ ЗАРАЗНЫХ, НЕЗАРАЗНЫХ ЗАБОЛЕВАНИЙ ЖИВОТНЫХ И ПТИЦ, В ТОМ ЧИСЛЕ ОБЩИХ ДЛЯ ЧЕЛОВЕКА И ЖИВОТНЫХ НА ТЕРРИТОРИИ КРАПИВИНСКОГО МУНИЦИПАЛЬНОГО ОКРУГА»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3101" y="1887537"/>
            <a:ext cx="1026158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Предупреждение и ликвидация болезней животных и их лечение и защита населения от болезней, общих для человека и животных в части организации и содержания скотомогильников в соответствии с требованиями действующего ветеринарного законодательства РФ;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Снижение численности животных без владельцев 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392219"/>
              </p:ext>
            </p:extLst>
          </p:nvPr>
        </p:nvGraphicFramePr>
        <p:xfrm>
          <a:off x="977900" y="3157539"/>
          <a:ext cx="10329862" cy="1081086"/>
        </p:xfrm>
        <a:graphic>
          <a:graphicData uri="http://schemas.openxmlformats.org/drawingml/2006/table">
            <a:tbl>
              <a:tblPr/>
              <a:tblGrid>
                <a:gridCol w="1589210"/>
                <a:gridCol w="1765788"/>
                <a:gridCol w="1970363"/>
                <a:gridCol w="2345804"/>
                <a:gridCol w="1342510"/>
                <a:gridCol w="1316187"/>
              </a:tblGrid>
              <a:tr h="21673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4 900,0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048711"/>
              </p:ext>
            </p:extLst>
          </p:nvPr>
        </p:nvGraphicFramePr>
        <p:xfrm>
          <a:off x="852488" y="4630738"/>
          <a:ext cx="5470525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8" name="Лист" r:id="rId5" imgW="5467249" imgH="2152547" progId="Excel.Sheet.8">
                  <p:embed/>
                </p:oleObj>
              </mc:Choice>
              <mc:Fallback>
                <p:oleObj name="Лист" r:id="rId5" imgW="5467249" imgH="2152547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88" y="4630738"/>
                        <a:ext cx="5470525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4359770" y="4443526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 rot="10800000" flipV="1">
            <a:off x="2699544" y="4443527"/>
            <a:ext cx="1008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977900" y="4238625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822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38" name="Picture 46" descr="Работа по отлову животных без владельцев продолжается в Петропавловске -  KamchatkaMedia.r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39" y="4392612"/>
            <a:ext cx="4096987" cy="232882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471429"/>
              </p:ext>
            </p:extLst>
          </p:nvPr>
        </p:nvGraphicFramePr>
        <p:xfrm>
          <a:off x="0" y="4027964"/>
          <a:ext cx="6853629" cy="2830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85" name="Лист" r:id="rId4" imgW="6000784" imgH="2295473" progId="Excel.Sheet.8">
                  <p:embed/>
                </p:oleObj>
              </mc:Choice>
              <mc:Fallback>
                <p:oleObj name="Лист" r:id="rId4" imgW="6000784" imgH="2295473" progId="Excel.Sheet.8">
                  <p:embed/>
                  <p:pic>
                    <p:nvPicPr>
                      <p:cNvPr id="0" name="Объект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27964"/>
                        <a:ext cx="6853629" cy="2830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64860" y="69318"/>
            <a:ext cx="10511699" cy="129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«ДОРОЖНОЕ ХОЗЯЙСТВО И НАЦИОНАЛЬНАЯ ЭКОНОМИКА НА ТЕРРИТОРИИ»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64861" y="1115807"/>
            <a:ext cx="100604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</a:p>
          <a:p>
            <a:pPr algn="just">
              <a:spcAft>
                <a:spcPts val="0"/>
              </a:spcAft>
            </a:pPr>
            <a:r>
              <a:rPr lang="ru-RU" sz="1400" spc="-5" dirty="0">
                <a:latin typeface="Times New Roman"/>
                <a:ea typeface="Times New Roman"/>
              </a:rPr>
              <a:t>Обеспечение бесперебойного и безопасного функционирования дорожного хозяйства на территории округа.</a:t>
            </a:r>
            <a:endParaRPr lang="ru-RU" sz="1300" spc="-5" dirty="0">
              <a:latin typeface="Times New Roman"/>
              <a:ea typeface="Times New Roman"/>
            </a:endParaRPr>
          </a:p>
          <a:p>
            <a:r>
              <a:rPr lang="ru-RU" sz="1400" dirty="0">
                <a:latin typeface="Times New Roman"/>
                <a:ea typeface="Times New Roman"/>
              </a:rPr>
              <a:t>Комплексное решение вопросов организации планировочной структуры; территориального, инфраструктурного и социально-экономического развития округа.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397091"/>
              </p:ext>
            </p:extLst>
          </p:nvPr>
        </p:nvGraphicFramePr>
        <p:xfrm>
          <a:off x="926691" y="2200542"/>
          <a:ext cx="10381071" cy="1081086"/>
        </p:xfrm>
        <a:graphic>
          <a:graphicData uri="http://schemas.openxmlformats.org/drawingml/2006/table">
            <a:tbl>
              <a:tblPr/>
              <a:tblGrid>
                <a:gridCol w="1567698"/>
                <a:gridCol w="1741886"/>
                <a:gridCol w="1943692"/>
                <a:gridCol w="2314051"/>
                <a:gridCol w="1324338"/>
                <a:gridCol w="1489406"/>
              </a:tblGrid>
              <a:tr h="21673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43 100,7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33 463,9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61 270,5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61 270,5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 rot="10800000" flipV="1">
            <a:off x="2829289" y="3799772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2023г</a:t>
            </a:r>
            <a:endParaRPr lang="ru-RU" alt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 rot="10800000" flipV="1">
            <a:off x="5688115" y="3633323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51051" y="3772021"/>
            <a:ext cx="1170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71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977" name="Picture 137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84" y="3429000"/>
            <a:ext cx="2375957" cy="158238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79" name="Picture 139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99" y="3633322"/>
            <a:ext cx="2226260" cy="147636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81" name="Picture 141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54" y="5116981"/>
            <a:ext cx="2997117" cy="166382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1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8169" y="188914"/>
            <a:ext cx="10117139" cy="7373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НЕПРОГРАММНЫЕ НАПРАВЛЕНИЕ ДЕЯТЕЛЬНОСТИ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19971" y="812397"/>
            <a:ext cx="103309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buAutoNum type="arabicPeriod"/>
            </a:pPr>
            <a:r>
              <a:rPr lang="ru-RU" alt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Единовременная </a:t>
            </a:r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денежная выплата отдельным категориям граждан, принимающим участие в специальной военной операции, проводимой на территории Украины, Донецкой Народной Республики и Луганской Народной </a:t>
            </a:r>
            <a:r>
              <a:rPr lang="ru-RU" alt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Республики</a:t>
            </a:r>
          </a:p>
          <a:p>
            <a:pPr marL="342900" indent="-342900" algn="just">
              <a:buAutoNum type="arabicPeriod"/>
            </a:pPr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Социальная помощь семьям отдельных категорий граждан, принимающим участие в специальной военной операции, проводимой на территории Украины, Донецкой Народной Республики и Луганской Народной </a:t>
            </a:r>
            <a:r>
              <a:rPr lang="ru-RU" alt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Республики.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273792"/>
              </p:ext>
            </p:extLst>
          </p:nvPr>
        </p:nvGraphicFramePr>
        <p:xfrm>
          <a:off x="819971" y="1961030"/>
          <a:ext cx="10201780" cy="941613"/>
        </p:xfrm>
        <a:graphic>
          <a:graphicData uri="http://schemas.openxmlformats.org/drawingml/2006/table">
            <a:tbl>
              <a:tblPr/>
              <a:tblGrid>
                <a:gridCol w="1539026"/>
                <a:gridCol w="1908143"/>
                <a:gridCol w="1908143"/>
                <a:gridCol w="2271728"/>
                <a:gridCol w="1300116"/>
                <a:gridCol w="1274624"/>
              </a:tblGrid>
              <a:tr h="18786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исполнено 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исполнения к 2023 году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  <a:tr h="225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59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637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2 329,2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5 620,0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501,9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236,2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455379"/>
              </p:ext>
            </p:extLst>
          </p:nvPr>
        </p:nvGraphicFramePr>
        <p:xfrm>
          <a:off x="782169" y="2967038"/>
          <a:ext cx="5631380" cy="281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54" name="Лист" r:id="rId5" imgW="5457808" imgH="2019346" progId="Excel.Sheet.8">
                  <p:embed/>
                </p:oleObj>
              </mc:Choice>
              <mc:Fallback>
                <p:oleObj name="Лист" r:id="rId5" imgW="5457808" imgH="2019346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169" y="2967038"/>
                        <a:ext cx="5631380" cy="281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1502209" y="2967037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11139" y="3356699"/>
            <a:ext cx="3995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0224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СВО:</a:t>
            </a:r>
          </a:p>
          <a:p>
            <a:pPr lvl="0">
              <a:buClr>
                <a:srgbClr val="FF0000"/>
              </a:buClr>
            </a:pPr>
            <a:r>
              <a:rPr lang="ru-RU" sz="14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около </a:t>
            </a: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51108" y="4116440"/>
            <a:ext cx="40248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Семьи участников СВО:</a:t>
            </a:r>
          </a:p>
          <a:p>
            <a:pPr marL="342900" indent="-342900" defTabSz="1022482"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проездные билеты</a:t>
            </a:r>
          </a:p>
          <a:p>
            <a:pPr marL="342900" indent="-342900" defTabSz="1022482"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установлены АДПИ</a:t>
            </a:r>
          </a:p>
          <a:p>
            <a:pPr marL="342900" indent="-342900" defTabSz="1022482"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установлены ДУГИ</a:t>
            </a:r>
          </a:p>
          <a:p>
            <a:pPr marL="342900" indent="-342900" defTabSz="1022482"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получили уголь</a:t>
            </a:r>
          </a:p>
          <a:p>
            <a:pPr marL="342900" indent="-342900" defTabSz="1022482"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культурно- массовые мероприятия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7578" y="2929315"/>
            <a:ext cx="7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1065" y="295174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48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6117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6074" y="5653965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1022482"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1400" b="1" i="1" kern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i="1" kern="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1022482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– 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питание в школе</a:t>
            </a:r>
          </a:p>
          <a:p>
            <a:pPr marL="342900" lvl="0" indent="-342900" defTabSz="1022482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– 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детский сад</a:t>
            </a:r>
          </a:p>
          <a:p>
            <a:pPr marL="342900" lvl="0" indent="-342900" defTabSz="1022482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– 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доп. образование</a:t>
            </a:r>
          </a:p>
          <a:p>
            <a:pPr marL="342900" lvl="0" indent="-342900" defTabSz="1022482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ru-RU" sz="1400" b="1" i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– </a:t>
            </a:r>
            <a:r>
              <a:rPr lang="ru-RU" sz="14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</a:t>
            </a:r>
          </a:p>
        </p:txBody>
      </p:sp>
      <p:pic>
        <p:nvPicPr>
          <p:cNvPr id="34860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937" y="5499369"/>
            <a:ext cx="2903992" cy="123028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9062" r="3644" b="16760"/>
          <a:stretch/>
        </p:blipFill>
        <p:spPr>
          <a:xfrm>
            <a:off x="9222667" y="3009188"/>
            <a:ext cx="1733036" cy="221450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754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2530" y="177969"/>
            <a:ext cx="10117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ИСПОЛНЕНИЕ УКАЗОВ ПРЕЗИДЕНТА РОССИЙСКОЙ ФЕДЕРАЦИИ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ОТ 7 МАЯ 2012 ГОДА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5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708525"/>
              </p:ext>
            </p:extLst>
          </p:nvPr>
        </p:nvGraphicFramePr>
        <p:xfrm>
          <a:off x="1046025" y="1012682"/>
          <a:ext cx="10057404" cy="5316868"/>
        </p:xfrm>
        <a:graphic>
          <a:graphicData uri="http://schemas.openxmlformats.org/drawingml/2006/table">
            <a:tbl>
              <a:tblPr/>
              <a:tblGrid>
                <a:gridCol w="3430972"/>
                <a:gridCol w="1810613"/>
                <a:gridCol w="2490940"/>
                <a:gridCol w="2324879"/>
              </a:tblGrid>
              <a:tr h="54488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47120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159 332,3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184 157,13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50375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50 904,75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57 967,92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55344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66 714,2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71 069,40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51917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49 221,71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55 528,78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43179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48 951,40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52 109,50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43179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49 851,03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56 919,79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43179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99 173,57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105 477,62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38038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54 212,00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59 532,63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6031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защита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48 675,92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54 648,45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44549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50 249,0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56 415,0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0"/>
            <a:ext cx="8842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6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Рисунок 10"/>
          <p:cNvPicPr/>
          <p:nvPr/>
        </p:nvPicPr>
        <p:blipFill>
          <a:blip r:embed="rId2"/>
          <a:stretch/>
        </p:blipFill>
        <p:spPr>
          <a:xfrm>
            <a:off x="0" y="-31320"/>
            <a:ext cx="12190320" cy="462240"/>
          </a:xfrm>
          <a:prstGeom prst="rect">
            <a:avLst/>
          </a:prstGeom>
          <a:ln w="0">
            <a:noFill/>
          </a:ln>
        </p:spPr>
      </p:pic>
      <p:sp>
        <p:nvSpPr>
          <p:cNvPr id="221" name="Заголовок 9"/>
          <p:cNvSpPr/>
          <p:nvPr/>
        </p:nvSpPr>
        <p:spPr>
          <a:xfrm>
            <a:off x="3489840" y="4749480"/>
            <a:ext cx="5300280" cy="49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</a:pPr>
            <a:endParaRPr lang="ru-RU" sz="2400" b="1" strike="noStrike" spc="-1">
              <a:solidFill>
                <a:schemeClr val="dk1"/>
              </a:solidFill>
              <a:latin typeface="Calibri Light"/>
            </a:endParaRPr>
          </a:p>
        </p:txBody>
      </p:sp>
      <p:pic>
        <p:nvPicPr>
          <p:cNvPr id="7" name="Рисунок 10"/>
          <p:cNvPicPr/>
          <p:nvPr/>
        </p:nvPicPr>
        <p:blipFill>
          <a:blip r:embed="rId2"/>
          <a:stretch/>
        </p:blipFill>
        <p:spPr>
          <a:xfrm>
            <a:off x="0" y="6395760"/>
            <a:ext cx="12190320" cy="46224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52" y="5341903"/>
            <a:ext cx="4623856" cy="17655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0052" y="430920"/>
            <a:ext cx="7968343" cy="5447645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rgbClr val="A5A5A5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Контактная информация: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Крапивинского муниципального округа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Адрес: 652440, Кемеровская область,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пгт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Крапивинский, ул.Юбилейная, 15.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k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pr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f@ofukem.ru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Начальник финансового управления –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Стоянова Ольга Васильевна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Телефон (8 38446)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2-22-39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График работы: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Понедельник-пятница с 8-30 до 17-30,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Обеденный перерыв с 13-00 до 14-00.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Суббота-воскресенье –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выходной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Размещен на официальном сайте Крапивинского округа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/>
              </a:rPr>
              <a:t>http://www.krapivino.ru/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278" y="590679"/>
            <a:ext cx="1900052" cy="1820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2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0446" y="214929"/>
            <a:ext cx="102642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ПОКАЗАТЕЛИ ЭФФЕКТИВНОСТИ ДЕЯТЕЛЬНОСТИ ОРГАНОВ МЕСТНОГО САМОУПРАВЛЕНИЯ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760831"/>
              </p:ext>
            </p:extLst>
          </p:nvPr>
        </p:nvGraphicFramePr>
        <p:xfrm>
          <a:off x="855024" y="1295397"/>
          <a:ext cx="10248406" cy="5412922"/>
        </p:xfrm>
        <a:graphic>
          <a:graphicData uri="http://schemas.openxmlformats.org/drawingml/2006/table">
            <a:tbl>
              <a:tblPr firstRow="1" bandRow="1"/>
              <a:tblGrid>
                <a:gridCol w="5251247"/>
                <a:gridCol w="931910"/>
                <a:gridCol w="1270344"/>
                <a:gridCol w="1270344"/>
                <a:gridCol w="765125"/>
                <a:gridCol w="759436"/>
              </a:tblGrid>
              <a:tr h="592251"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1 - 6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1 - 6 лет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59,9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59,5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57,8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55,6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учреждений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52257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муниципального образования на общее образование в расчете на 1 обучающегося в муниципальных общеобразовательных учреждениях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1" marR="18001" marT="46805" marB="4680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18,9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18,9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5 - 18 лет, получающих услуги по дополнительному образованию в организациях различной организационно- правовой формы и формы собственности, в общей численности детей этой возрастной группы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70,8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84,5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522576"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62,2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62,4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65,1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8,01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14,66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15,49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18,27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6 549,4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7 371,1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6 015,2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5 929,1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88" y="-3856"/>
            <a:ext cx="81121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1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28413" y="295740"/>
            <a:ext cx="655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0344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2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247536" y="1109206"/>
            <a:ext cx="3384375" cy="5284238"/>
          </a:xfrm>
          <a:prstGeom prst="roundRect">
            <a:avLst/>
          </a:prstGeom>
          <a:solidFill>
            <a:srgbClr val="C7FDFC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Бюджет составляется на основе: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Закона Кемеровской области - Кузбасса  «Об областном бюджете на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 и на плановый период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2026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годов»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2. Прогноза социально-экономического развития Крапивинского муниципального округа на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 и на плановый период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20246годов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Основных направлений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бюджетной и налоговой политики  Крапивинского муниципального округа на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 и на плановый период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2026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годов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4. Муниципальных программ Крапивинского муниципального округа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21141" y="1109206"/>
            <a:ext cx="5055678" cy="7010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1. Составление проекта бюджета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(не позднее 15 ноября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2023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83481" y="2127214"/>
            <a:ext cx="5027416" cy="792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937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2. Рассмотрение бюджета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проект  – ноябрь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2023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 чтение – декабрь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2023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55219" y="3088431"/>
            <a:ext cx="5055678" cy="725274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3. Утверждение бюджета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(декабрь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36425" y="4031675"/>
            <a:ext cx="5074472" cy="684733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4. Исполнение бюджета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(в течение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64687" y="4960455"/>
            <a:ext cx="5065004" cy="706437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5. Формирование отчета об исполнении бюджета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(не позднее 1мая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21141" y="5877272"/>
            <a:ext cx="5018018" cy="72008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6. Утверждение отчета об исполнении бюджета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(май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88" y="0"/>
            <a:ext cx="81121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0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11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6439" y="224979"/>
            <a:ext cx="10793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НАПРАВЛЕНИЯ БЮДЖЕТНОЙ И НАЛОГОВОЙ ПОЛИТИКИ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278" y="816741"/>
            <a:ext cx="10058400" cy="1600438"/>
          </a:xfrm>
          <a:prstGeom prst="rect">
            <a:avLst/>
          </a:prstGeom>
          <a:noFill/>
          <a:ln w="19050">
            <a:noFill/>
          </a:ln>
          <a:effectLst>
            <a:glow rad="228600">
              <a:srgbClr val="A5A5A5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и налоговая политика Крапивинского муниципального округа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была направлена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устойчивое жизнеобеспечение округа в условиях жесткого ограничения финансовых средств, на экономное и эффективное расходование бюджетных средств, ориентированное на результат.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Основные задачи бюджетной и налоговой политики: поддержание экономической и социальной стабильности в округе, повышение качества использования финансовых ресурсов округа, обеспечение доступности для потребителей и улучшение качества социальных, бюджетных и жилищно-коммунальных услуг, повышение уровня собираемости собственных доходов бюджета округа, поддержка предпринимательской и инвестиционной активности.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 rot="10800000">
            <a:off x="1998474" y="2636322"/>
            <a:ext cx="7747745" cy="485644"/>
          </a:xfrm>
          <a:prstGeom prst="upArrow">
            <a:avLst>
              <a:gd name="adj1" fmla="val 46951"/>
              <a:gd name="adj2" fmla="val 48238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9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051712"/>
              </p:ext>
            </p:extLst>
          </p:nvPr>
        </p:nvGraphicFramePr>
        <p:xfrm>
          <a:off x="890649" y="3301339"/>
          <a:ext cx="10319657" cy="3308497"/>
        </p:xfrm>
        <a:graphic>
          <a:graphicData uri="http://schemas.openxmlformats.org/drawingml/2006/table">
            <a:tbl>
              <a:tblPr firstRow="1" bandRow="1"/>
              <a:tblGrid>
                <a:gridCol w="735338"/>
                <a:gridCol w="9584319"/>
              </a:tblGrid>
              <a:tr h="584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Расширение налогооблагаемой базы по имущественным налогам, проведение мероприятий по эффективности управления муниципальным имуществом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584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Работа по повышению эффективности администрирования доходов, направленная на усиление контроля за полным и своевременным поступлением платежей в бюджет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671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бюджетных параметров исходя из необходимости безусловного исполнения действующих расходных обязательств</a:t>
                      </a:r>
                      <a:endParaRPr lang="ru-RU" sz="1400" b="1" i="0" u="none" strike="noStrike" kern="120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568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результативности бюджетных расходов, их ориентация на приоритетные направления</a:t>
                      </a:r>
                      <a:endParaRPr lang="en-US" sz="1400" b="1" i="0" u="none" strike="noStrike" kern="1200" baseline="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8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 долгосрочной сбалансированности доходов и расходов</a:t>
                      </a:r>
                      <a:endParaRPr lang="en-US" sz="1400" b="1" i="0" u="none" strike="noStrike" kern="1200" baseline="0" noProof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412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прозрачности и открытости муниципальных финансов для граждан</a:t>
                      </a:r>
                      <a:endParaRPr lang="ru-RU" sz="1400" b="1" i="0" u="none" strike="noStrike" kern="1200" baseline="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88" y="3175"/>
            <a:ext cx="81121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5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88" y="0"/>
            <a:ext cx="81121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241192"/>
              </p:ext>
            </p:extLst>
          </p:nvPr>
        </p:nvGraphicFramePr>
        <p:xfrm>
          <a:off x="706438" y="646112"/>
          <a:ext cx="10674349" cy="596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3" name="Лист" r:id="rId6" imgW="7858060" imgH="5095990" progId="Excel.Sheet.8">
                  <p:embed/>
                </p:oleObj>
              </mc:Choice>
              <mc:Fallback>
                <p:oleObj name="Лист" r:id="rId6" imgW="7858060" imgH="5095990" progId="Excel.Shee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646112"/>
                        <a:ext cx="10674349" cy="596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89414" y="249382"/>
            <a:ext cx="9464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ИСПОЛНЕНИЯ ДОХОДОВ 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8106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8159" y="283704"/>
            <a:ext cx="9417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000" b="1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БЮДЖЕТА ОКРУГА</a:t>
            </a:r>
            <a:endParaRPr lang="ru-RU" sz="2000" b="1" dirty="0">
              <a:solidFill>
                <a:srgbClr val="0344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400743"/>
              </p:ext>
            </p:extLst>
          </p:nvPr>
        </p:nvGraphicFramePr>
        <p:xfrm>
          <a:off x="866896" y="831277"/>
          <a:ext cx="10474040" cy="5902032"/>
        </p:xfrm>
        <a:graphic>
          <a:graphicData uri="http://schemas.openxmlformats.org/drawingml/2006/table">
            <a:tbl>
              <a:tblPr/>
              <a:tblGrid>
                <a:gridCol w="455146"/>
                <a:gridCol w="900810"/>
                <a:gridCol w="1922487"/>
                <a:gridCol w="1364812"/>
                <a:gridCol w="1614999"/>
                <a:gridCol w="1376815"/>
                <a:gridCol w="1376815"/>
                <a:gridCol w="1462156"/>
              </a:tblGrid>
              <a:tr h="259253">
                <a:tc rowSpan="3"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8" marR="4658" marT="4658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3" marB="9503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 к 2023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8" marR="4658" marT="4658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244257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</a:p>
                  </a:txBody>
                  <a:tcPr marL="7328" marR="7328" marT="7329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9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3" marB="9503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257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9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уточненный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9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313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220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237 852,9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244 188,0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282 448,1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286 003,7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352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57 100,3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40 490,0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76 265,4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76 176,0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352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1 524 658,6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1 939 512,2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2 250 254,5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2 143 774,2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140,6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352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1 819 611,8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2 224 190,2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2 608 968,0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2 505 953,9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137,7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38759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местного бюджета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823 215,7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1 045 046,6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1 067 476,8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1 055 990,5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  <a:tr h="387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областного бюджета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939 831,2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1 138 </a:t>
                      </a: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749,4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1 431 420,8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1 328 161,8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141,3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  <a:tr h="587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54 078,3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</a:t>
                      </a: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894,2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119 220,4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117 561,2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  <a:tr h="352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344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kern="1200" dirty="0" smtClean="0">
                          <a:solidFill>
                            <a:srgbClr val="03444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1 817 125,2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3444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2 231 690,2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2 618 118,0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2 501 713,5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kern="1200" dirty="0" smtClean="0">
                          <a:solidFill>
                            <a:srgbClr val="03444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137,7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  <a:tr h="35231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дефицит (-), профицит (+)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344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-2 486,7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-7 500,0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-9 150,0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-9 150,0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</a:tr>
              <a:tr h="386282">
                <a:tc rowSpan="4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130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– всего, в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5231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погашение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58713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Изменение остатков средств бюджета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2 486,7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7 500,0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9 150,0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9 150,0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5231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2 486,7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7 500,0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9 150,0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9 150,0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119" y="-2011"/>
            <a:ext cx="801881" cy="123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6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</TotalTime>
  <Words>6036</Words>
  <Application>Microsoft Office PowerPoint</Application>
  <PresentationFormat>Произвольный</PresentationFormat>
  <Paragraphs>1577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9" baseType="lpstr"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Лист</vt:lpstr>
      <vt:lpstr>БЮДЖЕТ ДЛЯ ГРАЖДАН   КРАПИВИНСКОГО МУНИЦИПАЛЬНОГО ОКРУГА ЗА 2024 ГОД </vt:lpstr>
      <vt:lpstr>ПОКАЗАТЕЛИ ПРОГНОЗА СОЦИАЛЬНО-ЭКОНОМИЧЕСКОГО РАЗВИТИЯ КРАПИВИНСКОГО МУНИЦИПАЛЬНОГО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 «ИМУЩЕСТВЕННЫЙ КОМПЛЕКС»</vt:lpstr>
      <vt:lpstr>МУНИЦИПАЛЬНАЯ ПРОГРАММА «РАЗВИТИЕ МУНИЦИПАЛЬНОГО БЮДЖЕТНОГО УЧРЕЖДЕНИЯ «АВТОХОЗЯЙСТВО КРАПИВИНСКОГО МУНИЦИПАЛЬНОГО ОКРУГА»»</vt:lpstr>
      <vt:lpstr>МУНИЦИПАЛЬНАЯ ПРОГРАММА  «ЖИЛИЩНО-КОММУНАЛЬНЫЙ КОМПЛЕКС, ЭНЕРГОСБЕРЕЖЕНИЕ И ПОВЫШЕНИЕ ЭНЕРГЕТИЧЕСКОЙ ЭФФЕКТИВНОСТИ»</vt:lpstr>
      <vt:lpstr>Презентация PowerPoint</vt:lpstr>
      <vt:lpstr>МУНИЦИПАЛЬНАЯ ПРОГРАММА  «ОБЕСПЕЧЕНИЕ БЕЗОПАСНОСТИ ЖИЗНЕДЕЯТЕЛЬНОСТИ НАСЕЛЕНИЯ И ПРЕДПРИЯТИЙ» </vt:lpstr>
      <vt:lpstr>МУНИЦИПАЛЬНАЯ ПРОГРАММА   «МОДЕРНИЗАЦИЯ ОБЪЕКТОВ СОЦИАЛЬНОЙ СФЕРЫ И ЖИЛОГО ФОНДА КРАПИВИНСКОГО МУНИЦИПАЛЬНОГО ОКРУГА» </vt:lpstr>
      <vt:lpstr>Презентация PowerPoint</vt:lpstr>
      <vt:lpstr>Презентация PowerPoint</vt:lpstr>
      <vt:lpstr>МУНИЦИПАЛЬНАЯ ПРОГРАММА  «ПООЩРЕНИЕ ГРАЖДАН, ОРГАНИЗАЦИЙ ЗА ЗАСЛУГИ В СОЦИАЛЬНО-ЭКОНОМИЧЕСКОМ РАЗВИТИИ» </vt:lpstr>
      <vt:lpstr>МУНИЦИПАЛЬНАЯ ПРОГРАММА  «ЖИЛИЩЕ КРАПИВИНСКОГО МУНИЦИПАЛЬНОГО ОКРУГА» </vt:lpstr>
      <vt:lpstr>МУНИЦИПАЛЬНАЯ ПРОГРАММА «БЛАГОУСТРОЙСТВО И ДОРОЖНОЕ ХОЗЯЙСТВО»</vt:lpstr>
      <vt:lpstr>МУНИЦИПАЛЬНАЯ ПРОГРАММА  «ПРОФИЛАКТИКА БЕЗНАДЗОРНОСТИ И ПРАВОНАРУШЕНИЙ НЕСОВЕРШЕННОЛЕТНИХ»</vt:lpstr>
      <vt:lpstr>МУНИЦИПАЛЬНАЯ ПРОГРАММА  «УЛУЧШЕНИЕ УСЛОВИЙ И ОХРАНЫ ТРУДА» </vt:lpstr>
      <vt:lpstr>МУНИЦИПАЛЬНАЯ ПРОГРАММА «ПОДДЕРЖКА СОЦИАЛЬНО ОРИЕНТИРОВАННЫХ НЕКОММЕРЧЕСКИХ ОРГАНИЗАЦИЙ»</vt:lpstr>
      <vt:lpstr>МУНИЦИПАЛЬНАЯ ПРОГРАММА «ФОРМИРОВАНИЕ СОВРЕМЕННОЙ ГОРОДСКОЙ СРЕДЫ »</vt:lpstr>
      <vt:lpstr>МУНИЦИПАЛЬНАЯ ПРОГРАММА  «РАЗВИТИЕ ТУРИЗМА»</vt:lpstr>
      <vt:lpstr>МУНИЦИПАЛЬНАЯ ПРОГРАММА  «ПРОФИЛАКТИКА ЭКСТРЕМИЗМА»</vt:lpstr>
      <vt:lpstr>МУНИЦИПАЛЬНАЯ ПРОГРАММА  «ПРОФИЛАКТИКА  ТЕРРОРИЗМА, МИНИМИЗАЦИЯ И ЛИКВИДАЦИЯ ПОСЛЕДСТВИЙ ЕГО ПОЯВЛЕНИЙ»</vt:lpstr>
      <vt:lpstr>МУНИЦИПАЛЬНАЯ ПРОГРАММА  «РАЗВИТИЕ ФИЗИЧЕСКОЙ КУЛЬТУРЫ И СПОРТА В КРАПИВИНСКОМ МУНИЦИПАЛЬНОМ ОКРУГЕ»</vt:lpstr>
      <vt:lpstr>МУНИЦИПАЛЬНАЯ ПРОГРАММА  «ПРЕДУПРЕЖДЕНИЕ ВОЗНИКНОВЕНИЯ, РАСПРОСТРАНЕНИЯ И ЛИКВИДАЦИЯ ЗАРАЗНЫХ, НЕЗАРАЗНЫХ ЗАБОЛЕВАНИЙ ЖИВОТНЫХ И ПТИЦ, В ТОМ ЧИСЛЕ ОБЩИХ ДЛЯ ЧЕЛОВЕКА И ЖИВОТНЫХ НА ТЕРРИТОРИИ КРАПИВИНСКОГО МУНИЦИПАЛЬНОГО ОКРУГА»</vt:lpstr>
      <vt:lpstr>Презентация PowerPoint</vt:lpstr>
      <vt:lpstr>НЕПРОГРАММНЫЕ НАПРАВЛЕНИЕ ДЕЯТЕЛЬНОСТИ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Всероссийском брендбуке  80-й годовщины Победы в  Великой Отечественной войне»</dc:title>
  <dc:subject/>
  <dc:creator>Тихонова Юлия Леонидовна</dc:creator>
  <dc:description/>
  <cp:lastModifiedBy>ASFR</cp:lastModifiedBy>
  <cp:revision>290</cp:revision>
  <cp:lastPrinted>2025-05-15T04:27:54Z</cp:lastPrinted>
  <dcterms:created xsi:type="dcterms:W3CDTF">2024-11-28T03:05:53Z</dcterms:created>
  <dcterms:modified xsi:type="dcterms:W3CDTF">2025-05-19T10:46:34Z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11</vt:i4>
  </property>
</Properties>
</file>