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nal\Desktop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nal\Desktop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nal\Desktop\&#1050;&#1085;&#1080;&#1075;&#1072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nal\Desktop\&#1050;&#1085;&#1080;&#1075;&#1072;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nal\Desktop\&#1050;&#1085;&#1080;&#1075;&#1072;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57824201608098"/>
          <c:y val="0.11296296296296296"/>
          <c:w val="0.56767426494879414"/>
          <c:h val="0.871816336884830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Лист1!$A$1:$A$13</c:f>
              <c:strCache>
                <c:ptCount val="12"/>
                <c:pt idx="0">
                  <c:v>Совершено в группах</c:v>
                </c:pt>
                <c:pt idx="1">
                  <c:v>Совершено преступлений несовершеннолетними в состоянии алкогольного опьянения</c:v>
                </c:pt>
                <c:pt idx="2">
                  <c:v>Тяжких и особо тяжких преступлений</c:v>
                </c:pt>
                <c:pt idx="3">
                  <c:v>Умышленных убийств</c:v>
                </c:pt>
                <c:pt idx="4">
                  <c:v>Причинено тяжкий вред здоровью</c:v>
                </c:pt>
                <c:pt idx="5">
                  <c:v>Вред здоровью (ст. 112 УК РФ)</c:v>
                </c:pt>
                <c:pt idx="6">
                  <c:v>Совершено преступлений против половой неприкосновенности (131-135 УК РФ)</c:v>
                </c:pt>
                <c:pt idx="7">
                  <c:v>Краж</c:v>
                </c:pt>
                <c:pt idx="8">
                  <c:v>Грабежей</c:v>
                </c:pt>
                <c:pt idx="9">
                  <c:v>Разбойных нападений</c:v>
                </c:pt>
                <c:pt idx="10">
                  <c:v>Угонов</c:v>
                </c:pt>
                <c:pt idx="11">
                  <c:v>Преступлений по линии НОН</c:v>
                </c:pt>
              </c:strCache>
              <c:extLst/>
            </c:strRef>
          </c:cat>
          <c:val>
            <c:numRef>
              <c:f>Лист1!$B$1:$B$13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  <c:extLst/>
            </c:numRef>
          </c:val>
          <c:extLst/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solidFill>
          <a:schemeClr val="lt1">
            <a:alpha val="50000"/>
          </a:schemeClr>
        </a:solidFill>
        <a:ln>
          <a:noFill/>
        </a:ln>
        <a:effectLst>
          <a:glow rad="304800">
            <a:schemeClr val="accent1">
              <a:alpha val="26000"/>
            </a:schemeClr>
          </a:glow>
          <a:outerShdw blurRad="1270000" dist="355600" dir="10620000" sx="106000" sy="106000" algn="ctr" rotWithShape="0">
            <a:srgbClr val="000000"/>
          </a:outerShdw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57824201608098"/>
          <c:y val="0.11296296296296296"/>
          <c:w val="0.56767426494879414"/>
          <c:h val="0.871816336884830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Лист1!$A$1:$A$13</c:f>
              <c:strCache>
                <c:ptCount val="12"/>
                <c:pt idx="0">
                  <c:v>Совершено в группах</c:v>
                </c:pt>
                <c:pt idx="1">
                  <c:v>Совершено преступлений несовершеннолетними в состоянии алкогольного опьянения</c:v>
                </c:pt>
                <c:pt idx="2">
                  <c:v>Тяжких и особо тяжких преступлений</c:v>
                </c:pt>
                <c:pt idx="3">
                  <c:v>Умышленных убийств</c:v>
                </c:pt>
                <c:pt idx="4">
                  <c:v>Причинено тяжкий вред здоровью</c:v>
                </c:pt>
                <c:pt idx="5">
                  <c:v>Вред здоровью (ст. 112 УК РФ)</c:v>
                </c:pt>
                <c:pt idx="6">
                  <c:v>Совершено преступлений против половой неприкосновенности (131-135 УК РФ)</c:v>
                </c:pt>
                <c:pt idx="7">
                  <c:v>Краж</c:v>
                </c:pt>
                <c:pt idx="8">
                  <c:v>Грабежей</c:v>
                </c:pt>
                <c:pt idx="9">
                  <c:v>Разбойных нападений</c:v>
                </c:pt>
                <c:pt idx="10">
                  <c:v>Угонов</c:v>
                </c:pt>
                <c:pt idx="11">
                  <c:v>Преступлений по линии НОН</c:v>
                </c:pt>
              </c:strCache>
              <c:extLst/>
            </c:strRef>
          </c:cat>
          <c:val>
            <c:numRef>
              <c:f>Лист1!$B$1:$B$13</c:f>
              <c:numCache>
                <c:formatCode>General</c:formatCode>
                <c:ptCount val="12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  <c:extLst/>
            </c:numRef>
          </c:val>
          <c:extLst/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solidFill>
          <a:schemeClr val="lt1">
            <a:alpha val="50000"/>
          </a:schemeClr>
        </a:solidFill>
        <a:ln>
          <a:noFill/>
        </a:ln>
        <a:effectLst>
          <a:glow rad="304800">
            <a:schemeClr val="accent1">
              <a:alpha val="26000"/>
            </a:schemeClr>
          </a:glow>
          <a:outerShdw blurRad="1270000" dist="355600" dir="10620000" sx="106000" sy="106000" algn="ctr" rotWithShape="0">
            <a:srgbClr val="000000"/>
          </a:outerShdw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57824201608098"/>
          <c:y val="0.11296296296296296"/>
          <c:w val="0.56767426494879414"/>
          <c:h val="0.871816336884830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Лист1!$A$1:$A$13</c:f>
              <c:strCache>
                <c:ptCount val="12"/>
                <c:pt idx="0">
                  <c:v>Совершено в группах</c:v>
                </c:pt>
                <c:pt idx="1">
                  <c:v>Совершено преступлений несовершеннолетними в состоянии алкогольного опьянения</c:v>
                </c:pt>
                <c:pt idx="2">
                  <c:v>Тяжких и особо тяжких преступлений</c:v>
                </c:pt>
                <c:pt idx="3">
                  <c:v>Умышленных убийств</c:v>
                </c:pt>
                <c:pt idx="4">
                  <c:v>Причинено тяжкий вред здоровью</c:v>
                </c:pt>
                <c:pt idx="5">
                  <c:v>Вред здоровью (ст. 112 УК РФ)</c:v>
                </c:pt>
                <c:pt idx="6">
                  <c:v>Совершено преступлений против половой неприкосновенности (131-135 УК РФ)</c:v>
                </c:pt>
                <c:pt idx="7">
                  <c:v>Краж</c:v>
                </c:pt>
                <c:pt idx="8">
                  <c:v>Грабежей</c:v>
                </c:pt>
                <c:pt idx="9">
                  <c:v>Разбойных нападений</c:v>
                </c:pt>
                <c:pt idx="10">
                  <c:v>Угонов</c:v>
                </c:pt>
                <c:pt idx="11">
                  <c:v>Преступлений по линии НОН</c:v>
                </c:pt>
              </c:strCache>
              <c:extLst/>
            </c:strRef>
          </c:cat>
          <c:val>
            <c:numRef>
              <c:f>Лист1!$B$1:$B$13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</c:numCache>
              <c:extLst/>
            </c:numRef>
          </c:val>
          <c:extLst/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solidFill>
          <a:schemeClr val="lt1">
            <a:alpha val="50000"/>
          </a:schemeClr>
        </a:solidFill>
        <a:ln>
          <a:noFill/>
        </a:ln>
        <a:effectLst>
          <a:glow rad="304800">
            <a:schemeClr val="accent1">
              <a:alpha val="26000"/>
            </a:schemeClr>
          </a:glow>
          <a:outerShdw blurRad="1270000" dist="355600" dir="10620000" sx="106000" sy="106000" algn="ctr" rotWithShape="0">
            <a:srgbClr val="000000"/>
          </a:outerShdw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021480228323828"/>
          <c:y val="2.243622564825513E-3"/>
          <c:w val="0.58627367100704708"/>
          <c:h val="0.843863336772071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Лист2!$A$1:$A$12</c:f>
              <c:strCache>
                <c:ptCount val="12"/>
                <c:pt idx="0">
                  <c:v>Преступления, предусмотренные п. Б ч. 4 ст. 132 УК РФ</c:v>
                </c:pt>
                <c:pt idx="1">
                  <c:v>Преступления, предусмотренные ч.1 ст.134 УК РФ</c:v>
                </c:pt>
                <c:pt idx="2">
                  <c:v>Преступления, предусмотренные ч.1 ст.135 УК РФ </c:v>
                </c:pt>
                <c:pt idx="3">
                  <c:v>Преступления, предусмотренные ч.1 ст.161 УК РФ</c:v>
                </c:pt>
                <c:pt idx="4">
                  <c:v>Преступления, предусмотренные ч.2 ст.135 УК РФ </c:v>
                </c:pt>
                <c:pt idx="5">
                  <c:v>Преступления, предусмотренные ч. 4 ст. 131 УК РФ</c:v>
                </c:pt>
                <c:pt idx="6">
                  <c:v>Преступления, предусмотренные ч.4 ст. 264 УК РФ</c:v>
                </c:pt>
                <c:pt idx="7">
                  <c:v>Преступления, предусмотренные ч.1 ст. 158 УК РФ</c:v>
                </c:pt>
                <c:pt idx="8">
                  <c:v>Преступления, предусмотренные ч.1 ст.116 УК РФ</c:v>
                </c:pt>
                <c:pt idx="9">
                  <c:v>Преступления, предусмотренные ч.1 ст. 119 УК РФ</c:v>
                </c:pt>
                <c:pt idx="10">
                  <c:v>Преступления, предусмотренные ч.3 п. Б ст.133 ч.1 УК РФ</c:v>
                </c:pt>
                <c:pt idx="11">
                  <c:v>Преступления, предусмотренные ч.1 ст.112 УК РФ</c:v>
                </c:pt>
              </c:strCache>
            </c:strRef>
          </c:cat>
          <c:val>
            <c:numRef>
              <c:f>Лист2!$B$1:$B$12</c:f>
              <c:numCache>
                <c:formatCode>General</c:formatCode>
                <c:ptCount val="12"/>
                <c:pt idx="0">
                  <c:v>0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69036360295965"/>
          <c:y val="2.2435501331343416E-3"/>
          <c:w val="0.611674759230318"/>
          <c:h val="0.8806850284661410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Лист2!$A$1:$A$12</c:f>
              <c:strCache>
                <c:ptCount val="12"/>
                <c:pt idx="0">
                  <c:v>Преступления, предусмотренные п. Б ч. 4 ст. 132 УК РФ</c:v>
                </c:pt>
                <c:pt idx="1">
                  <c:v>Преступления, предусмотренные ч.1 ст.134 УК РФ</c:v>
                </c:pt>
                <c:pt idx="2">
                  <c:v>Преступления, предусмотренные ч.1 ст.135 УК РФ </c:v>
                </c:pt>
                <c:pt idx="3">
                  <c:v>Преступления, предусмотренные ч.1 ст.161 УК РФ</c:v>
                </c:pt>
                <c:pt idx="4">
                  <c:v>Преступления, предусмотренные ч.2 ст.135 УК РФ </c:v>
                </c:pt>
                <c:pt idx="5">
                  <c:v>Преступления, предусмотренные ч. 4 ст. 131 УК РФ</c:v>
                </c:pt>
                <c:pt idx="6">
                  <c:v>Преступления, предусмотренные ч.4 ст. 264 УК РФ</c:v>
                </c:pt>
                <c:pt idx="7">
                  <c:v>Преступления, предусмотренные ч.1 ст. 158 УК РФ</c:v>
                </c:pt>
                <c:pt idx="8">
                  <c:v>Преступления, предусмотренные ч.1 ст.116 УК РФ</c:v>
                </c:pt>
                <c:pt idx="9">
                  <c:v>Преступления, предусмотренные ч.1 ст. 119 УК РФ</c:v>
                </c:pt>
                <c:pt idx="10">
                  <c:v>Преступления, предусмотренные ч.3 п. Б ст.133 ч.1 УК РФ</c:v>
                </c:pt>
                <c:pt idx="11">
                  <c:v>Преступления, предусмотренные ч.1 ст.112 УК РФ</c:v>
                </c:pt>
              </c:strCache>
            </c:strRef>
          </c:cat>
          <c:val>
            <c:numRef>
              <c:f>Лист2!$B$1:$B$12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69036360295965"/>
          <c:y val="2.2435501331343416E-3"/>
          <c:w val="0.611674759230318"/>
          <c:h val="0.8806850284661410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5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5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6">
                      <a:lumMod val="60000"/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6">
                      <a:lumMod val="60000"/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Лист2!$A$1:$A$12</c:f>
              <c:strCache>
                <c:ptCount val="12"/>
                <c:pt idx="0">
                  <c:v>Преступления, предусмотренные п. Б ч. 4 ст. 132 УК РФ</c:v>
                </c:pt>
                <c:pt idx="1">
                  <c:v>Преступления, предусмотренные ч.1 ст.134 УК РФ</c:v>
                </c:pt>
                <c:pt idx="2">
                  <c:v>Преступления, предусмотренные ч.1 ст.135 УК РФ </c:v>
                </c:pt>
                <c:pt idx="3">
                  <c:v>Преступления, предусмотренные ч.1 ст.161 УК РФ</c:v>
                </c:pt>
                <c:pt idx="4">
                  <c:v>Преступления, предусмотренные ч.2 ст.135 УК РФ </c:v>
                </c:pt>
                <c:pt idx="5">
                  <c:v>Преступления, предусмотренные ч. 4 ст. 131 УК РФ</c:v>
                </c:pt>
                <c:pt idx="6">
                  <c:v>Преступления, предусмотренные ч.4 ст. 264 УК РФ</c:v>
                </c:pt>
                <c:pt idx="7">
                  <c:v>Преступления, предусмотренные ч.1 ст. 158 УК РФ</c:v>
                </c:pt>
                <c:pt idx="8">
                  <c:v>Преступления, предусмотренные ч.1 ст.116 УК РФ</c:v>
                </c:pt>
                <c:pt idx="9">
                  <c:v>Преступления, предусмотренные ч.1 ст. 119 УК РФ</c:v>
                </c:pt>
                <c:pt idx="10">
                  <c:v>Преступления, предусмотренные ч.3 п. Б ст.133 ч.1 УК РФ</c:v>
                </c:pt>
                <c:pt idx="11">
                  <c:v>Преступления, предусмотренные ч.1 ст.112 УК РФ</c:v>
                </c:pt>
              </c:strCache>
            </c:strRef>
          </c:cat>
          <c:val>
            <c:numRef>
              <c:f>Лист2!$B$1:$B$12</c:f>
              <c:numCache>
                <c:formatCode>General</c:formatCode>
                <c:ptCount val="12"/>
                <c:pt idx="0">
                  <c:v>8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72568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7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5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05672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3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55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4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376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954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AFEBDB9-9827-4CC9-88D3-8BBB1F385B9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BF8220D-6D4A-4971-B466-A06E355AB79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18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826897" y="1611989"/>
            <a:ext cx="8624535" cy="3336999"/>
          </a:xfrm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состоянии подростковой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преступности и противоправных действиях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отношении несовершеннолетних за 2025 год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284" y="469232"/>
            <a:ext cx="10010274" cy="5735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Предложения: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284" y="1315453"/>
            <a:ext cx="10010274" cy="405063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u="sng" dirty="0" smtClean="0"/>
              <a:t>КДН и ЗП </a:t>
            </a:r>
            <a:r>
              <a:rPr lang="ru-RU" i="1" u="sng" dirty="0"/>
              <a:t>Крапивинского муниципального </a:t>
            </a:r>
            <a:r>
              <a:rPr lang="ru-RU" i="1" u="sng" dirty="0" smtClean="0"/>
              <a:t>округа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- </a:t>
            </a:r>
            <a:r>
              <a:rPr lang="ru-RU" sz="1600" dirty="0"/>
              <a:t>разработать комплекс мер, направленный на снижение уровня сексуальных преступлений в отношении несовершеннолетних;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- осуществлять </a:t>
            </a:r>
            <a:r>
              <a:rPr lang="ru-RU" sz="1600" dirty="0"/>
              <a:t>постоянный контроль за деятельностью органов системы профилактики по профилактике преступлений против половой неприкосновенности несовершеннолетних</a:t>
            </a:r>
            <a:r>
              <a:rPr lang="ru-RU" sz="16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i="1" u="sng" dirty="0"/>
              <a:t>Социальной защите населения: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- повысить эффективность работы социальных служб, направленных на реабилитацию несовершеннолетних, пострадавших от насилия, в том числе сексуального.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u="sng" dirty="0"/>
              <a:t>Управлению образования: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/>
              <a:t>- принять меры и обеспечить должный контроль за своевременным информированием образовательными организациями правоохранительных органов о случаях совершения преступлений в отношении несовершеннолетних.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 smtClean="0"/>
              <a:t>- принять </a:t>
            </a:r>
            <a:r>
              <a:rPr lang="ru-RU" sz="1500" dirty="0"/>
              <a:t>меры по информированию законных представителей обучающихся о необходимости обеспечения информационной безопасности в сети Интернет, ограничению времяпровождения несовершеннолетних в сети Интернет</a:t>
            </a:r>
            <a:r>
              <a:rPr lang="ru-RU" sz="15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5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5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115" y="545432"/>
            <a:ext cx="10371221" cy="5374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/>
              <a:t>Предложения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115" y="1395663"/>
            <a:ext cx="10371221" cy="4066674"/>
          </a:xfr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u="sng" dirty="0"/>
              <a:t>Также предлагаем:</a:t>
            </a:r>
          </a:p>
          <a:p>
            <a:pPr marL="0" indent="0">
              <a:buNone/>
            </a:pPr>
            <a:r>
              <a:rPr lang="ru-RU" dirty="0"/>
              <a:t>- в целях обеспечения комплексной медико-психологической помощи детям, пострадавшим от сексуального насилия, рассмотреть вопрос о создании центров (служб) диагностики и консультирования несовершеннолетних на территориях муниципального образования;</a:t>
            </a:r>
          </a:p>
          <a:p>
            <a:pPr marL="0" indent="0">
              <a:buNone/>
            </a:pPr>
            <a:r>
              <a:rPr lang="ru-RU" dirty="0"/>
              <a:t>- обеспечить должный контроль по выявлению семей, находящихся в трудной жизненной ситуации, социально опасном положении;</a:t>
            </a:r>
          </a:p>
          <a:p>
            <a:pPr marL="0" indent="0">
              <a:buNone/>
            </a:pPr>
            <a:r>
              <a:rPr lang="ru-RU" dirty="0"/>
              <a:t>- усилить просветительскую работу (с привлечением СМИ) среди подростков и их родителей по профилактике </a:t>
            </a:r>
            <a:r>
              <a:rPr lang="ru-RU" dirty="0" err="1"/>
              <a:t>виктимного</a:t>
            </a:r>
            <a:r>
              <a:rPr lang="ru-RU" dirty="0"/>
              <a:t> поведения несовершеннолетних;</a:t>
            </a:r>
          </a:p>
          <a:p>
            <a:pPr marL="0" indent="0">
              <a:buNone/>
            </a:pPr>
            <a:r>
              <a:rPr lang="ru-RU" dirty="0"/>
              <a:t>- обсудить вопросы защиты детей от жестокого обращения и насилия, в том числе сексуального, семейного, на сельских сходах, собраниях родительской общественности.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9411" y="2286000"/>
            <a:ext cx="8895347" cy="67376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     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516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744188"/>
              </p:ext>
            </p:extLst>
          </p:nvPr>
        </p:nvGraphicFramePr>
        <p:xfrm>
          <a:off x="1137920" y="822960"/>
          <a:ext cx="10952480" cy="58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668379" y="260684"/>
            <a:ext cx="9537032" cy="54142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преступности среди несовершеннолетних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5467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421" y="284748"/>
            <a:ext cx="9248274" cy="49329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преступности среди несовершеннолетних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267584"/>
              </p:ext>
            </p:extLst>
          </p:nvPr>
        </p:nvGraphicFramePr>
        <p:xfrm>
          <a:off x="1195137" y="778041"/>
          <a:ext cx="10684042" cy="588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39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979" y="228600"/>
            <a:ext cx="9344526" cy="46121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преступности среди несовершеннолетних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6863"/>
              </p:ext>
            </p:extLst>
          </p:nvPr>
        </p:nvGraphicFramePr>
        <p:xfrm>
          <a:off x="1203157" y="689811"/>
          <a:ext cx="10667999" cy="598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73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318" y="129608"/>
            <a:ext cx="3376977" cy="2534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37" y="4054576"/>
            <a:ext cx="3184295" cy="2394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37" y="257945"/>
            <a:ext cx="2751221" cy="3668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72" y="2534652"/>
            <a:ext cx="3122976" cy="2342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746" y="2092092"/>
            <a:ext cx="3293645" cy="24641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844" y="4308888"/>
            <a:ext cx="2819634" cy="2137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189" y="4308888"/>
            <a:ext cx="3102167" cy="21953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478" y="144088"/>
            <a:ext cx="3032701" cy="22745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3486" y="2418614"/>
            <a:ext cx="2430236" cy="18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228" y="269421"/>
            <a:ext cx="10401301" cy="6694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преступности в отношении несовершеннолетних за период 2023 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773698"/>
              </p:ext>
            </p:extLst>
          </p:nvPr>
        </p:nvGraphicFramePr>
        <p:xfrm>
          <a:off x="1004206" y="1191985"/>
          <a:ext cx="10989129" cy="5527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97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158" y="188495"/>
            <a:ext cx="10379242" cy="72590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отношении несовершеннолетних за период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dirty="0"/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804138"/>
              </p:ext>
            </p:extLst>
          </p:nvPr>
        </p:nvGraphicFramePr>
        <p:xfrm>
          <a:off x="1379621" y="1138988"/>
          <a:ext cx="10499557" cy="551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01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172452"/>
            <a:ext cx="10419347" cy="83017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отношении несовершеннолетних за период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310686"/>
              </p:ext>
            </p:extLst>
          </p:nvPr>
        </p:nvGraphicFramePr>
        <p:xfrm>
          <a:off x="1046481" y="658794"/>
          <a:ext cx="11015578" cy="592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36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14" y="2977062"/>
            <a:ext cx="6662375" cy="37475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" y="205539"/>
            <a:ext cx="6096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247</TotalTime>
  <Words>273</Words>
  <Application>Microsoft Office PowerPoint</Application>
  <PresentationFormat>Широкоэкранный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Franklin Gothic Book</vt:lpstr>
      <vt:lpstr>Times New Roman</vt:lpstr>
      <vt:lpstr>Crop</vt:lpstr>
      <vt:lpstr>Информация о состоянии подростковой      преступности и противоправных действиях       в отношении несовершеннолетних за 2025 год </vt:lpstr>
      <vt:lpstr>Состояние преступности среди несовершеннолетних в 2023 году </vt:lpstr>
      <vt:lpstr>Состояние преступности среди несовершеннолетних в 2024 году </vt:lpstr>
      <vt:lpstr>Состояние преступности среди несовершеннолетних в 2025 году </vt:lpstr>
      <vt:lpstr>Презентация PowerPoint</vt:lpstr>
      <vt:lpstr>Состояние преступности в отношении несовершеннолетних за период 2023 года</vt:lpstr>
      <vt:lpstr>Состояние преступности в отношении несовершеннолетних за период 2024 года</vt:lpstr>
      <vt:lpstr>Состояние преступности в отношении несовершеннолетних за период 2025 года</vt:lpstr>
      <vt:lpstr>Презентация PowerPoint</vt:lpstr>
      <vt:lpstr>Предложения:</vt:lpstr>
      <vt:lpstr>Предложения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о состоянии подростковой      преступности и противоправных действиях       в отношении несовершеннолетних за 2025 год </dc:title>
  <dc:creator>Учетная запись Майкрософт</dc:creator>
  <cp:lastModifiedBy>StroyUser1</cp:lastModifiedBy>
  <cp:revision>17</cp:revision>
  <dcterms:created xsi:type="dcterms:W3CDTF">2026-03-22T15:25:50Z</dcterms:created>
  <dcterms:modified xsi:type="dcterms:W3CDTF">2026-03-25T03:16:18Z</dcterms:modified>
</cp:coreProperties>
</file>