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0"/>
  </p:notesMasterIdLst>
  <p:sldIdLst>
    <p:sldId id="257" r:id="rId2"/>
    <p:sldId id="293" r:id="rId3"/>
    <p:sldId id="304" r:id="rId4"/>
    <p:sldId id="278" r:id="rId5"/>
    <p:sldId id="298" r:id="rId6"/>
    <p:sldId id="306" r:id="rId7"/>
    <p:sldId id="307" r:id="rId8"/>
    <p:sldId id="301" r:id="rId9"/>
    <p:sldId id="299" r:id="rId10"/>
    <p:sldId id="302" r:id="rId11"/>
    <p:sldId id="308" r:id="rId12"/>
    <p:sldId id="297" r:id="rId13"/>
    <p:sldId id="289" r:id="rId14"/>
    <p:sldId id="290" r:id="rId15"/>
    <p:sldId id="286" r:id="rId16"/>
    <p:sldId id="287" r:id="rId17"/>
    <p:sldId id="288" r:id="rId18"/>
    <p:sldId id="291" r:id="rId19"/>
    <p:sldId id="292" r:id="rId20"/>
    <p:sldId id="294" r:id="rId21"/>
    <p:sldId id="315" r:id="rId22"/>
    <p:sldId id="316" r:id="rId23"/>
    <p:sldId id="317" r:id="rId24"/>
    <p:sldId id="318" r:id="rId25"/>
    <p:sldId id="296" r:id="rId26"/>
    <p:sldId id="309" r:id="rId27"/>
    <p:sldId id="310" r:id="rId28"/>
    <p:sldId id="313" r:id="rId29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2"/>
    <a:srgbClr val="972953"/>
    <a:srgbClr val="F0B6C2"/>
    <a:srgbClr val="F7D9DF"/>
    <a:srgbClr val="000000"/>
    <a:srgbClr val="989898"/>
    <a:srgbClr val="F5F5F5"/>
    <a:srgbClr val="4ABED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45" d="100"/>
          <a:sy n="145" d="100"/>
        </p:scale>
        <p:origin x="63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F2-4719-8025-61C247266A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F2-4719-8025-61C247266A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F2-4719-8025-61C247266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127968"/>
        <c:axId val="160194800"/>
      </c:barChart>
      <c:catAx>
        <c:axId val="16012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0194800"/>
        <c:crosses val="autoZero"/>
        <c:auto val="1"/>
        <c:lblAlgn val="ctr"/>
        <c:lblOffset val="100"/>
        <c:noMultiLvlLbl val="0"/>
      </c:catAx>
      <c:valAx>
        <c:axId val="16019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0127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A1-444D-844B-342787EEEFCE}"/>
              </c:ext>
            </c:extLst>
          </c:dPt>
          <c:dPt>
            <c:idx val="3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2-CAA1-444D-844B-342787EEEFC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A1-444D-844B-342787EEE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4162371527435533"/>
          <c:y val="0.3278297430004144"/>
          <c:w val="0.1409977399819094"/>
          <c:h val="0.3673353897937976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93.png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443AF-D3DF-4935-BC0D-F85DC95619A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017C9C5-181D-4F25-80A2-F12F15BBC617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Приятные события:</a:t>
          </a:r>
        </a:p>
        <a:p>
          <a:r>
            <a:rPr lang="ru-RU" sz="1600" dirty="0" smtClean="0"/>
            <a:t>- Рождение ребенка</a:t>
          </a:r>
        </a:p>
        <a:p>
          <a:r>
            <a:rPr lang="ru-RU" sz="1600" dirty="0" smtClean="0"/>
            <a:t>- Образование</a:t>
          </a:r>
        </a:p>
        <a:p>
          <a:r>
            <a:rPr lang="ru-RU" sz="1600" dirty="0" smtClean="0"/>
            <a:t>- Свадьба</a:t>
          </a:r>
        </a:p>
        <a:p>
          <a:r>
            <a:rPr lang="ru-RU" sz="1600" dirty="0" smtClean="0"/>
            <a:t>- Путешествия, отпуск</a:t>
          </a:r>
        </a:p>
        <a:p>
          <a:r>
            <a:rPr lang="ru-RU" sz="1600" dirty="0" smtClean="0"/>
            <a:t>- Крупные покупки</a:t>
          </a:r>
        </a:p>
        <a:p>
          <a:r>
            <a:rPr lang="ru-RU" sz="1600" dirty="0" smtClean="0"/>
            <a:t>…</a:t>
          </a:r>
        </a:p>
        <a:p>
          <a:endParaRPr lang="ru-RU" sz="2000" dirty="0"/>
        </a:p>
      </dgm:t>
    </dgm:pt>
    <dgm:pt modelId="{ED5AE89F-84B2-4D06-B9EE-90218952CD16}" type="parTrans" cxnId="{4EE74F09-34D9-4CE2-9005-C9CE887DA814}">
      <dgm:prSet/>
      <dgm:spPr/>
      <dgm:t>
        <a:bodyPr/>
        <a:lstStyle/>
        <a:p>
          <a:endParaRPr lang="ru-RU"/>
        </a:p>
      </dgm:t>
    </dgm:pt>
    <dgm:pt modelId="{3B821F8D-EA0A-4B91-86DC-BA5A7449519C}" type="sibTrans" cxnId="{4EE74F09-34D9-4CE2-9005-C9CE887DA814}">
      <dgm:prSet/>
      <dgm:spPr/>
      <dgm:t>
        <a:bodyPr/>
        <a:lstStyle/>
        <a:p>
          <a:endParaRPr lang="ru-RU"/>
        </a:p>
      </dgm:t>
    </dgm:pt>
    <dgm:pt modelId="{C9F87487-E88E-492D-BD71-3C6ABB39AEC4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Неприятные события:</a:t>
          </a:r>
        </a:p>
        <a:p>
          <a:r>
            <a:rPr lang="ru-RU" sz="1600" dirty="0" smtClean="0"/>
            <a:t>- Болезни</a:t>
          </a:r>
        </a:p>
        <a:p>
          <a:r>
            <a:rPr lang="ru-RU" sz="1600" dirty="0" smtClean="0"/>
            <a:t>- Травмы</a:t>
          </a:r>
        </a:p>
        <a:p>
          <a:r>
            <a:rPr lang="ru-RU" sz="1600" dirty="0" smtClean="0"/>
            <a:t>- Инвалидность</a:t>
          </a:r>
        </a:p>
        <a:p>
          <a:r>
            <a:rPr lang="ru-RU" sz="1600" dirty="0" smtClean="0"/>
            <a:t>- Утрата имущества</a:t>
          </a:r>
        </a:p>
        <a:p>
          <a:r>
            <a:rPr lang="ru-RU" sz="1600" dirty="0" smtClean="0"/>
            <a:t>-Уход из жизни</a:t>
          </a:r>
        </a:p>
        <a:p>
          <a:r>
            <a:rPr lang="ru-RU" sz="1600" dirty="0" smtClean="0"/>
            <a:t>…</a:t>
          </a:r>
        </a:p>
        <a:p>
          <a:endParaRPr lang="ru-RU" sz="3200" dirty="0"/>
        </a:p>
      </dgm:t>
    </dgm:pt>
    <dgm:pt modelId="{415E39CF-752C-4BC5-8FBD-40736F4D2E6C}" type="parTrans" cxnId="{0051E816-0B5B-49AB-8141-DB15D96318FC}">
      <dgm:prSet/>
      <dgm:spPr/>
      <dgm:t>
        <a:bodyPr/>
        <a:lstStyle/>
        <a:p>
          <a:endParaRPr lang="ru-RU"/>
        </a:p>
      </dgm:t>
    </dgm:pt>
    <dgm:pt modelId="{BDAEF117-D352-4D55-903B-DFF8E694F2CC}" type="sibTrans" cxnId="{0051E816-0B5B-49AB-8141-DB15D96318FC}">
      <dgm:prSet/>
      <dgm:spPr/>
      <dgm:t>
        <a:bodyPr/>
        <a:lstStyle/>
        <a:p>
          <a:endParaRPr lang="ru-RU"/>
        </a:p>
      </dgm:t>
    </dgm:pt>
    <dgm:pt modelId="{1E3D763F-1D24-4CA0-BDDD-A7E708DFBCB0}" type="pres">
      <dgm:prSet presAssocID="{FBB443AF-D3DF-4935-BC0D-F85DC95619AE}" presName="Name0" presStyleCnt="0">
        <dgm:presLayoutVars>
          <dgm:dir/>
          <dgm:resizeHandles val="exact"/>
        </dgm:presLayoutVars>
      </dgm:prSet>
      <dgm:spPr/>
    </dgm:pt>
    <dgm:pt modelId="{402D7E8C-1C02-4AAD-BE32-C9680E466466}" type="pres">
      <dgm:prSet presAssocID="{FBB443AF-D3DF-4935-BC0D-F85DC95619AE}" presName="fgShape" presStyleLbl="fgShp" presStyleIdx="0" presStyleCnt="1" custLinFactNeighborX="241" custLinFactNeighborY="-24941"/>
      <dgm:spPr/>
    </dgm:pt>
    <dgm:pt modelId="{F5AD246D-8649-4B35-9DF7-65B849B9E069}" type="pres">
      <dgm:prSet presAssocID="{FBB443AF-D3DF-4935-BC0D-F85DC95619AE}" presName="linComp" presStyleCnt="0"/>
      <dgm:spPr/>
    </dgm:pt>
    <dgm:pt modelId="{0B98A958-5958-48E0-97DC-4032D1FB14E4}" type="pres">
      <dgm:prSet presAssocID="{3017C9C5-181D-4F25-80A2-F12F15BBC617}" presName="compNode" presStyleCnt="0"/>
      <dgm:spPr/>
    </dgm:pt>
    <dgm:pt modelId="{A33D14B5-6951-4FC0-B26C-A0DFD7B3D868}" type="pres">
      <dgm:prSet presAssocID="{3017C9C5-181D-4F25-80A2-F12F15BBC617}" presName="bkgdShape" presStyleLbl="node1" presStyleIdx="0" presStyleCnt="2" custLinFactNeighborX="701" custLinFactNeighborY="284"/>
      <dgm:spPr/>
      <dgm:t>
        <a:bodyPr/>
        <a:lstStyle/>
        <a:p>
          <a:endParaRPr lang="ru-RU"/>
        </a:p>
      </dgm:t>
    </dgm:pt>
    <dgm:pt modelId="{54627C07-DBAC-4B99-8442-21AE36D84E53}" type="pres">
      <dgm:prSet presAssocID="{3017C9C5-181D-4F25-80A2-F12F15BBC61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425C3-C8F3-4B51-8234-634C36BD3840}" type="pres">
      <dgm:prSet presAssocID="{3017C9C5-181D-4F25-80A2-F12F15BBC617}" presName="invisiNode" presStyleLbl="node1" presStyleIdx="0" presStyleCnt="2"/>
      <dgm:spPr/>
    </dgm:pt>
    <dgm:pt modelId="{B59C4550-D75F-4449-BFB1-50A2F717439D}" type="pres">
      <dgm:prSet presAssocID="{3017C9C5-181D-4F25-80A2-F12F15BBC617}" presName="imagNode" presStyleLbl="fgImgPlace1" presStyleIdx="0" presStyleCnt="2" custLinFactNeighborX="76" custLinFactNeighborY="-13903"/>
      <dgm:spPr/>
    </dgm:pt>
    <dgm:pt modelId="{08DB3CBC-8BE3-4EA4-A4B7-19BEA72056EC}" type="pres">
      <dgm:prSet presAssocID="{3B821F8D-EA0A-4B91-86DC-BA5A74495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7B612AC-0900-4394-82E4-18CF790C4FE6}" type="pres">
      <dgm:prSet presAssocID="{C9F87487-E88E-492D-BD71-3C6ABB39AEC4}" presName="compNode" presStyleCnt="0"/>
      <dgm:spPr/>
    </dgm:pt>
    <dgm:pt modelId="{070F7580-D6A4-447F-960E-BD367B30DA12}" type="pres">
      <dgm:prSet presAssocID="{C9F87487-E88E-492D-BD71-3C6ABB39AEC4}" presName="bkgdShape" presStyleLbl="node1" presStyleIdx="1" presStyleCnt="2" custLinFactNeighborY="1162"/>
      <dgm:spPr/>
      <dgm:t>
        <a:bodyPr/>
        <a:lstStyle/>
        <a:p>
          <a:endParaRPr lang="ru-RU"/>
        </a:p>
      </dgm:t>
    </dgm:pt>
    <dgm:pt modelId="{980D1CD9-C01D-4EDA-805A-FFF854207DEF}" type="pres">
      <dgm:prSet presAssocID="{C9F87487-E88E-492D-BD71-3C6ABB39AEC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18411-02DA-4FF0-B876-80773AF5FF4C}" type="pres">
      <dgm:prSet presAssocID="{C9F87487-E88E-492D-BD71-3C6ABB39AEC4}" presName="invisiNode" presStyleLbl="node1" presStyleIdx="1" presStyleCnt="2"/>
      <dgm:spPr/>
    </dgm:pt>
    <dgm:pt modelId="{61C5C9F0-4CC4-445A-B0E1-A4A2C778EC1A}" type="pres">
      <dgm:prSet presAssocID="{C9F87487-E88E-492D-BD71-3C6ABB39AEC4}" presName="imagNode" presStyleLbl="fgImgPlace1" presStyleIdx="1" presStyleCnt="2" custLinFactNeighborX="1667" custLinFactNeighborY="-12646"/>
      <dgm:spPr/>
    </dgm:pt>
  </dgm:ptLst>
  <dgm:cxnLst>
    <dgm:cxn modelId="{5DA46605-E77D-4F73-9A06-580FFD62DD48}" type="presOf" srcId="{3B821F8D-EA0A-4B91-86DC-BA5A7449519C}" destId="{08DB3CBC-8BE3-4EA4-A4B7-19BEA72056EC}" srcOrd="0" destOrd="0" presId="urn:microsoft.com/office/officeart/2005/8/layout/hList7"/>
    <dgm:cxn modelId="{D1DCB4FD-80BE-4CDB-96CF-3323E9B77673}" type="presOf" srcId="{C9F87487-E88E-492D-BD71-3C6ABB39AEC4}" destId="{980D1CD9-C01D-4EDA-805A-FFF854207DEF}" srcOrd="1" destOrd="0" presId="urn:microsoft.com/office/officeart/2005/8/layout/hList7"/>
    <dgm:cxn modelId="{0051E816-0B5B-49AB-8141-DB15D96318FC}" srcId="{FBB443AF-D3DF-4935-BC0D-F85DC95619AE}" destId="{C9F87487-E88E-492D-BD71-3C6ABB39AEC4}" srcOrd="1" destOrd="0" parTransId="{415E39CF-752C-4BC5-8FBD-40736F4D2E6C}" sibTransId="{BDAEF117-D352-4D55-903B-DFF8E694F2CC}"/>
    <dgm:cxn modelId="{DD1DF0F9-49EE-4D3D-BDDE-54CA72428BCE}" type="presOf" srcId="{3017C9C5-181D-4F25-80A2-F12F15BBC617}" destId="{A33D14B5-6951-4FC0-B26C-A0DFD7B3D868}" srcOrd="0" destOrd="0" presId="urn:microsoft.com/office/officeart/2005/8/layout/hList7"/>
    <dgm:cxn modelId="{4EE74F09-34D9-4CE2-9005-C9CE887DA814}" srcId="{FBB443AF-D3DF-4935-BC0D-F85DC95619AE}" destId="{3017C9C5-181D-4F25-80A2-F12F15BBC617}" srcOrd="0" destOrd="0" parTransId="{ED5AE89F-84B2-4D06-B9EE-90218952CD16}" sibTransId="{3B821F8D-EA0A-4B91-86DC-BA5A7449519C}"/>
    <dgm:cxn modelId="{38E5BBAC-6601-414B-8468-5A9B2788F4F7}" type="presOf" srcId="{C9F87487-E88E-492D-BD71-3C6ABB39AEC4}" destId="{070F7580-D6A4-447F-960E-BD367B30DA12}" srcOrd="0" destOrd="0" presId="urn:microsoft.com/office/officeart/2005/8/layout/hList7"/>
    <dgm:cxn modelId="{0BDE305A-94C4-43D6-A0ED-90FA889F14A4}" type="presOf" srcId="{3017C9C5-181D-4F25-80A2-F12F15BBC617}" destId="{54627C07-DBAC-4B99-8442-21AE36D84E53}" srcOrd="1" destOrd="0" presId="urn:microsoft.com/office/officeart/2005/8/layout/hList7"/>
    <dgm:cxn modelId="{CAAD2384-E0E7-4F3E-9BC8-2B6A8EC42761}" type="presOf" srcId="{FBB443AF-D3DF-4935-BC0D-F85DC95619AE}" destId="{1E3D763F-1D24-4CA0-BDDD-A7E708DFBCB0}" srcOrd="0" destOrd="0" presId="urn:microsoft.com/office/officeart/2005/8/layout/hList7"/>
    <dgm:cxn modelId="{D7260CF7-BFF9-4BFC-A2D5-8D54F2F54802}" type="presParOf" srcId="{1E3D763F-1D24-4CA0-BDDD-A7E708DFBCB0}" destId="{402D7E8C-1C02-4AAD-BE32-C9680E466466}" srcOrd="0" destOrd="0" presId="urn:microsoft.com/office/officeart/2005/8/layout/hList7"/>
    <dgm:cxn modelId="{64F973E8-8925-4226-AA60-BD68BD4CF8E8}" type="presParOf" srcId="{1E3D763F-1D24-4CA0-BDDD-A7E708DFBCB0}" destId="{F5AD246D-8649-4B35-9DF7-65B849B9E069}" srcOrd="1" destOrd="0" presId="urn:microsoft.com/office/officeart/2005/8/layout/hList7"/>
    <dgm:cxn modelId="{8F9D162E-FEF9-44CF-BA38-A605DBB61903}" type="presParOf" srcId="{F5AD246D-8649-4B35-9DF7-65B849B9E069}" destId="{0B98A958-5958-48E0-97DC-4032D1FB14E4}" srcOrd="0" destOrd="0" presId="urn:microsoft.com/office/officeart/2005/8/layout/hList7"/>
    <dgm:cxn modelId="{5BA27150-AFD3-46C2-BFD8-698BE5886CE4}" type="presParOf" srcId="{0B98A958-5958-48E0-97DC-4032D1FB14E4}" destId="{A33D14B5-6951-4FC0-B26C-A0DFD7B3D868}" srcOrd="0" destOrd="0" presId="urn:microsoft.com/office/officeart/2005/8/layout/hList7"/>
    <dgm:cxn modelId="{FFCB8308-4419-4DEB-9E7D-CF8265A2003A}" type="presParOf" srcId="{0B98A958-5958-48E0-97DC-4032D1FB14E4}" destId="{54627C07-DBAC-4B99-8442-21AE36D84E53}" srcOrd="1" destOrd="0" presId="urn:microsoft.com/office/officeart/2005/8/layout/hList7"/>
    <dgm:cxn modelId="{2476DE69-C7CB-4BD9-95DE-74EEE358A80E}" type="presParOf" srcId="{0B98A958-5958-48E0-97DC-4032D1FB14E4}" destId="{10A425C3-C8F3-4B51-8234-634C36BD3840}" srcOrd="2" destOrd="0" presId="urn:microsoft.com/office/officeart/2005/8/layout/hList7"/>
    <dgm:cxn modelId="{FA20A65C-4DD6-4121-9201-DF8BA64A22DA}" type="presParOf" srcId="{0B98A958-5958-48E0-97DC-4032D1FB14E4}" destId="{B59C4550-D75F-4449-BFB1-50A2F717439D}" srcOrd="3" destOrd="0" presId="urn:microsoft.com/office/officeart/2005/8/layout/hList7"/>
    <dgm:cxn modelId="{608D8FDB-C217-4FA3-8FC9-1034AD8D4670}" type="presParOf" srcId="{F5AD246D-8649-4B35-9DF7-65B849B9E069}" destId="{08DB3CBC-8BE3-4EA4-A4B7-19BEA72056EC}" srcOrd="1" destOrd="0" presId="urn:microsoft.com/office/officeart/2005/8/layout/hList7"/>
    <dgm:cxn modelId="{D6C6A5FF-91EB-4C28-B1FA-928052B6DC8F}" type="presParOf" srcId="{F5AD246D-8649-4B35-9DF7-65B849B9E069}" destId="{C7B612AC-0900-4394-82E4-18CF790C4FE6}" srcOrd="2" destOrd="0" presId="urn:microsoft.com/office/officeart/2005/8/layout/hList7"/>
    <dgm:cxn modelId="{673B1082-465E-4D3A-91B2-0951A7018FE3}" type="presParOf" srcId="{C7B612AC-0900-4394-82E4-18CF790C4FE6}" destId="{070F7580-D6A4-447F-960E-BD367B30DA12}" srcOrd="0" destOrd="0" presId="urn:microsoft.com/office/officeart/2005/8/layout/hList7"/>
    <dgm:cxn modelId="{0F87201B-AC97-41C8-B956-A6D9B57896D1}" type="presParOf" srcId="{C7B612AC-0900-4394-82E4-18CF790C4FE6}" destId="{980D1CD9-C01D-4EDA-805A-FFF854207DEF}" srcOrd="1" destOrd="0" presId="urn:microsoft.com/office/officeart/2005/8/layout/hList7"/>
    <dgm:cxn modelId="{CE5BB5E4-06E0-462F-A4F1-54792072C102}" type="presParOf" srcId="{C7B612AC-0900-4394-82E4-18CF790C4FE6}" destId="{D3018411-02DA-4FF0-B876-80773AF5FF4C}" srcOrd="2" destOrd="0" presId="urn:microsoft.com/office/officeart/2005/8/layout/hList7"/>
    <dgm:cxn modelId="{8E2B555F-E0B3-4093-9DC6-485D8131085E}" type="presParOf" srcId="{C7B612AC-0900-4394-82E4-18CF790C4FE6}" destId="{61C5C9F0-4CC4-445A-B0E1-A4A2C778EC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58F1B-9483-470A-8069-038ED0E330D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84223-73C9-4D89-88F4-0023BB04919A}">
      <dgm:prSet phldrT="[Текст]"/>
      <dgm:spPr/>
      <dgm:t>
        <a:bodyPr/>
        <a:lstStyle/>
        <a:p>
          <a:r>
            <a:rPr lang="ru-RU" dirty="0" smtClean="0"/>
            <a:t>СЕРВИСНЫЕ ВЫЕЗДНЫЕ УСЛУГИ</a:t>
          </a:r>
          <a:endParaRPr lang="ru-RU" dirty="0"/>
        </a:p>
      </dgm:t>
    </dgm:pt>
    <dgm:pt modelId="{006AAF4D-6531-49A6-8C8C-035626B9DC09}" type="parTrans" cxnId="{94E2B5E0-56E4-4272-A5C9-C171FD645B51}">
      <dgm:prSet/>
      <dgm:spPr/>
      <dgm:t>
        <a:bodyPr/>
        <a:lstStyle/>
        <a:p>
          <a:endParaRPr lang="ru-RU"/>
        </a:p>
      </dgm:t>
    </dgm:pt>
    <dgm:pt modelId="{C1ECC4E5-EE1A-4959-B8EA-DC187EDA03BF}" type="sibTrans" cxnId="{94E2B5E0-56E4-4272-A5C9-C171FD645B51}">
      <dgm:prSet/>
      <dgm:spPr/>
      <dgm:t>
        <a:bodyPr/>
        <a:lstStyle/>
        <a:p>
          <a:endParaRPr lang="ru-RU"/>
        </a:p>
      </dgm:t>
    </dgm:pt>
    <dgm:pt modelId="{53966793-27B3-438F-ADF2-19E5A6F78F07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Эвакуация ТС</a:t>
          </a:r>
          <a:endParaRPr lang="ru-RU" b="0" dirty="0">
            <a:solidFill>
              <a:schemeClr val="tx1"/>
            </a:solidFill>
          </a:endParaRPr>
        </a:p>
      </dgm:t>
    </dgm:pt>
    <dgm:pt modelId="{ED39D28F-8BC9-4E64-8901-6F6F67362076}" type="parTrans" cxnId="{A84574EB-4B4A-4EC7-B9B7-7BC5C6ACCD31}">
      <dgm:prSet/>
      <dgm:spPr/>
      <dgm:t>
        <a:bodyPr/>
        <a:lstStyle/>
        <a:p>
          <a:endParaRPr lang="ru-RU"/>
        </a:p>
      </dgm:t>
    </dgm:pt>
    <dgm:pt modelId="{F6161E5A-7E46-4CD3-A081-30435EC28BAD}" type="sibTrans" cxnId="{A84574EB-4B4A-4EC7-B9B7-7BC5C6ACCD31}">
      <dgm:prSet/>
      <dgm:spPr/>
      <dgm:t>
        <a:bodyPr/>
        <a:lstStyle/>
        <a:p>
          <a:endParaRPr lang="ru-RU"/>
        </a:p>
      </dgm:t>
    </dgm:pt>
    <dgm:pt modelId="{16DB1F49-F429-4CE8-BE18-D58FF79DD89A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Выезд аварийного комиссара</a:t>
          </a:r>
          <a:endParaRPr lang="ru-RU" b="0" dirty="0">
            <a:solidFill>
              <a:schemeClr val="tx1"/>
            </a:solidFill>
          </a:endParaRPr>
        </a:p>
      </dgm:t>
    </dgm:pt>
    <dgm:pt modelId="{22D8E57D-F7EC-48DA-968E-28FBAEEEC48B}" type="parTrans" cxnId="{ED34C1E9-4F49-4C47-B010-DD085CC95A5E}">
      <dgm:prSet/>
      <dgm:spPr/>
      <dgm:t>
        <a:bodyPr/>
        <a:lstStyle/>
        <a:p>
          <a:endParaRPr lang="ru-RU"/>
        </a:p>
      </dgm:t>
    </dgm:pt>
    <dgm:pt modelId="{9156178A-F742-41FD-ACA7-EF56C745BB14}" type="sibTrans" cxnId="{ED34C1E9-4F49-4C47-B010-DD085CC95A5E}">
      <dgm:prSet/>
      <dgm:spPr/>
      <dgm:t>
        <a:bodyPr/>
        <a:lstStyle/>
        <a:p>
          <a:endParaRPr lang="ru-RU"/>
        </a:p>
      </dgm:t>
    </dgm:pt>
    <dgm:pt modelId="{C88FF2C6-A3F9-4B7A-A625-A7DA9E9BB42F}">
      <dgm:prSet phldrT="[Текст]"/>
      <dgm:spPr/>
      <dgm:t>
        <a:bodyPr/>
        <a:lstStyle/>
        <a:p>
          <a:r>
            <a:rPr lang="ru-RU" dirty="0" smtClean="0"/>
            <a:t>СЕРВИСНЫЕ ОНЛАЙН УСЛУГИ</a:t>
          </a:r>
          <a:endParaRPr lang="ru-RU" dirty="0"/>
        </a:p>
      </dgm:t>
    </dgm:pt>
    <dgm:pt modelId="{AA3D31CC-D52F-4A9E-9BDE-644B3BC5602B}" type="parTrans" cxnId="{303637DC-D915-4B53-B0A6-4EB9B55A9BD7}">
      <dgm:prSet/>
      <dgm:spPr/>
      <dgm:t>
        <a:bodyPr/>
        <a:lstStyle/>
        <a:p>
          <a:endParaRPr lang="ru-RU"/>
        </a:p>
      </dgm:t>
    </dgm:pt>
    <dgm:pt modelId="{BAC84E5F-3A51-43D3-870D-B021DE7A597D}" type="sibTrans" cxnId="{303637DC-D915-4B53-B0A6-4EB9B55A9BD7}">
      <dgm:prSet/>
      <dgm:spPr/>
      <dgm:t>
        <a:bodyPr/>
        <a:lstStyle/>
        <a:p>
          <a:endParaRPr lang="ru-RU"/>
        </a:p>
      </dgm:t>
    </dgm:pt>
    <dgm:pt modelId="{CD95FB1C-75FF-4FFE-BE09-4D4D4A32F7F4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Телефонные консультации автоюристов</a:t>
          </a:r>
          <a:endParaRPr lang="ru-RU" b="0" dirty="0">
            <a:solidFill>
              <a:schemeClr val="tx1"/>
            </a:solidFill>
          </a:endParaRPr>
        </a:p>
      </dgm:t>
    </dgm:pt>
    <dgm:pt modelId="{AA52B957-A1A5-42E3-AB08-B13C47AEDA13}" type="parTrans" cxnId="{7FBFAED3-0081-4335-8BA8-03E648F0A351}">
      <dgm:prSet/>
      <dgm:spPr/>
      <dgm:t>
        <a:bodyPr/>
        <a:lstStyle/>
        <a:p>
          <a:endParaRPr lang="ru-RU"/>
        </a:p>
      </dgm:t>
    </dgm:pt>
    <dgm:pt modelId="{0DF5D5A9-ACA5-4DCD-9720-FBA2BEFBF358}" type="sibTrans" cxnId="{7FBFAED3-0081-4335-8BA8-03E648F0A351}">
      <dgm:prSet/>
      <dgm:spPr/>
      <dgm:t>
        <a:bodyPr/>
        <a:lstStyle/>
        <a:p>
          <a:endParaRPr lang="ru-RU"/>
        </a:p>
      </dgm:t>
    </dgm:pt>
    <dgm:pt modelId="{EC004972-6E0B-4853-AC25-4C6DEE835F20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Поиск принудительно эвакуированного автомобиля</a:t>
          </a:r>
          <a:endParaRPr lang="ru-RU" b="0" dirty="0">
            <a:solidFill>
              <a:schemeClr val="tx1"/>
            </a:solidFill>
          </a:endParaRPr>
        </a:p>
      </dgm:t>
    </dgm:pt>
    <dgm:pt modelId="{7BD42E2C-6574-43B7-ABDE-6FE4D4FC6646}" type="parTrans" cxnId="{7B499DE7-B7B2-4953-ABEA-8DDF1D3E6923}">
      <dgm:prSet/>
      <dgm:spPr/>
      <dgm:t>
        <a:bodyPr/>
        <a:lstStyle/>
        <a:p>
          <a:endParaRPr lang="ru-RU"/>
        </a:p>
      </dgm:t>
    </dgm:pt>
    <dgm:pt modelId="{4600ECF9-6C16-401B-8460-589D14496F71}" type="sibTrans" cxnId="{7B499DE7-B7B2-4953-ABEA-8DDF1D3E6923}">
      <dgm:prSet/>
      <dgm:spPr/>
      <dgm:t>
        <a:bodyPr/>
        <a:lstStyle/>
        <a:p>
          <a:endParaRPr lang="ru-RU"/>
        </a:p>
      </dgm:t>
    </dgm:pt>
    <dgm:pt modelId="{465D04BE-E6B3-4A17-B0B9-1375C9A91105}">
      <dgm:prSet phldrT="[Текст]"/>
      <dgm:spPr/>
      <dgm:t>
        <a:bodyPr/>
        <a:lstStyle/>
        <a:p>
          <a:r>
            <a:rPr lang="ru-RU" dirty="0" smtClean="0"/>
            <a:t>МЕДИЦИНСКАЯ ПОМОЩЬ</a:t>
          </a:r>
          <a:endParaRPr lang="ru-RU" dirty="0"/>
        </a:p>
      </dgm:t>
    </dgm:pt>
    <dgm:pt modelId="{1DB0B781-4621-49A6-9FE0-827834F951B0}" type="parTrans" cxnId="{C2A70720-C88B-4A89-917C-728FA542F7A2}">
      <dgm:prSet/>
      <dgm:spPr/>
      <dgm:t>
        <a:bodyPr/>
        <a:lstStyle/>
        <a:p>
          <a:endParaRPr lang="ru-RU"/>
        </a:p>
      </dgm:t>
    </dgm:pt>
    <dgm:pt modelId="{4A352AC9-0936-47ED-85A1-1B1A118905C0}" type="sibTrans" cxnId="{C2A70720-C88B-4A89-917C-728FA542F7A2}">
      <dgm:prSet/>
      <dgm:spPr/>
      <dgm:t>
        <a:bodyPr/>
        <a:lstStyle/>
        <a:p>
          <a:endParaRPr lang="ru-RU"/>
        </a:p>
      </dgm:t>
    </dgm:pt>
    <dgm:pt modelId="{085DE38A-9396-4465-A584-5CA5EBB15DAD}">
      <dgm:prSet phldrT="[Текст]"/>
      <dgm:spPr/>
      <dgm:t>
        <a:bodyPr/>
        <a:lstStyle/>
        <a:p>
          <a:pPr rtl="0"/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Организация и оказание медицинских услуг в случае травмы, полученной при ДТП</a:t>
          </a:r>
          <a:endParaRPr lang="ru-RU" dirty="0">
            <a:solidFill>
              <a:schemeClr val="tx1"/>
            </a:solidFill>
          </a:endParaRPr>
        </a:p>
      </dgm:t>
    </dgm:pt>
    <dgm:pt modelId="{01834F54-564F-4360-A00E-55DC6A620344}" type="parTrans" cxnId="{3CE836D6-9585-4F20-A892-3B07022BA428}">
      <dgm:prSet/>
      <dgm:spPr/>
      <dgm:t>
        <a:bodyPr/>
        <a:lstStyle/>
        <a:p>
          <a:endParaRPr lang="ru-RU"/>
        </a:p>
      </dgm:t>
    </dgm:pt>
    <dgm:pt modelId="{1B8281C3-0FD3-4FB9-B30F-DDD4B27B1B90}" type="sibTrans" cxnId="{3CE836D6-9585-4F20-A892-3B07022BA428}">
      <dgm:prSet/>
      <dgm:spPr/>
      <dgm:t>
        <a:bodyPr/>
        <a:lstStyle/>
        <a:p>
          <a:endParaRPr lang="ru-RU"/>
        </a:p>
      </dgm:t>
    </dgm:pt>
    <dgm:pt modelId="{49FD683F-FF5A-4C56-AAE4-EC960C960562}">
      <dgm:prSet/>
      <dgm:spPr/>
      <dgm:t>
        <a:bodyPr/>
        <a:lstStyle/>
        <a:p>
          <a:pPr rtl="0"/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Скорая медицинская помощь</a:t>
          </a:r>
        </a:p>
      </dgm:t>
    </dgm:pt>
    <dgm:pt modelId="{0F2DD1E4-9138-4611-921B-2AF9E4D07239}" type="parTrans" cxnId="{58294846-B51A-4295-86D9-EE8136210C9E}">
      <dgm:prSet/>
      <dgm:spPr/>
      <dgm:t>
        <a:bodyPr/>
        <a:lstStyle/>
        <a:p>
          <a:endParaRPr lang="ru-RU"/>
        </a:p>
      </dgm:t>
    </dgm:pt>
    <dgm:pt modelId="{92E65E20-E012-48EF-A16C-2AC9AF6EBC9A}" type="sibTrans" cxnId="{58294846-B51A-4295-86D9-EE8136210C9E}">
      <dgm:prSet/>
      <dgm:spPr/>
      <dgm:t>
        <a:bodyPr/>
        <a:lstStyle/>
        <a:p>
          <a:endParaRPr lang="ru-RU"/>
        </a:p>
      </dgm:t>
    </dgm:pt>
    <dgm:pt modelId="{CA70F22C-1843-490D-A03F-F09BC0D775B2}">
      <dgm:prSet/>
      <dgm:spPr/>
      <dgm:t>
        <a:bodyPr/>
        <a:lstStyle/>
        <a:p>
          <a:pPr rtl="0"/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Стационарная помощь (экстренная госпитализация) </a:t>
          </a:r>
        </a:p>
      </dgm:t>
    </dgm:pt>
    <dgm:pt modelId="{F967955C-4960-4FA0-9DB0-99F2217CFE65}" type="parTrans" cxnId="{377BCD8E-43D7-4506-9F63-B17645297135}">
      <dgm:prSet/>
      <dgm:spPr/>
      <dgm:t>
        <a:bodyPr/>
        <a:lstStyle/>
        <a:p>
          <a:endParaRPr lang="ru-RU"/>
        </a:p>
      </dgm:t>
    </dgm:pt>
    <dgm:pt modelId="{CB0965E6-B2A9-47EE-80A7-33A640597C97}" type="sibTrans" cxnId="{377BCD8E-43D7-4506-9F63-B17645297135}">
      <dgm:prSet/>
      <dgm:spPr/>
      <dgm:t>
        <a:bodyPr/>
        <a:lstStyle/>
        <a:p>
          <a:endParaRPr lang="ru-RU"/>
        </a:p>
      </dgm:t>
    </dgm:pt>
    <dgm:pt modelId="{258AE232-4C28-498D-8B29-1E046B2BBE4D}">
      <dgm:prSet/>
      <dgm:spPr/>
      <dgm:t>
        <a:bodyPr/>
        <a:lstStyle/>
        <a:p>
          <a:pPr rtl="0"/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Реабилитационно-восстановительное лечение </a:t>
          </a:r>
        </a:p>
      </dgm:t>
    </dgm:pt>
    <dgm:pt modelId="{16DE229D-2A78-4CC9-92B4-69325D737657}" type="parTrans" cxnId="{BD98B612-A737-4B99-A32B-878F54263DC6}">
      <dgm:prSet/>
      <dgm:spPr/>
      <dgm:t>
        <a:bodyPr/>
        <a:lstStyle/>
        <a:p>
          <a:endParaRPr lang="ru-RU"/>
        </a:p>
      </dgm:t>
    </dgm:pt>
    <dgm:pt modelId="{81EE2A3E-57CE-4A05-9B57-23DD72CAD064}" type="sibTrans" cxnId="{BD98B612-A737-4B99-A32B-878F54263DC6}">
      <dgm:prSet/>
      <dgm:spPr/>
      <dgm:t>
        <a:bodyPr/>
        <a:lstStyle/>
        <a:p>
          <a:endParaRPr lang="ru-RU"/>
        </a:p>
      </dgm:t>
    </dgm:pt>
    <dgm:pt modelId="{5E085FB1-14EE-4B2D-AD8C-30A2FB3C911D}">
      <dgm:prSet/>
      <dgm:spPr/>
      <dgm:t>
        <a:bodyPr/>
        <a:lstStyle/>
        <a:p>
          <a:pPr rtl="0"/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Аптека (компенсация затрат на покупку лекарственных средств в пределах 10 000 руб. в течение срока действия договора страхования. )</a:t>
          </a:r>
        </a:p>
      </dgm:t>
    </dgm:pt>
    <dgm:pt modelId="{30C9C51A-E135-428E-866F-24FCB5E6D01E}" type="parTrans" cxnId="{6D0A44BB-44BA-4416-BE41-4C3C83A5B190}">
      <dgm:prSet/>
      <dgm:spPr/>
      <dgm:t>
        <a:bodyPr/>
        <a:lstStyle/>
        <a:p>
          <a:endParaRPr lang="ru-RU"/>
        </a:p>
      </dgm:t>
    </dgm:pt>
    <dgm:pt modelId="{B47E07E5-46DD-4168-AFB7-CD0F13D4E69D}" type="sibTrans" cxnId="{6D0A44BB-44BA-4416-BE41-4C3C83A5B190}">
      <dgm:prSet/>
      <dgm:spPr/>
      <dgm:t>
        <a:bodyPr/>
        <a:lstStyle/>
        <a:p>
          <a:endParaRPr lang="ru-RU"/>
        </a:p>
      </dgm:t>
    </dgm:pt>
    <dgm:pt modelId="{C8C7DF37-FEDD-4EA2-90CC-E33FFDB01AF2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Вызов и оплата такси при ДТП</a:t>
          </a:r>
          <a:endParaRPr lang="ru-RU" b="0" dirty="0">
            <a:solidFill>
              <a:schemeClr val="tx1"/>
            </a:solidFill>
          </a:endParaRPr>
        </a:p>
      </dgm:t>
    </dgm:pt>
    <dgm:pt modelId="{6D2E678B-0CFC-453A-99E0-23D9277D3687}" type="parTrans" cxnId="{CBB0A145-A84F-49B1-816D-5261BEA2B050}">
      <dgm:prSet/>
      <dgm:spPr/>
      <dgm:t>
        <a:bodyPr/>
        <a:lstStyle/>
        <a:p>
          <a:endParaRPr lang="ru-RU"/>
        </a:p>
      </dgm:t>
    </dgm:pt>
    <dgm:pt modelId="{02873900-D6B7-42C2-B5B9-F51BD7C7E0D9}" type="sibTrans" cxnId="{CBB0A145-A84F-49B1-816D-5261BEA2B050}">
      <dgm:prSet/>
      <dgm:spPr/>
      <dgm:t>
        <a:bodyPr/>
        <a:lstStyle/>
        <a:p>
          <a:endParaRPr lang="ru-RU"/>
        </a:p>
      </dgm:t>
    </dgm:pt>
    <dgm:pt modelId="{AA0E791E-969C-4CA7-B269-5F55A8359768}">
      <dgm:prSet/>
      <dgm:spPr/>
      <dgm:t>
        <a:bodyPr/>
        <a:lstStyle/>
        <a:p>
          <a:endParaRPr lang="ru-RU" b="1" u="none" dirty="0">
            <a:solidFill>
              <a:schemeClr val="accent6">
                <a:lumMod val="7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</dgm:t>
    </dgm:pt>
    <dgm:pt modelId="{5C32F197-0203-4873-92AD-0D2296B4B06D}" type="parTrans" cxnId="{CDB7A5F9-24B1-40D3-93E4-298B4DCF4432}">
      <dgm:prSet/>
      <dgm:spPr/>
      <dgm:t>
        <a:bodyPr/>
        <a:lstStyle/>
        <a:p>
          <a:endParaRPr lang="ru-RU"/>
        </a:p>
      </dgm:t>
    </dgm:pt>
    <dgm:pt modelId="{B9E3B834-1AB9-4CD2-8EE5-A12B5DA8B8E0}" type="sibTrans" cxnId="{CDB7A5F9-24B1-40D3-93E4-298B4DCF4432}">
      <dgm:prSet/>
      <dgm:spPr/>
      <dgm:t>
        <a:bodyPr/>
        <a:lstStyle/>
        <a:p>
          <a:endParaRPr lang="ru-RU"/>
        </a:p>
      </dgm:t>
    </dgm:pt>
    <dgm:pt modelId="{1C074DD5-B513-4AB8-967D-CC929B1E9F50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Прокат ТС с оплатой </a:t>
          </a:r>
          <a:r>
            <a:rPr lang="ru-RU" b="0" u="none" dirty="0" err="1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каршеринга</a:t>
          </a:r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 при ДТП</a:t>
          </a:r>
          <a:endParaRPr lang="ru-RU" b="0" dirty="0">
            <a:solidFill>
              <a:schemeClr val="tx1"/>
            </a:solidFill>
          </a:endParaRPr>
        </a:p>
      </dgm:t>
    </dgm:pt>
    <dgm:pt modelId="{7F5F46AD-4E0E-4A84-945B-689D8BB0D3F7}" type="parTrans" cxnId="{95FA888F-971F-48D6-AC41-DE13A149E96E}">
      <dgm:prSet/>
      <dgm:spPr/>
      <dgm:t>
        <a:bodyPr/>
        <a:lstStyle/>
        <a:p>
          <a:endParaRPr lang="ru-RU"/>
        </a:p>
      </dgm:t>
    </dgm:pt>
    <dgm:pt modelId="{6E83FC9A-C068-43E3-A18B-6AA195710476}" type="sibTrans" cxnId="{95FA888F-971F-48D6-AC41-DE13A149E96E}">
      <dgm:prSet/>
      <dgm:spPr/>
      <dgm:t>
        <a:bodyPr/>
        <a:lstStyle/>
        <a:p>
          <a:endParaRPr lang="ru-RU"/>
        </a:p>
      </dgm:t>
    </dgm:pt>
    <dgm:pt modelId="{B3FEF124-14AD-453C-9EB2-915E2D185B21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Содействие в сборе справок</a:t>
          </a:r>
          <a:endParaRPr lang="ru-RU" b="0" dirty="0">
            <a:solidFill>
              <a:schemeClr val="tx1"/>
            </a:solidFill>
          </a:endParaRPr>
        </a:p>
      </dgm:t>
    </dgm:pt>
    <dgm:pt modelId="{014866C5-FFD0-412A-8846-60F8E0F3E577}" type="parTrans" cxnId="{A850B3F8-D27C-462F-A50B-44CF12C6139F}">
      <dgm:prSet/>
      <dgm:spPr/>
      <dgm:t>
        <a:bodyPr/>
        <a:lstStyle/>
        <a:p>
          <a:endParaRPr lang="ru-RU"/>
        </a:p>
      </dgm:t>
    </dgm:pt>
    <dgm:pt modelId="{B7CB040C-0197-46F8-B15F-56E51FC65DAF}" type="sibTrans" cxnId="{A850B3F8-D27C-462F-A50B-44CF12C6139F}">
      <dgm:prSet/>
      <dgm:spPr/>
      <dgm:t>
        <a:bodyPr/>
        <a:lstStyle/>
        <a:p>
          <a:endParaRPr lang="ru-RU"/>
        </a:p>
      </dgm:t>
    </dgm:pt>
    <dgm:pt modelId="{04E4F608-90A9-485C-BCB1-091198F3C233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Дозаправка</a:t>
          </a:r>
          <a:r>
            <a:rPr lang="ru-RU" b="0" u="none" baseline="0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 топливом</a:t>
          </a:r>
          <a:endParaRPr lang="ru-RU" b="0" dirty="0">
            <a:solidFill>
              <a:schemeClr val="tx1"/>
            </a:solidFill>
          </a:endParaRPr>
        </a:p>
      </dgm:t>
    </dgm:pt>
    <dgm:pt modelId="{7AF20706-158A-445D-B9EB-591C8199E692}" type="parTrans" cxnId="{E9CAE94C-C0FF-4D50-BB80-50C9F420C0E9}">
      <dgm:prSet/>
      <dgm:spPr/>
      <dgm:t>
        <a:bodyPr/>
        <a:lstStyle/>
        <a:p>
          <a:endParaRPr lang="ru-RU"/>
        </a:p>
      </dgm:t>
    </dgm:pt>
    <dgm:pt modelId="{A46C439F-FF5D-4D44-98DC-38BAF1CB139D}" type="sibTrans" cxnId="{E9CAE94C-C0FF-4D50-BB80-50C9F420C0E9}">
      <dgm:prSet/>
      <dgm:spPr/>
      <dgm:t>
        <a:bodyPr/>
        <a:lstStyle/>
        <a:p>
          <a:endParaRPr lang="ru-RU"/>
        </a:p>
      </dgm:t>
    </dgm:pt>
    <dgm:pt modelId="{57CCAD16-AADA-41D4-A886-A492DDC40A03}">
      <dgm:prSet phldrT="[Текст]"/>
      <dgm:spPr/>
      <dgm:t>
        <a:bodyPr/>
        <a:lstStyle/>
        <a:p>
          <a:r>
            <a:rPr lang="ru-RU" b="0" u="none" baseline="0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Замена колеса</a:t>
          </a:r>
          <a:endParaRPr lang="ru-RU" b="0" dirty="0">
            <a:solidFill>
              <a:schemeClr val="tx1"/>
            </a:solidFill>
          </a:endParaRPr>
        </a:p>
      </dgm:t>
    </dgm:pt>
    <dgm:pt modelId="{05EF3A5A-1EFD-45FA-B7D7-1FA1347D41AA}" type="parTrans" cxnId="{CDFC0269-7CDD-4EF0-91E2-40DDFE13C3B0}">
      <dgm:prSet/>
      <dgm:spPr/>
      <dgm:t>
        <a:bodyPr/>
        <a:lstStyle/>
        <a:p>
          <a:endParaRPr lang="ru-RU"/>
        </a:p>
      </dgm:t>
    </dgm:pt>
    <dgm:pt modelId="{A325E4D9-1C90-41B9-B72C-376E67CDEFE9}" type="sibTrans" cxnId="{CDFC0269-7CDD-4EF0-91E2-40DDFE13C3B0}">
      <dgm:prSet/>
      <dgm:spPr/>
      <dgm:t>
        <a:bodyPr/>
        <a:lstStyle/>
        <a:p>
          <a:endParaRPr lang="ru-RU"/>
        </a:p>
      </dgm:t>
    </dgm:pt>
    <dgm:pt modelId="{2FCF0D5C-2C34-4B7F-AB46-2D0B7DCAC183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Экстренный ремонт систем электрооборудования</a:t>
          </a:r>
          <a:r>
            <a:rPr lang="ru-RU" b="0" u="none" baseline="0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 ТС</a:t>
          </a:r>
          <a:endParaRPr lang="ru-RU" b="0" dirty="0">
            <a:solidFill>
              <a:schemeClr val="tx1"/>
            </a:solidFill>
          </a:endParaRPr>
        </a:p>
      </dgm:t>
    </dgm:pt>
    <dgm:pt modelId="{AFD3FF9F-FE23-4620-9CA7-CB056E319F3A}" type="parTrans" cxnId="{AEFF0A46-F27F-4341-939C-C8367398B655}">
      <dgm:prSet/>
      <dgm:spPr/>
      <dgm:t>
        <a:bodyPr/>
        <a:lstStyle/>
        <a:p>
          <a:endParaRPr lang="ru-RU"/>
        </a:p>
      </dgm:t>
    </dgm:pt>
    <dgm:pt modelId="{2FC29D22-9BED-40D1-AECF-024FF76A305E}" type="sibTrans" cxnId="{AEFF0A46-F27F-4341-939C-C8367398B655}">
      <dgm:prSet/>
      <dgm:spPr/>
      <dgm:t>
        <a:bodyPr/>
        <a:lstStyle/>
        <a:p>
          <a:endParaRPr lang="ru-RU"/>
        </a:p>
      </dgm:t>
    </dgm:pt>
    <dgm:pt modelId="{D8729BE0-C703-418D-8A7E-B4C109E99B08}">
      <dgm:prSet phldrT="[Текст]"/>
      <dgm:spPr/>
      <dgm:t>
        <a:bodyPr/>
        <a:lstStyle/>
        <a:p>
          <a:endParaRPr lang="ru-RU" dirty="0"/>
        </a:p>
      </dgm:t>
    </dgm:pt>
    <dgm:pt modelId="{ADEA20A4-7E64-4412-9093-73DF876C9A59}" type="parTrans" cxnId="{B7786D89-625F-456C-AE2B-1BF5B277CC7E}">
      <dgm:prSet/>
      <dgm:spPr/>
      <dgm:t>
        <a:bodyPr/>
        <a:lstStyle/>
        <a:p>
          <a:endParaRPr lang="ru-RU"/>
        </a:p>
      </dgm:t>
    </dgm:pt>
    <dgm:pt modelId="{D842B44D-2CB8-4182-A943-207590A14DFA}" type="sibTrans" cxnId="{B7786D89-625F-456C-AE2B-1BF5B277CC7E}">
      <dgm:prSet/>
      <dgm:spPr/>
      <dgm:t>
        <a:bodyPr/>
        <a:lstStyle/>
        <a:p>
          <a:endParaRPr lang="ru-RU"/>
        </a:p>
      </dgm:t>
    </dgm:pt>
    <dgm:pt modelId="{8D2670F4-60DA-4A1E-8518-853DB915C746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Вскрытие дверей ТС</a:t>
          </a:r>
          <a:endParaRPr lang="ru-RU" b="0" dirty="0">
            <a:solidFill>
              <a:schemeClr val="tx1"/>
            </a:solidFill>
          </a:endParaRPr>
        </a:p>
      </dgm:t>
    </dgm:pt>
    <dgm:pt modelId="{07F5644A-42B8-4454-A7B1-BF9E66CE08F3}" type="parTrans" cxnId="{CB76AD73-5DF0-47A4-AFC1-1CD0D7BA2DA2}">
      <dgm:prSet/>
      <dgm:spPr/>
      <dgm:t>
        <a:bodyPr/>
        <a:lstStyle/>
        <a:p>
          <a:endParaRPr lang="ru-RU"/>
        </a:p>
      </dgm:t>
    </dgm:pt>
    <dgm:pt modelId="{8D95646A-6BC6-44FC-9F44-4C43BA254884}" type="sibTrans" cxnId="{CB76AD73-5DF0-47A4-AFC1-1CD0D7BA2DA2}">
      <dgm:prSet/>
      <dgm:spPr/>
      <dgm:t>
        <a:bodyPr/>
        <a:lstStyle/>
        <a:p>
          <a:endParaRPr lang="ru-RU"/>
        </a:p>
      </dgm:t>
    </dgm:pt>
    <dgm:pt modelId="{DC42CB2C-80BB-439A-B78D-4D33F2E86524}">
      <dgm:prSet phldrT="[Текст]"/>
      <dgm:spPr/>
      <dgm:t>
        <a:bodyPr/>
        <a:lstStyle/>
        <a:p>
          <a:r>
            <a:rPr lang="ru-RU" b="0" u="none" baseline="0" dirty="0" smtClean="0">
              <a:solidFill>
                <a:schemeClr val="tx1"/>
              </a:solidFill>
              <a:latin typeface="+mn-lt"/>
              <a:ea typeface="+mn-ea"/>
              <a:cs typeface="Segoe UI" panose="020B0502040204020203" pitchFamily="34" charset="0"/>
            </a:rPr>
            <a:t>Запуск двигателя</a:t>
          </a:r>
          <a:endParaRPr lang="ru-RU" b="0" dirty="0">
            <a:solidFill>
              <a:schemeClr val="tx1"/>
            </a:solidFill>
          </a:endParaRPr>
        </a:p>
      </dgm:t>
    </dgm:pt>
    <dgm:pt modelId="{22D1F53D-902C-445D-ACA4-D090C08505E6}" type="parTrans" cxnId="{808DDE9C-4810-4D13-AE6A-7D3718C764A6}">
      <dgm:prSet/>
      <dgm:spPr/>
      <dgm:t>
        <a:bodyPr/>
        <a:lstStyle/>
        <a:p>
          <a:endParaRPr lang="ru-RU"/>
        </a:p>
      </dgm:t>
    </dgm:pt>
    <dgm:pt modelId="{DA141C9F-9FD3-4789-9F15-845CEBAC1A92}" type="sibTrans" cxnId="{808DDE9C-4810-4D13-AE6A-7D3718C764A6}">
      <dgm:prSet/>
      <dgm:spPr/>
      <dgm:t>
        <a:bodyPr/>
        <a:lstStyle/>
        <a:p>
          <a:endParaRPr lang="ru-RU"/>
        </a:p>
      </dgm:t>
    </dgm:pt>
    <dgm:pt modelId="{509F96BB-7962-4ACC-ABB8-AD666DD96C65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Консьерж по подбору автосервиса</a:t>
          </a:r>
          <a:endParaRPr lang="ru-RU" b="0" dirty="0">
            <a:solidFill>
              <a:schemeClr val="tx1"/>
            </a:solidFill>
          </a:endParaRPr>
        </a:p>
      </dgm:t>
    </dgm:pt>
    <dgm:pt modelId="{707E2308-B797-4A5F-AD40-4BF9C21EDE88}" type="parTrans" cxnId="{77AB2330-77FC-48BE-B96F-579E50E7D9BA}">
      <dgm:prSet/>
      <dgm:spPr/>
      <dgm:t>
        <a:bodyPr/>
        <a:lstStyle/>
        <a:p>
          <a:endParaRPr lang="ru-RU"/>
        </a:p>
      </dgm:t>
    </dgm:pt>
    <dgm:pt modelId="{B590735E-1AF5-486F-9C13-72BEE8671F26}" type="sibTrans" cxnId="{77AB2330-77FC-48BE-B96F-579E50E7D9BA}">
      <dgm:prSet/>
      <dgm:spPr/>
      <dgm:t>
        <a:bodyPr/>
        <a:lstStyle/>
        <a:p>
          <a:endParaRPr lang="ru-RU"/>
        </a:p>
      </dgm:t>
    </dgm:pt>
    <dgm:pt modelId="{C0AD5F3C-61A1-477E-899C-D2677E5C312E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Онлайн </a:t>
          </a:r>
          <a:r>
            <a:rPr lang="ru-RU" b="0" dirty="0" err="1" smtClean="0">
              <a:solidFill>
                <a:schemeClr val="tx1"/>
              </a:solidFill>
            </a:rPr>
            <a:t>аварком</a:t>
          </a:r>
          <a:endParaRPr lang="ru-RU" b="0" dirty="0">
            <a:solidFill>
              <a:schemeClr val="tx1"/>
            </a:solidFill>
          </a:endParaRPr>
        </a:p>
      </dgm:t>
    </dgm:pt>
    <dgm:pt modelId="{F9A834D4-A3E0-43DF-BA5F-0624CEC42DE4}" type="parTrans" cxnId="{12C35B2C-9582-4E5F-9FC2-1D2A0407A5EC}">
      <dgm:prSet/>
      <dgm:spPr/>
      <dgm:t>
        <a:bodyPr/>
        <a:lstStyle/>
        <a:p>
          <a:endParaRPr lang="ru-RU"/>
        </a:p>
      </dgm:t>
    </dgm:pt>
    <dgm:pt modelId="{7D41017C-BE0C-437C-8156-FCF11A31ABCA}" type="sibTrans" cxnId="{12C35B2C-9582-4E5F-9FC2-1D2A0407A5EC}">
      <dgm:prSet/>
      <dgm:spPr/>
      <dgm:t>
        <a:bodyPr/>
        <a:lstStyle/>
        <a:p>
          <a:endParaRPr lang="ru-RU"/>
        </a:p>
      </dgm:t>
    </dgm:pt>
    <dgm:pt modelId="{413CB312-4B8E-4B53-BF58-78CFF4D81CEC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Онлайн диагностика поломки и рекомендации по ремонту собственными силами</a:t>
          </a:r>
          <a:endParaRPr lang="ru-RU" b="0" dirty="0">
            <a:solidFill>
              <a:schemeClr val="tx1"/>
            </a:solidFill>
          </a:endParaRPr>
        </a:p>
      </dgm:t>
    </dgm:pt>
    <dgm:pt modelId="{25568F23-7450-480A-9DAA-826153EA806E}" type="parTrans" cxnId="{25ECC41F-EC87-4A09-B530-378FB55DF9AA}">
      <dgm:prSet/>
      <dgm:spPr/>
      <dgm:t>
        <a:bodyPr/>
        <a:lstStyle/>
        <a:p>
          <a:endParaRPr lang="ru-RU"/>
        </a:p>
      </dgm:t>
    </dgm:pt>
    <dgm:pt modelId="{268F3D29-341A-4BDA-BAA3-5EA1F5A99D2C}" type="sibTrans" cxnId="{25ECC41F-EC87-4A09-B530-378FB55DF9AA}">
      <dgm:prSet/>
      <dgm:spPr/>
      <dgm:t>
        <a:bodyPr/>
        <a:lstStyle/>
        <a:p>
          <a:endParaRPr lang="ru-RU"/>
        </a:p>
      </dgm:t>
    </dgm:pt>
    <dgm:pt modelId="{5DC1E271-A4C0-4DF7-B13E-F66E2CC746F7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Выездной автомеханик</a:t>
          </a:r>
          <a:endParaRPr lang="ru-RU" b="0" dirty="0">
            <a:solidFill>
              <a:schemeClr val="tx1"/>
            </a:solidFill>
          </a:endParaRPr>
        </a:p>
      </dgm:t>
    </dgm:pt>
    <dgm:pt modelId="{9154AE3D-8E7F-461F-9D67-CB58099F9328}" type="parTrans" cxnId="{98A6DD36-2C4E-47E9-ACCA-2AE5F473F791}">
      <dgm:prSet/>
      <dgm:spPr/>
      <dgm:t>
        <a:bodyPr/>
        <a:lstStyle/>
        <a:p>
          <a:endParaRPr lang="ru-RU"/>
        </a:p>
      </dgm:t>
    </dgm:pt>
    <dgm:pt modelId="{7C20D826-41BA-4A8D-AFF0-59F3431BDB84}" type="sibTrans" cxnId="{98A6DD36-2C4E-47E9-ACCA-2AE5F473F791}">
      <dgm:prSet/>
      <dgm:spPr/>
      <dgm:t>
        <a:bodyPr/>
        <a:lstStyle/>
        <a:p>
          <a:endParaRPr lang="ru-RU"/>
        </a:p>
      </dgm:t>
    </dgm:pt>
    <dgm:pt modelId="{6C81E9CB-D7CE-43FE-B445-19385D7430FF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Помощь при покупке/ продаже автомобиля</a:t>
          </a:r>
          <a:endParaRPr lang="ru-RU" b="0" dirty="0">
            <a:solidFill>
              <a:schemeClr val="tx1"/>
            </a:solidFill>
          </a:endParaRPr>
        </a:p>
      </dgm:t>
    </dgm:pt>
    <dgm:pt modelId="{70129A9F-F546-44B3-9A07-F6EF0D3A5918}" type="parTrans" cxnId="{12B53182-2F80-4C05-884C-F1C3E6D5DE03}">
      <dgm:prSet/>
      <dgm:spPr/>
      <dgm:t>
        <a:bodyPr/>
        <a:lstStyle/>
        <a:p>
          <a:endParaRPr lang="ru-RU"/>
        </a:p>
      </dgm:t>
    </dgm:pt>
    <dgm:pt modelId="{D55AE084-6705-4455-B3C1-4D7EE98DC89F}" type="sibTrans" cxnId="{12B53182-2F80-4C05-884C-F1C3E6D5DE03}">
      <dgm:prSet/>
      <dgm:spPr/>
      <dgm:t>
        <a:bodyPr/>
        <a:lstStyle/>
        <a:p>
          <a:endParaRPr lang="ru-RU"/>
        </a:p>
      </dgm:t>
    </dgm:pt>
    <dgm:pt modelId="{63B43959-41D4-444F-A2C8-ED28C8DEB1D3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Круглосуточный </a:t>
          </a:r>
          <a:r>
            <a:rPr lang="ru-RU" b="0" dirty="0" err="1" smtClean="0">
              <a:solidFill>
                <a:schemeClr val="tx1"/>
              </a:solidFill>
            </a:rPr>
            <a:t>автоконсультант</a:t>
          </a:r>
          <a:endParaRPr lang="ru-RU" b="0" dirty="0">
            <a:solidFill>
              <a:schemeClr val="tx1"/>
            </a:solidFill>
          </a:endParaRPr>
        </a:p>
      </dgm:t>
    </dgm:pt>
    <dgm:pt modelId="{A4C8319F-3928-4D3F-83BB-ABC1DE1EDDA6}" type="parTrans" cxnId="{F5112A9C-E26C-4DAA-A1F0-DE5FAD0A3D03}">
      <dgm:prSet/>
      <dgm:spPr/>
      <dgm:t>
        <a:bodyPr/>
        <a:lstStyle/>
        <a:p>
          <a:endParaRPr lang="ru-RU"/>
        </a:p>
      </dgm:t>
    </dgm:pt>
    <dgm:pt modelId="{9D0E179C-6CCD-445A-A2BF-D8E489EA804E}" type="sibTrans" cxnId="{F5112A9C-E26C-4DAA-A1F0-DE5FAD0A3D03}">
      <dgm:prSet/>
      <dgm:spPr/>
      <dgm:t>
        <a:bodyPr/>
        <a:lstStyle/>
        <a:p>
          <a:endParaRPr lang="ru-RU"/>
        </a:p>
      </dgm:t>
    </dgm:pt>
    <dgm:pt modelId="{9A898887-73E8-46DD-9D8B-C20C7AF876B0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Выездной автоюрист</a:t>
          </a:r>
          <a:endParaRPr lang="ru-RU" b="0" dirty="0">
            <a:solidFill>
              <a:schemeClr val="tx1"/>
            </a:solidFill>
          </a:endParaRPr>
        </a:p>
      </dgm:t>
    </dgm:pt>
    <dgm:pt modelId="{D8D93E45-4725-48E4-BAA2-FE8C0A02B7B7}" type="parTrans" cxnId="{6654384A-153C-46DA-8379-9A31BACA90E7}">
      <dgm:prSet/>
      <dgm:spPr/>
      <dgm:t>
        <a:bodyPr/>
        <a:lstStyle/>
        <a:p>
          <a:endParaRPr lang="ru-RU"/>
        </a:p>
      </dgm:t>
    </dgm:pt>
    <dgm:pt modelId="{D64AC442-93FA-442C-AF1B-592412FC9833}" type="sibTrans" cxnId="{6654384A-153C-46DA-8379-9A31BACA90E7}">
      <dgm:prSet/>
      <dgm:spPr/>
      <dgm:t>
        <a:bodyPr/>
        <a:lstStyle/>
        <a:p>
          <a:endParaRPr lang="ru-RU"/>
        </a:p>
      </dgm:t>
    </dgm:pt>
    <dgm:pt modelId="{77690331-BF43-4625-969A-C3F224599251}" type="pres">
      <dgm:prSet presAssocID="{71958F1B-9483-470A-8069-038ED0E330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6367D2-C0B0-4310-B18A-6C03AFAD328E}" type="pres">
      <dgm:prSet presAssocID="{72D84223-73C9-4D89-88F4-0023BB04919A}" presName="composite" presStyleCnt="0"/>
      <dgm:spPr/>
    </dgm:pt>
    <dgm:pt modelId="{ABA8D484-642A-4B9F-9DF1-04331DB79AFE}" type="pres">
      <dgm:prSet presAssocID="{72D84223-73C9-4D89-88F4-0023BB04919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1441D-5ECD-46F3-B37C-595140DF332E}" type="pres">
      <dgm:prSet presAssocID="{72D84223-73C9-4D89-88F4-0023BB04919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389A3-AD39-4109-8686-E672853B755D}" type="pres">
      <dgm:prSet presAssocID="{C1ECC4E5-EE1A-4959-B8EA-DC187EDA03BF}" presName="space" presStyleCnt="0"/>
      <dgm:spPr/>
    </dgm:pt>
    <dgm:pt modelId="{EE3B378D-B928-4893-B33D-0A946EC1CF3C}" type="pres">
      <dgm:prSet presAssocID="{C88FF2C6-A3F9-4B7A-A625-A7DA9E9BB42F}" presName="composite" presStyleCnt="0"/>
      <dgm:spPr/>
    </dgm:pt>
    <dgm:pt modelId="{E8E7C882-8A2C-4B1C-8F66-E8252BB99E05}" type="pres">
      <dgm:prSet presAssocID="{C88FF2C6-A3F9-4B7A-A625-A7DA9E9BB42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F7D68-D67C-49BF-905D-D11DB4FE9971}" type="pres">
      <dgm:prSet presAssocID="{C88FF2C6-A3F9-4B7A-A625-A7DA9E9BB42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88826-7D50-4123-BE98-BAADEC2B23C6}" type="pres">
      <dgm:prSet presAssocID="{BAC84E5F-3A51-43D3-870D-B021DE7A597D}" presName="space" presStyleCnt="0"/>
      <dgm:spPr/>
    </dgm:pt>
    <dgm:pt modelId="{2BA83B6A-8BA1-4DCF-9C31-336B8B178CB0}" type="pres">
      <dgm:prSet presAssocID="{465D04BE-E6B3-4A17-B0B9-1375C9A91105}" presName="composite" presStyleCnt="0"/>
      <dgm:spPr/>
    </dgm:pt>
    <dgm:pt modelId="{8E2ED904-5C09-4B78-A087-ADB8555DF9F5}" type="pres">
      <dgm:prSet presAssocID="{465D04BE-E6B3-4A17-B0B9-1375C9A911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54A8A-6725-476F-9EC0-72FFD626F2D8}" type="pres">
      <dgm:prSet presAssocID="{465D04BE-E6B3-4A17-B0B9-1375C9A9110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294846-B51A-4295-86D9-EE8136210C9E}" srcId="{465D04BE-E6B3-4A17-B0B9-1375C9A91105}" destId="{49FD683F-FF5A-4C56-AAE4-EC960C960562}" srcOrd="1" destOrd="0" parTransId="{0F2DD1E4-9138-4611-921B-2AF9E4D07239}" sibTransId="{92E65E20-E012-48EF-A16C-2AC9AF6EBC9A}"/>
    <dgm:cxn modelId="{AEFF0A46-F27F-4341-939C-C8367398B655}" srcId="{72D84223-73C9-4D89-88F4-0023BB04919A}" destId="{2FCF0D5C-2C34-4B7F-AB46-2D0B7DCAC183}" srcOrd="5" destOrd="0" parTransId="{AFD3FF9F-FE23-4620-9CA7-CB056E319F3A}" sibTransId="{2FC29D22-9BED-40D1-AECF-024FF76A305E}"/>
    <dgm:cxn modelId="{F37E092B-8520-46B6-ACB4-9E20323E6800}" type="presOf" srcId="{D8729BE0-C703-418D-8A7E-B4C109E99B08}" destId="{1371441D-5ECD-46F3-B37C-595140DF332E}" srcOrd="0" destOrd="11" presId="urn:microsoft.com/office/officeart/2005/8/layout/hList1"/>
    <dgm:cxn modelId="{6D0A44BB-44BA-4416-BE41-4C3C83A5B190}" srcId="{465D04BE-E6B3-4A17-B0B9-1375C9A91105}" destId="{5E085FB1-14EE-4B2D-AD8C-30A2FB3C911D}" srcOrd="4" destOrd="0" parTransId="{30C9C51A-E135-428E-866F-24FCB5E6D01E}" sibTransId="{B47E07E5-46DD-4168-AFB7-CD0F13D4E69D}"/>
    <dgm:cxn modelId="{2B7CF27F-8B6C-4C3A-B77A-54483A05A0DF}" type="presOf" srcId="{53966793-27B3-438F-ADF2-19E5A6F78F07}" destId="{1371441D-5ECD-46F3-B37C-595140DF332E}" srcOrd="0" destOrd="0" presId="urn:microsoft.com/office/officeart/2005/8/layout/hList1"/>
    <dgm:cxn modelId="{25ECC41F-EC87-4A09-B530-378FB55DF9AA}" srcId="{C88FF2C6-A3F9-4B7A-A625-A7DA9E9BB42F}" destId="{413CB312-4B8E-4B53-BF58-78CFF4D81CEC}" srcOrd="6" destOrd="0" parTransId="{25568F23-7450-480A-9DAA-826153EA806E}" sibTransId="{268F3D29-341A-4BDA-BAA3-5EA1F5A99D2C}"/>
    <dgm:cxn modelId="{E9CAE94C-C0FF-4D50-BB80-50C9F420C0E9}" srcId="{72D84223-73C9-4D89-88F4-0023BB04919A}" destId="{04E4F608-90A9-485C-BCB1-091198F3C233}" srcOrd="3" destOrd="0" parTransId="{7AF20706-158A-445D-B9EB-591C8199E692}" sibTransId="{A46C439F-FF5D-4D44-98DC-38BAF1CB139D}"/>
    <dgm:cxn modelId="{A0633FA5-DCDC-441C-8055-0D8935F9B62D}" type="presOf" srcId="{9A898887-73E8-46DD-9D8B-C20C7AF876B0}" destId="{1371441D-5ECD-46F3-B37C-595140DF332E}" srcOrd="0" destOrd="10" presId="urn:microsoft.com/office/officeart/2005/8/layout/hList1"/>
    <dgm:cxn modelId="{377BCD8E-43D7-4506-9F63-B17645297135}" srcId="{465D04BE-E6B3-4A17-B0B9-1375C9A91105}" destId="{CA70F22C-1843-490D-A03F-F09BC0D775B2}" srcOrd="2" destOrd="0" parTransId="{F967955C-4960-4FA0-9DB0-99F2217CFE65}" sibTransId="{CB0965E6-B2A9-47EE-80A7-33A640597C97}"/>
    <dgm:cxn modelId="{BD98B612-A737-4B99-A32B-878F54263DC6}" srcId="{465D04BE-E6B3-4A17-B0B9-1375C9A91105}" destId="{258AE232-4C28-498D-8B29-1E046B2BBE4D}" srcOrd="3" destOrd="0" parTransId="{16DE229D-2A78-4CC9-92B4-69325D737657}" sibTransId="{81EE2A3E-57CE-4A05-9B57-23DD72CAD064}"/>
    <dgm:cxn modelId="{FFB99E97-376F-48B2-9E23-A0F3A6F70368}" type="presOf" srcId="{258AE232-4C28-498D-8B29-1E046B2BBE4D}" destId="{AED54A8A-6725-476F-9EC0-72FFD626F2D8}" srcOrd="0" destOrd="3" presId="urn:microsoft.com/office/officeart/2005/8/layout/hList1"/>
    <dgm:cxn modelId="{77AB2330-77FC-48BE-B96F-579E50E7D9BA}" srcId="{C88FF2C6-A3F9-4B7A-A625-A7DA9E9BB42F}" destId="{509F96BB-7962-4ACC-ABB8-AD666DD96C65}" srcOrd="4" destOrd="0" parTransId="{707E2308-B797-4A5F-AD40-4BF9C21EDE88}" sibTransId="{B590735E-1AF5-486F-9C13-72BEE8671F26}"/>
    <dgm:cxn modelId="{1321F013-84BC-4AAB-BB41-DF3ECD8311D6}" type="presOf" srcId="{AA0E791E-969C-4CA7-B269-5F55A8359768}" destId="{77FF7D68-D67C-49BF-905D-D11DB4FE9971}" srcOrd="0" destOrd="8" presId="urn:microsoft.com/office/officeart/2005/8/layout/hList1"/>
    <dgm:cxn modelId="{704852D7-8187-43C8-8F59-34D4F2E740AA}" type="presOf" srcId="{C88FF2C6-A3F9-4B7A-A625-A7DA9E9BB42F}" destId="{E8E7C882-8A2C-4B1C-8F66-E8252BB99E05}" srcOrd="0" destOrd="0" presId="urn:microsoft.com/office/officeart/2005/8/layout/hList1"/>
    <dgm:cxn modelId="{93CEF890-ACFB-4F4C-9374-A6C93136C893}" type="presOf" srcId="{B3FEF124-14AD-453C-9EB2-915E2D185B21}" destId="{1371441D-5ECD-46F3-B37C-595140DF332E}" srcOrd="0" destOrd="2" presId="urn:microsoft.com/office/officeart/2005/8/layout/hList1"/>
    <dgm:cxn modelId="{12C35B2C-9582-4E5F-9FC2-1D2A0407A5EC}" srcId="{C88FF2C6-A3F9-4B7A-A625-A7DA9E9BB42F}" destId="{C0AD5F3C-61A1-477E-899C-D2677E5C312E}" srcOrd="5" destOrd="0" parTransId="{F9A834D4-A3E0-43DF-BA5F-0624CEC42DE4}" sibTransId="{7D41017C-BE0C-437C-8156-FCF11A31ABCA}"/>
    <dgm:cxn modelId="{BEC76EF4-A680-4C94-9718-A871C43FBB72}" type="presOf" srcId="{413CB312-4B8E-4B53-BF58-78CFF4D81CEC}" destId="{77FF7D68-D67C-49BF-905D-D11DB4FE9971}" srcOrd="0" destOrd="6" presId="urn:microsoft.com/office/officeart/2005/8/layout/hList1"/>
    <dgm:cxn modelId="{7FBFAED3-0081-4335-8BA8-03E648F0A351}" srcId="{C88FF2C6-A3F9-4B7A-A625-A7DA9E9BB42F}" destId="{CD95FB1C-75FF-4FFE-BE09-4D4D4A32F7F4}" srcOrd="0" destOrd="0" parTransId="{AA52B957-A1A5-42E3-AB08-B13C47AEDA13}" sibTransId="{0DF5D5A9-ACA5-4DCD-9720-FBA2BEFBF358}"/>
    <dgm:cxn modelId="{8BC3C21A-B005-451D-A74F-FDA5046157E5}" type="presOf" srcId="{8D2670F4-60DA-4A1E-8518-853DB915C746}" destId="{1371441D-5ECD-46F3-B37C-595140DF332E}" srcOrd="0" destOrd="6" presId="urn:microsoft.com/office/officeart/2005/8/layout/hList1"/>
    <dgm:cxn modelId="{CDB7A5F9-24B1-40D3-93E4-298B4DCF4432}" srcId="{C88FF2C6-A3F9-4B7A-A625-A7DA9E9BB42F}" destId="{AA0E791E-969C-4CA7-B269-5F55A8359768}" srcOrd="8" destOrd="0" parTransId="{5C32F197-0203-4873-92AD-0D2296B4B06D}" sibTransId="{B9E3B834-1AB9-4CD2-8EE5-A12B5DA8B8E0}"/>
    <dgm:cxn modelId="{A84574EB-4B4A-4EC7-B9B7-7BC5C6ACCD31}" srcId="{72D84223-73C9-4D89-88F4-0023BB04919A}" destId="{53966793-27B3-438F-ADF2-19E5A6F78F07}" srcOrd="0" destOrd="0" parTransId="{ED39D28F-8BC9-4E64-8901-6F6F67362076}" sibTransId="{F6161E5A-7E46-4CD3-A081-30435EC28BAD}"/>
    <dgm:cxn modelId="{58313178-FC71-45AA-98E6-9866ADBD8B5A}" type="presOf" srcId="{6C81E9CB-D7CE-43FE-B445-19385D7430FF}" destId="{1371441D-5ECD-46F3-B37C-595140DF332E}" srcOrd="0" destOrd="9" presId="urn:microsoft.com/office/officeart/2005/8/layout/hList1"/>
    <dgm:cxn modelId="{98A6DD36-2C4E-47E9-ACCA-2AE5F473F791}" srcId="{72D84223-73C9-4D89-88F4-0023BB04919A}" destId="{5DC1E271-A4C0-4DF7-B13E-F66E2CC746F7}" srcOrd="8" destOrd="0" parTransId="{9154AE3D-8E7F-461F-9D67-CB58099F9328}" sibTransId="{7C20D826-41BA-4A8D-AFF0-59F3431BDB84}"/>
    <dgm:cxn modelId="{B48D8046-34A8-437E-BC15-5D896B0C5DF8}" type="presOf" srcId="{085DE38A-9396-4465-A584-5CA5EBB15DAD}" destId="{AED54A8A-6725-476F-9EC0-72FFD626F2D8}" srcOrd="0" destOrd="0" presId="urn:microsoft.com/office/officeart/2005/8/layout/hList1"/>
    <dgm:cxn modelId="{6654384A-153C-46DA-8379-9A31BACA90E7}" srcId="{72D84223-73C9-4D89-88F4-0023BB04919A}" destId="{9A898887-73E8-46DD-9D8B-C20C7AF876B0}" srcOrd="10" destOrd="0" parTransId="{D8D93E45-4725-48E4-BAA2-FE8C0A02B7B7}" sibTransId="{D64AC442-93FA-442C-AF1B-592412FC9833}"/>
    <dgm:cxn modelId="{742F31B3-7E25-42AC-AEAC-985766BB3BD5}" type="presOf" srcId="{72D84223-73C9-4D89-88F4-0023BB04919A}" destId="{ABA8D484-642A-4B9F-9DF1-04331DB79AFE}" srcOrd="0" destOrd="0" presId="urn:microsoft.com/office/officeart/2005/8/layout/hList1"/>
    <dgm:cxn modelId="{2ABDC1AB-427D-4D03-82D8-92F2CF8D20E4}" type="presOf" srcId="{CD95FB1C-75FF-4FFE-BE09-4D4D4A32F7F4}" destId="{77FF7D68-D67C-49BF-905D-D11DB4FE9971}" srcOrd="0" destOrd="0" presId="urn:microsoft.com/office/officeart/2005/8/layout/hList1"/>
    <dgm:cxn modelId="{95FA888F-971F-48D6-AC41-DE13A149E96E}" srcId="{C88FF2C6-A3F9-4B7A-A625-A7DA9E9BB42F}" destId="{1C074DD5-B513-4AB8-967D-CC929B1E9F50}" srcOrd="3" destOrd="0" parTransId="{7F5F46AD-4E0E-4A84-945B-689D8BB0D3F7}" sibTransId="{6E83FC9A-C068-43E3-A18B-6AA195710476}"/>
    <dgm:cxn modelId="{9934C92C-7C3F-46E4-B0B6-BC1E57C97B57}" type="presOf" srcId="{C0AD5F3C-61A1-477E-899C-D2677E5C312E}" destId="{77FF7D68-D67C-49BF-905D-D11DB4FE9971}" srcOrd="0" destOrd="5" presId="urn:microsoft.com/office/officeart/2005/8/layout/hList1"/>
    <dgm:cxn modelId="{21A31749-807A-4B67-BF3F-B600612993B4}" type="presOf" srcId="{5E085FB1-14EE-4B2D-AD8C-30A2FB3C911D}" destId="{AED54A8A-6725-476F-9EC0-72FFD626F2D8}" srcOrd="0" destOrd="4" presId="urn:microsoft.com/office/officeart/2005/8/layout/hList1"/>
    <dgm:cxn modelId="{CDFC0269-7CDD-4EF0-91E2-40DDFE13C3B0}" srcId="{72D84223-73C9-4D89-88F4-0023BB04919A}" destId="{57CCAD16-AADA-41D4-A886-A492DDC40A03}" srcOrd="4" destOrd="0" parTransId="{05EF3A5A-1EFD-45FA-B7D7-1FA1347D41AA}" sibTransId="{A325E4D9-1C90-41B9-B72C-376E67CDEFE9}"/>
    <dgm:cxn modelId="{A850B3F8-D27C-462F-A50B-44CF12C6139F}" srcId="{72D84223-73C9-4D89-88F4-0023BB04919A}" destId="{B3FEF124-14AD-453C-9EB2-915E2D185B21}" srcOrd="2" destOrd="0" parTransId="{014866C5-FFD0-412A-8846-60F8E0F3E577}" sibTransId="{B7CB040C-0197-46F8-B15F-56E51FC65DAF}"/>
    <dgm:cxn modelId="{525A169F-29E8-4E16-B90A-B424FD3A6BDD}" type="presOf" srcId="{2FCF0D5C-2C34-4B7F-AB46-2D0B7DCAC183}" destId="{1371441D-5ECD-46F3-B37C-595140DF332E}" srcOrd="0" destOrd="5" presId="urn:microsoft.com/office/officeart/2005/8/layout/hList1"/>
    <dgm:cxn modelId="{813BAA11-F11E-4721-9089-C30BBE15E6CF}" type="presOf" srcId="{5DC1E271-A4C0-4DF7-B13E-F66E2CC746F7}" destId="{1371441D-5ECD-46F3-B37C-595140DF332E}" srcOrd="0" destOrd="8" presId="urn:microsoft.com/office/officeart/2005/8/layout/hList1"/>
    <dgm:cxn modelId="{3CE836D6-9585-4F20-A892-3B07022BA428}" srcId="{465D04BE-E6B3-4A17-B0B9-1375C9A91105}" destId="{085DE38A-9396-4465-A584-5CA5EBB15DAD}" srcOrd="0" destOrd="0" parTransId="{01834F54-564F-4360-A00E-55DC6A620344}" sibTransId="{1B8281C3-0FD3-4FB9-B30F-DDD4B27B1B90}"/>
    <dgm:cxn modelId="{B5F0DAD5-6157-43A8-9043-616B89622554}" type="presOf" srcId="{71958F1B-9483-470A-8069-038ED0E330D1}" destId="{77690331-BF43-4625-969A-C3F224599251}" srcOrd="0" destOrd="0" presId="urn:microsoft.com/office/officeart/2005/8/layout/hList1"/>
    <dgm:cxn modelId="{303637DC-D915-4B53-B0A6-4EB9B55A9BD7}" srcId="{71958F1B-9483-470A-8069-038ED0E330D1}" destId="{C88FF2C6-A3F9-4B7A-A625-A7DA9E9BB42F}" srcOrd="1" destOrd="0" parTransId="{AA3D31CC-D52F-4A9E-9BDE-644B3BC5602B}" sibTransId="{BAC84E5F-3A51-43D3-870D-B021DE7A597D}"/>
    <dgm:cxn modelId="{B7786D89-625F-456C-AE2B-1BF5B277CC7E}" srcId="{72D84223-73C9-4D89-88F4-0023BB04919A}" destId="{D8729BE0-C703-418D-8A7E-B4C109E99B08}" srcOrd="11" destOrd="0" parTransId="{ADEA20A4-7E64-4412-9093-73DF876C9A59}" sibTransId="{D842B44D-2CB8-4182-A943-207590A14DFA}"/>
    <dgm:cxn modelId="{948435C4-26B6-429C-A8CB-58E6AD54A241}" type="presOf" srcId="{1C074DD5-B513-4AB8-967D-CC929B1E9F50}" destId="{77FF7D68-D67C-49BF-905D-D11DB4FE9971}" srcOrd="0" destOrd="3" presId="urn:microsoft.com/office/officeart/2005/8/layout/hList1"/>
    <dgm:cxn modelId="{31642957-6604-4B94-B7CE-B1AD35282140}" type="presOf" srcId="{63B43959-41D4-444F-A2C8-ED28C8DEB1D3}" destId="{77FF7D68-D67C-49BF-905D-D11DB4FE9971}" srcOrd="0" destOrd="7" presId="urn:microsoft.com/office/officeart/2005/8/layout/hList1"/>
    <dgm:cxn modelId="{A7A36CFF-FCB3-458A-8E81-2C49AA665E48}" type="presOf" srcId="{49FD683F-FF5A-4C56-AAE4-EC960C960562}" destId="{AED54A8A-6725-476F-9EC0-72FFD626F2D8}" srcOrd="0" destOrd="1" presId="urn:microsoft.com/office/officeart/2005/8/layout/hList1"/>
    <dgm:cxn modelId="{ED34C1E9-4F49-4C47-B010-DD085CC95A5E}" srcId="{72D84223-73C9-4D89-88F4-0023BB04919A}" destId="{16DB1F49-F429-4CE8-BE18-D58FF79DD89A}" srcOrd="1" destOrd="0" parTransId="{22D8E57D-F7EC-48DA-968E-28FBAEEEC48B}" sibTransId="{9156178A-F742-41FD-ACA7-EF56C745BB14}"/>
    <dgm:cxn modelId="{4DFC98CD-620F-41C2-A88D-B61DEE69D305}" type="presOf" srcId="{465D04BE-E6B3-4A17-B0B9-1375C9A91105}" destId="{8E2ED904-5C09-4B78-A087-ADB8555DF9F5}" srcOrd="0" destOrd="0" presId="urn:microsoft.com/office/officeart/2005/8/layout/hList1"/>
    <dgm:cxn modelId="{808DDE9C-4810-4D13-AE6A-7D3718C764A6}" srcId="{72D84223-73C9-4D89-88F4-0023BB04919A}" destId="{DC42CB2C-80BB-439A-B78D-4D33F2E86524}" srcOrd="7" destOrd="0" parTransId="{22D1F53D-902C-445D-ACA4-D090C08505E6}" sibTransId="{DA141C9F-9FD3-4789-9F15-845CEBAC1A92}"/>
    <dgm:cxn modelId="{5F51E096-490E-4508-B004-72C5361D5CB3}" type="presOf" srcId="{57CCAD16-AADA-41D4-A886-A492DDC40A03}" destId="{1371441D-5ECD-46F3-B37C-595140DF332E}" srcOrd="0" destOrd="4" presId="urn:microsoft.com/office/officeart/2005/8/layout/hList1"/>
    <dgm:cxn modelId="{92925D88-E436-4723-8BBC-DA9C7562C087}" type="presOf" srcId="{04E4F608-90A9-485C-BCB1-091198F3C233}" destId="{1371441D-5ECD-46F3-B37C-595140DF332E}" srcOrd="0" destOrd="3" presId="urn:microsoft.com/office/officeart/2005/8/layout/hList1"/>
    <dgm:cxn modelId="{60C2A158-02E6-4C71-8978-4116FF03806E}" type="presOf" srcId="{CA70F22C-1843-490D-A03F-F09BC0D775B2}" destId="{AED54A8A-6725-476F-9EC0-72FFD626F2D8}" srcOrd="0" destOrd="2" presId="urn:microsoft.com/office/officeart/2005/8/layout/hList1"/>
    <dgm:cxn modelId="{CB76AD73-5DF0-47A4-AFC1-1CD0D7BA2DA2}" srcId="{72D84223-73C9-4D89-88F4-0023BB04919A}" destId="{8D2670F4-60DA-4A1E-8518-853DB915C746}" srcOrd="6" destOrd="0" parTransId="{07F5644A-42B8-4454-A7B1-BF9E66CE08F3}" sibTransId="{8D95646A-6BC6-44FC-9F44-4C43BA254884}"/>
    <dgm:cxn modelId="{AD936E70-91D0-4999-B829-780FBC257DC7}" type="presOf" srcId="{C8C7DF37-FEDD-4EA2-90CC-E33FFDB01AF2}" destId="{77FF7D68-D67C-49BF-905D-D11DB4FE9971}" srcOrd="0" destOrd="2" presId="urn:microsoft.com/office/officeart/2005/8/layout/hList1"/>
    <dgm:cxn modelId="{12B53182-2F80-4C05-884C-F1C3E6D5DE03}" srcId="{72D84223-73C9-4D89-88F4-0023BB04919A}" destId="{6C81E9CB-D7CE-43FE-B445-19385D7430FF}" srcOrd="9" destOrd="0" parTransId="{70129A9F-F546-44B3-9A07-F6EF0D3A5918}" sibTransId="{D55AE084-6705-4455-B3C1-4D7EE98DC89F}"/>
    <dgm:cxn modelId="{94E2B5E0-56E4-4272-A5C9-C171FD645B51}" srcId="{71958F1B-9483-470A-8069-038ED0E330D1}" destId="{72D84223-73C9-4D89-88F4-0023BB04919A}" srcOrd="0" destOrd="0" parTransId="{006AAF4D-6531-49A6-8C8C-035626B9DC09}" sibTransId="{C1ECC4E5-EE1A-4959-B8EA-DC187EDA03BF}"/>
    <dgm:cxn modelId="{7B499DE7-B7B2-4953-ABEA-8DDF1D3E6923}" srcId="{C88FF2C6-A3F9-4B7A-A625-A7DA9E9BB42F}" destId="{EC004972-6E0B-4853-AC25-4C6DEE835F20}" srcOrd="1" destOrd="0" parTransId="{7BD42E2C-6574-43B7-ABDE-6FE4D4FC6646}" sibTransId="{4600ECF9-6C16-401B-8460-589D14496F71}"/>
    <dgm:cxn modelId="{CBB0A145-A84F-49B1-816D-5261BEA2B050}" srcId="{C88FF2C6-A3F9-4B7A-A625-A7DA9E9BB42F}" destId="{C8C7DF37-FEDD-4EA2-90CC-E33FFDB01AF2}" srcOrd="2" destOrd="0" parTransId="{6D2E678B-0CFC-453A-99E0-23D9277D3687}" sibTransId="{02873900-D6B7-42C2-B5B9-F51BD7C7E0D9}"/>
    <dgm:cxn modelId="{7D594AE7-9DCC-4A45-AEB3-14EF68155EA4}" type="presOf" srcId="{DC42CB2C-80BB-439A-B78D-4D33F2E86524}" destId="{1371441D-5ECD-46F3-B37C-595140DF332E}" srcOrd="0" destOrd="7" presId="urn:microsoft.com/office/officeart/2005/8/layout/hList1"/>
    <dgm:cxn modelId="{F8DB67DD-69A2-40E9-9FBF-336986671149}" type="presOf" srcId="{509F96BB-7962-4ACC-ABB8-AD666DD96C65}" destId="{77FF7D68-D67C-49BF-905D-D11DB4FE9971}" srcOrd="0" destOrd="4" presId="urn:microsoft.com/office/officeart/2005/8/layout/hList1"/>
    <dgm:cxn modelId="{F5112A9C-E26C-4DAA-A1F0-DE5FAD0A3D03}" srcId="{C88FF2C6-A3F9-4B7A-A625-A7DA9E9BB42F}" destId="{63B43959-41D4-444F-A2C8-ED28C8DEB1D3}" srcOrd="7" destOrd="0" parTransId="{A4C8319F-3928-4D3F-83BB-ABC1DE1EDDA6}" sibTransId="{9D0E179C-6CCD-445A-A2BF-D8E489EA804E}"/>
    <dgm:cxn modelId="{79BE1D34-5BB1-4A39-8C43-E17FAFA830BB}" type="presOf" srcId="{EC004972-6E0B-4853-AC25-4C6DEE835F20}" destId="{77FF7D68-D67C-49BF-905D-D11DB4FE9971}" srcOrd="0" destOrd="1" presId="urn:microsoft.com/office/officeart/2005/8/layout/hList1"/>
    <dgm:cxn modelId="{C2A70720-C88B-4A89-917C-728FA542F7A2}" srcId="{71958F1B-9483-470A-8069-038ED0E330D1}" destId="{465D04BE-E6B3-4A17-B0B9-1375C9A91105}" srcOrd="2" destOrd="0" parTransId="{1DB0B781-4621-49A6-9FE0-827834F951B0}" sibTransId="{4A352AC9-0936-47ED-85A1-1B1A118905C0}"/>
    <dgm:cxn modelId="{C3C29932-F40A-4443-88CF-EC780D2C9DA8}" type="presOf" srcId="{16DB1F49-F429-4CE8-BE18-D58FF79DD89A}" destId="{1371441D-5ECD-46F3-B37C-595140DF332E}" srcOrd="0" destOrd="1" presId="urn:microsoft.com/office/officeart/2005/8/layout/hList1"/>
    <dgm:cxn modelId="{5C9F9811-54C0-41C2-B8BC-0FB652ED6A7E}" type="presParOf" srcId="{77690331-BF43-4625-969A-C3F224599251}" destId="{F36367D2-C0B0-4310-B18A-6C03AFAD328E}" srcOrd="0" destOrd="0" presId="urn:microsoft.com/office/officeart/2005/8/layout/hList1"/>
    <dgm:cxn modelId="{4C4C3B95-03CC-45D8-820A-13E8D3D763BC}" type="presParOf" srcId="{F36367D2-C0B0-4310-B18A-6C03AFAD328E}" destId="{ABA8D484-642A-4B9F-9DF1-04331DB79AFE}" srcOrd="0" destOrd="0" presId="urn:microsoft.com/office/officeart/2005/8/layout/hList1"/>
    <dgm:cxn modelId="{F6152AAB-115C-4B3F-9AFB-EB9935A36EFC}" type="presParOf" srcId="{F36367D2-C0B0-4310-B18A-6C03AFAD328E}" destId="{1371441D-5ECD-46F3-B37C-595140DF332E}" srcOrd="1" destOrd="0" presId="urn:microsoft.com/office/officeart/2005/8/layout/hList1"/>
    <dgm:cxn modelId="{A1EEC3D3-3575-4F37-A548-81D6EFB0EFB4}" type="presParOf" srcId="{77690331-BF43-4625-969A-C3F224599251}" destId="{D88389A3-AD39-4109-8686-E672853B755D}" srcOrd="1" destOrd="0" presId="urn:microsoft.com/office/officeart/2005/8/layout/hList1"/>
    <dgm:cxn modelId="{D1705EDA-2985-4D9F-A2DD-D44014666438}" type="presParOf" srcId="{77690331-BF43-4625-969A-C3F224599251}" destId="{EE3B378D-B928-4893-B33D-0A946EC1CF3C}" srcOrd="2" destOrd="0" presId="urn:microsoft.com/office/officeart/2005/8/layout/hList1"/>
    <dgm:cxn modelId="{C0E5F371-B742-47C0-A77E-F39B87054717}" type="presParOf" srcId="{EE3B378D-B928-4893-B33D-0A946EC1CF3C}" destId="{E8E7C882-8A2C-4B1C-8F66-E8252BB99E05}" srcOrd="0" destOrd="0" presId="urn:microsoft.com/office/officeart/2005/8/layout/hList1"/>
    <dgm:cxn modelId="{EC482846-EF85-4CE4-B716-47C5D02D866F}" type="presParOf" srcId="{EE3B378D-B928-4893-B33D-0A946EC1CF3C}" destId="{77FF7D68-D67C-49BF-905D-D11DB4FE9971}" srcOrd="1" destOrd="0" presId="urn:microsoft.com/office/officeart/2005/8/layout/hList1"/>
    <dgm:cxn modelId="{F14C3AC5-4CC8-46C7-A861-F3D02A97615B}" type="presParOf" srcId="{77690331-BF43-4625-969A-C3F224599251}" destId="{EFF88826-7D50-4123-BE98-BAADEC2B23C6}" srcOrd="3" destOrd="0" presId="urn:microsoft.com/office/officeart/2005/8/layout/hList1"/>
    <dgm:cxn modelId="{37FB6CC8-F028-4CA4-AAA0-47A35EC6AAFF}" type="presParOf" srcId="{77690331-BF43-4625-969A-C3F224599251}" destId="{2BA83B6A-8BA1-4DCF-9C31-336B8B178CB0}" srcOrd="4" destOrd="0" presId="urn:microsoft.com/office/officeart/2005/8/layout/hList1"/>
    <dgm:cxn modelId="{E4E64568-A0A0-42EA-B8C5-48D028F3726B}" type="presParOf" srcId="{2BA83B6A-8BA1-4DCF-9C31-336B8B178CB0}" destId="{8E2ED904-5C09-4B78-A087-ADB8555DF9F5}" srcOrd="0" destOrd="0" presId="urn:microsoft.com/office/officeart/2005/8/layout/hList1"/>
    <dgm:cxn modelId="{11BEBFD2-E4BF-495E-B16E-1AD817E731F3}" type="presParOf" srcId="{2BA83B6A-8BA1-4DCF-9C31-336B8B178CB0}" destId="{AED54A8A-6725-476F-9EC0-72FFD626F2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EB34F-B1B4-4351-9F74-37D4A9FE3193}" type="doc">
      <dgm:prSet loTypeId="urn:microsoft.com/office/officeart/2008/layout/VerticalCurved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7210352-9AC3-4DE2-8688-5CCCC2E9DDB4}">
      <dgm:prSet phldrT="[Текст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/>
            <a:t>Недорогие программы при достаточном уровне финансовой защиты</a:t>
          </a:r>
          <a:endParaRPr lang="ru-RU" sz="1600" b="1" dirty="0"/>
        </a:p>
      </dgm:t>
    </dgm:pt>
    <dgm:pt modelId="{DA28541A-3312-49EF-A52D-353B1F8FD53E}" type="parTrans" cxnId="{C198F2FB-CDD4-4B0F-96D6-644F91A5431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718E6AC1-A495-434C-868A-19EF8DA74485}" type="sibTrans" cxnId="{C198F2FB-CDD4-4B0F-96D6-644F91A5431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755FE396-1C89-477C-A02D-289817EFE6D7}">
      <dgm:prSet phldrT="[Текст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/>
            <a:t>Возможность страхования по одному полису группы людей – будет дешевле</a:t>
          </a:r>
          <a:endParaRPr lang="ru-RU" sz="1600" b="1" dirty="0"/>
        </a:p>
      </dgm:t>
    </dgm:pt>
    <dgm:pt modelId="{926A1449-FB2F-46B9-B306-F1607F069DA5}" type="parTrans" cxnId="{332927FC-DE44-42D4-9510-D2823ADED5B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4AEEBE5F-1373-4216-9B84-BDA6971DA5AA}" type="sibTrans" cxnId="{332927FC-DE44-42D4-9510-D2823ADED5B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F73FFB24-6242-4F5A-8082-67FEF1E17987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/>
            <a:t>Защита действует 24 часа в сутки, по всей России </a:t>
          </a:r>
          <a:endParaRPr lang="ru-RU" sz="1600" b="1" dirty="0"/>
        </a:p>
      </dgm:t>
    </dgm:pt>
    <dgm:pt modelId="{1BFA7E2E-668F-48B1-87C0-C28431028B47}" type="parTrans" cxnId="{5B41C0CC-2FD9-4EB2-8FC3-990DAEEBD22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BECF57D2-0EC1-4F17-88FE-AC98F1E07026}" type="sibTrans" cxnId="{5B41C0CC-2FD9-4EB2-8FC3-990DAEEBD22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EE9E1549-E5CC-48E5-86E9-6B3D8AA42F3C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/>
            <a:t>Денежная выплата при травмах, болезнях, утрате работоспособности </a:t>
          </a:r>
          <a:endParaRPr lang="ru-RU" sz="1600" b="1" dirty="0"/>
        </a:p>
      </dgm:t>
    </dgm:pt>
    <dgm:pt modelId="{34B61752-9034-4DD7-B9C4-EAEEFD2686DE}" type="parTrans" cxnId="{55496933-6800-48E6-9D3A-B53AC3AF31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644A47B3-594C-48F5-8521-7831C0756E27}" type="sibTrans" cxnId="{55496933-6800-48E6-9D3A-B53AC3AF31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A1E8E3E1-8E93-402A-9993-5F61A5E57F98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/>
            <a:t>Возможность быстрого оформления полиса</a:t>
          </a:r>
          <a:endParaRPr lang="ru-RU" sz="1600" b="1" dirty="0"/>
        </a:p>
      </dgm:t>
    </dgm:pt>
    <dgm:pt modelId="{2354C019-3C2B-4339-8EA1-3A886A775324}" type="parTrans" cxnId="{E200526F-1C8C-431F-ABE1-9FE70C800B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2569484F-A9E9-4ED3-BF19-CB37661E067C}" type="sibTrans" cxnId="{E200526F-1C8C-431F-ABE1-9FE70C800B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677ACFE0-282C-4D21-B85F-9B0FEF5BEDDC}">
      <dgm:prSet phldrT="[Текст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/>
            <a:t>Выплаты по договору страхования не облагаются НДФЛ</a:t>
          </a:r>
          <a:endParaRPr lang="ru-RU" sz="1600" b="1" dirty="0"/>
        </a:p>
      </dgm:t>
    </dgm:pt>
    <dgm:pt modelId="{4F9C7F7F-C3FF-4576-BAAB-D5332A158E7A}" type="parTrans" cxnId="{00D48EA3-88DF-4490-86D5-C9A9700A1AA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25AD1CC5-3888-4F22-BA37-3F5ACAA685F9}" type="sibTrans" cxnId="{00D48EA3-88DF-4490-86D5-C9A9700A1AA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/>
        </a:p>
      </dgm:t>
    </dgm:pt>
    <dgm:pt modelId="{3F1DC5D1-01DD-4630-8493-A8BD4EC8455C}" type="pres">
      <dgm:prSet presAssocID="{AFDEB34F-B1B4-4351-9F74-37D4A9FE31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B674A77-5E58-4D22-A953-77B3A021ECE6}" type="pres">
      <dgm:prSet presAssocID="{AFDEB34F-B1B4-4351-9F74-37D4A9FE3193}" presName="Name1" presStyleCnt="0"/>
      <dgm:spPr/>
      <dgm:t>
        <a:bodyPr/>
        <a:lstStyle/>
        <a:p>
          <a:endParaRPr lang="ru-RU"/>
        </a:p>
      </dgm:t>
    </dgm:pt>
    <dgm:pt modelId="{2A83BAFB-5442-4843-9EAC-456A839131BE}" type="pres">
      <dgm:prSet presAssocID="{AFDEB34F-B1B4-4351-9F74-37D4A9FE3193}" presName="cycle" presStyleCnt="0"/>
      <dgm:spPr/>
      <dgm:t>
        <a:bodyPr/>
        <a:lstStyle/>
        <a:p>
          <a:endParaRPr lang="ru-RU"/>
        </a:p>
      </dgm:t>
    </dgm:pt>
    <dgm:pt modelId="{E3A2B0C7-6020-4101-B075-371679E4ECB9}" type="pres">
      <dgm:prSet presAssocID="{AFDEB34F-B1B4-4351-9F74-37D4A9FE3193}" presName="srcNode" presStyleLbl="node1" presStyleIdx="0" presStyleCnt="6"/>
      <dgm:spPr/>
      <dgm:t>
        <a:bodyPr/>
        <a:lstStyle/>
        <a:p>
          <a:endParaRPr lang="ru-RU"/>
        </a:p>
      </dgm:t>
    </dgm:pt>
    <dgm:pt modelId="{D334AC4F-B711-43C8-B067-5173D16BF588}" type="pres">
      <dgm:prSet presAssocID="{AFDEB34F-B1B4-4351-9F74-37D4A9FE3193}" presName="conn" presStyleLbl="parChTrans1D2" presStyleIdx="0" presStyleCnt="1"/>
      <dgm:spPr/>
      <dgm:t>
        <a:bodyPr/>
        <a:lstStyle/>
        <a:p>
          <a:endParaRPr lang="ru-RU"/>
        </a:p>
      </dgm:t>
    </dgm:pt>
    <dgm:pt modelId="{CDA0C977-4DC1-4E06-AA10-9ED29DD36FF2}" type="pres">
      <dgm:prSet presAssocID="{AFDEB34F-B1B4-4351-9F74-37D4A9FE3193}" presName="extraNode" presStyleLbl="node1" presStyleIdx="0" presStyleCnt="6"/>
      <dgm:spPr/>
      <dgm:t>
        <a:bodyPr/>
        <a:lstStyle/>
        <a:p>
          <a:endParaRPr lang="ru-RU"/>
        </a:p>
      </dgm:t>
    </dgm:pt>
    <dgm:pt modelId="{927A5C43-ECC0-441D-81DF-FE9FB536A22B}" type="pres">
      <dgm:prSet presAssocID="{AFDEB34F-B1B4-4351-9F74-37D4A9FE3193}" presName="dstNode" presStyleLbl="node1" presStyleIdx="0" presStyleCnt="6"/>
      <dgm:spPr/>
      <dgm:t>
        <a:bodyPr/>
        <a:lstStyle/>
        <a:p>
          <a:endParaRPr lang="ru-RU"/>
        </a:p>
      </dgm:t>
    </dgm:pt>
    <dgm:pt modelId="{64B4E874-534A-45F7-9D62-E67DDD888E87}" type="pres">
      <dgm:prSet presAssocID="{77210352-9AC3-4DE2-8688-5CCCC2E9DDB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63541-8A1C-46AB-8D7F-135ACA1DB6AF}" type="pres">
      <dgm:prSet presAssocID="{77210352-9AC3-4DE2-8688-5CCCC2E9DDB4}" presName="accent_1" presStyleCnt="0"/>
      <dgm:spPr/>
      <dgm:t>
        <a:bodyPr/>
        <a:lstStyle/>
        <a:p>
          <a:endParaRPr lang="ru-RU"/>
        </a:p>
      </dgm:t>
    </dgm:pt>
    <dgm:pt modelId="{4CF250D5-007C-4D02-9918-A036173F0A7B}" type="pres">
      <dgm:prSet presAssocID="{77210352-9AC3-4DE2-8688-5CCCC2E9DDB4}" presName="accentRepeatNode" presStyleLbl="solidFgAcc1" presStyleIdx="0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1F2E17-2E27-48D6-AF2D-EA92A8B13E21}" type="pres">
      <dgm:prSet presAssocID="{EE9E1549-E5CC-48E5-86E9-6B3D8AA42F3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39B92-C8A3-41D5-B990-600E3E3DC3B7}" type="pres">
      <dgm:prSet presAssocID="{EE9E1549-E5CC-48E5-86E9-6B3D8AA42F3C}" presName="accent_2" presStyleCnt="0"/>
      <dgm:spPr/>
      <dgm:t>
        <a:bodyPr/>
        <a:lstStyle/>
        <a:p>
          <a:endParaRPr lang="ru-RU"/>
        </a:p>
      </dgm:t>
    </dgm:pt>
    <dgm:pt modelId="{9B8DA841-4C9E-4112-9A9C-6F747C19EA99}" type="pres">
      <dgm:prSet presAssocID="{EE9E1549-E5CC-48E5-86E9-6B3D8AA42F3C}" presName="accentRepeatNode" presStyleLbl="solidFgAcc1" presStyleIdx="1" presStyleCnt="6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93A7D23-03A8-455F-A1B2-9F021824E031}" type="pres">
      <dgm:prSet presAssocID="{F73FFB24-6242-4F5A-8082-67FEF1E1798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EFD65-BA06-4D9B-A935-C728C8864858}" type="pres">
      <dgm:prSet presAssocID="{F73FFB24-6242-4F5A-8082-67FEF1E17987}" presName="accent_3" presStyleCnt="0"/>
      <dgm:spPr/>
      <dgm:t>
        <a:bodyPr/>
        <a:lstStyle/>
        <a:p>
          <a:endParaRPr lang="ru-RU"/>
        </a:p>
      </dgm:t>
    </dgm:pt>
    <dgm:pt modelId="{881ED0AD-C5FF-496E-8E2D-BBADDE8939D3}" type="pres">
      <dgm:prSet presAssocID="{F73FFB24-6242-4F5A-8082-67FEF1E17987}" presName="accentRepeatNode" presStyleLbl="solidFgAcc1" presStyleIdx="2" presStyleCnt="6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92E18E-9881-48E7-853F-F09FA1FAEB93}" type="pres">
      <dgm:prSet presAssocID="{A1E8E3E1-8E93-402A-9993-5F61A5E57F9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68323-6E0B-42F7-96D3-3D89242FB624}" type="pres">
      <dgm:prSet presAssocID="{A1E8E3E1-8E93-402A-9993-5F61A5E57F98}" presName="accent_4" presStyleCnt="0"/>
      <dgm:spPr/>
      <dgm:t>
        <a:bodyPr/>
        <a:lstStyle/>
        <a:p>
          <a:endParaRPr lang="ru-RU"/>
        </a:p>
      </dgm:t>
    </dgm:pt>
    <dgm:pt modelId="{27ACA4C9-FE4E-4F1E-A1BC-FDECB15F3CB4}" type="pres">
      <dgm:prSet presAssocID="{A1E8E3E1-8E93-402A-9993-5F61A5E57F98}" presName="accentRepeatNode" presStyleLbl="solidFgAcc1" presStyleIdx="3" presStyleCnt="6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0A7E9D-4093-4D62-AFEB-C4E45EBBAC4B}" type="pres">
      <dgm:prSet presAssocID="{755FE396-1C89-477C-A02D-289817EFE6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F2219-DC63-4AD4-952C-56987B07F228}" type="pres">
      <dgm:prSet presAssocID="{755FE396-1C89-477C-A02D-289817EFE6D7}" presName="accent_5" presStyleCnt="0"/>
      <dgm:spPr/>
      <dgm:t>
        <a:bodyPr/>
        <a:lstStyle/>
        <a:p>
          <a:endParaRPr lang="ru-RU"/>
        </a:p>
      </dgm:t>
    </dgm:pt>
    <dgm:pt modelId="{C36651C1-943F-4BFD-84C0-CC36368866E0}" type="pres">
      <dgm:prSet presAssocID="{755FE396-1C89-477C-A02D-289817EFE6D7}" presName="accentRepeatNode" presStyleLbl="solidFgAcc1" presStyleIdx="4" presStyleCnt="6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C14377-10D9-41AC-B7AC-734112B39790}" type="pres">
      <dgm:prSet presAssocID="{677ACFE0-282C-4D21-B85F-9B0FEF5BEDD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F590A-8A52-401F-8062-C1710C0EFEC2}" type="pres">
      <dgm:prSet presAssocID="{677ACFE0-282C-4D21-B85F-9B0FEF5BEDDC}" presName="accent_6" presStyleCnt="0"/>
      <dgm:spPr/>
      <dgm:t>
        <a:bodyPr/>
        <a:lstStyle/>
        <a:p>
          <a:endParaRPr lang="ru-RU"/>
        </a:p>
      </dgm:t>
    </dgm:pt>
    <dgm:pt modelId="{798B1716-1889-4C1C-9DCA-B7661A7BE709}" type="pres">
      <dgm:prSet presAssocID="{677ACFE0-282C-4D21-B85F-9B0FEF5BEDDC}" presName="accentRepeatNode" presStyleLbl="solidFgAcc1" presStyleIdx="5" presStyleCnt="6" custAng="20028897"/>
      <dgm:spPr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49AC641-B7C3-41FE-AB75-6E2F6014DD0B}" type="presOf" srcId="{755FE396-1C89-477C-A02D-289817EFE6D7}" destId="{D80A7E9D-4093-4D62-AFEB-C4E45EBBAC4B}" srcOrd="0" destOrd="0" presId="urn:microsoft.com/office/officeart/2008/layout/VerticalCurvedList"/>
    <dgm:cxn modelId="{D3F9DD1C-1218-4243-A730-C065852B09C8}" type="presOf" srcId="{77210352-9AC3-4DE2-8688-5CCCC2E9DDB4}" destId="{64B4E874-534A-45F7-9D62-E67DDD888E87}" srcOrd="0" destOrd="0" presId="urn:microsoft.com/office/officeart/2008/layout/VerticalCurvedList"/>
    <dgm:cxn modelId="{55496933-6800-48E6-9D3A-B53AC3AF31B9}" srcId="{AFDEB34F-B1B4-4351-9F74-37D4A9FE3193}" destId="{EE9E1549-E5CC-48E5-86E9-6B3D8AA42F3C}" srcOrd="1" destOrd="0" parTransId="{34B61752-9034-4DD7-B9C4-EAEEFD2686DE}" sibTransId="{644A47B3-594C-48F5-8521-7831C0756E27}"/>
    <dgm:cxn modelId="{0A53861D-23AD-4C7E-821C-A1A135F702F9}" type="presOf" srcId="{677ACFE0-282C-4D21-B85F-9B0FEF5BEDDC}" destId="{48C14377-10D9-41AC-B7AC-734112B39790}" srcOrd="0" destOrd="0" presId="urn:microsoft.com/office/officeart/2008/layout/VerticalCurvedList"/>
    <dgm:cxn modelId="{1BC33A52-B448-4C21-8308-62A131A9E71E}" type="presOf" srcId="{AFDEB34F-B1B4-4351-9F74-37D4A9FE3193}" destId="{3F1DC5D1-01DD-4630-8493-A8BD4EC8455C}" srcOrd="0" destOrd="0" presId="urn:microsoft.com/office/officeart/2008/layout/VerticalCurvedList"/>
    <dgm:cxn modelId="{332927FC-DE44-42D4-9510-D2823ADED5B1}" srcId="{AFDEB34F-B1B4-4351-9F74-37D4A9FE3193}" destId="{755FE396-1C89-477C-A02D-289817EFE6D7}" srcOrd="4" destOrd="0" parTransId="{926A1449-FB2F-46B9-B306-F1607F069DA5}" sibTransId="{4AEEBE5F-1373-4216-9B84-BDA6971DA5AA}"/>
    <dgm:cxn modelId="{E70F7FA9-AB7A-4319-8470-3C058D2C0219}" type="presOf" srcId="{A1E8E3E1-8E93-402A-9993-5F61A5E57F98}" destId="{0692E18E-9881-48E7-853F-F09FA1FAEB93}" srcOrd="0" destOrd="0" presId="urn:microsoft.com/office/officeart/2008/layout/VerticalCurvedList"/>
    <dgm:cxn modelId="{5171376F-04D6-4406-BC85-868565C7DFDA}" type="presOf" srcId="{EE9E1549-E5CC-48E5-86E9-6B3D8AA42F3C}" destId="{7A1F2E17-2E27-48D6-AF2D-EA92A8B13E21}" srcOrd="0" destOrd="0" presId="urn:microsoft.com/office/officeart/2008/layout/VerticalCurvedList"/>
    <dgm:cxn modelId="{A3AE00CE-F2E4-46C4-B0A2-A169EB8632F7}" type="presOf" srcId="{F73FFB24-6242-4F5A-8082-67FEF1E17987}" destId="{D93A7D23-03A8-455F-A1B2-9F021824E031}" srcOrd="0" destOrd="0" presId="urn:microsoft.com/office/officeart/2008/layout/VerticalCurvedList"/>
    <dgm:cxn modelId="{EE50DCCC-FCD6-433B-ABF1-DCCE96F1C174}" type="presOf" srcId="{718E6AC1-A495-434C-868A-19EF8DA74485}" destId="{D334AC4F-B711-43C8-B067-5173D16BF588}" srcOrd="0" destOrd="0" presId="urn:microsoft.com/office/officeart/2008/layout/VerticalCurvedList"/>
    <dgm:cxn modelId="{E200526F-1C8C-431F-ABE1-9FE70C800BD9}" srcId="{AFDEB34F-B1B4-4351-9F74-37D4A9FE3193}" destId="{A1E8E3E1-8E93-402A-9993-5F61A5E57F98}" srcOrd="3" destOrd="0" parTransId="{2354C019-3C2B-4339-8EA1-3A886A775324}" sibTransId="{2569484F-A9E9-4ED3-BF19-CB37661E067C}"/>
    <dgm:cxn modelId="{C198F2FB-CDD4-4B0F-96D6-644F91A54317}" srcId="{AFDEB34F-B1B4-4351-9F74-37D4A9FE3193}" destId="{77210352-9AC3-4DE2-8688-5CCCC2E9DDB4}" srcOrd="0" destOrd="0" parTransId="{DA28541A-3312-49EF-A52D-353B1F8FD53E}" sibTransId="{718E6AC1-A495-434C-868A-19EF8DA74485}"/>
    <dgm:cxn modelId="{00D48EA3-88DF-4490-86D5-C9A9700A1AAB}" srcId="{AFDEB34F-B1B4-4351-9F74-37D4A9FE3193}" destId="{677ACFE0-282C-4D21-B85F-9B0FEF5BEDDC}" srcOrd="5" destOrd="0" parTransId="{4F9C7F7F-C3FF-4576-BAAB-D5332A158E7A}" sibTransId="{25AD1CC5-3888-4F22-BA37-3F5ACAA685F9}"/>
    <dgm:cxn modelId="{5B41C0CC-2FD9-4EB2-8FC3-990DAEEBD22D}" srcId="{AFDEB34F-B1B4-4351-9F74-37D4A9FE3193}" destId="{F73FFB24-6242-4F5A-8082-67FEF1E17987}" srcOrd="2" destOrd="0" parTransId="{1BFA7E2E-668F-48B1-87C0-C28431028B47}" sibTransId="{BECF57D2-0EC1-4F17-88FE-AC98F1E07026}"/>
    <dgm:cxn modelId="{8BFA374F-891E-4865-9A17-AA6096A5DBA1}" type="presParOf" srcId="{3F1DC5D1-01DD-4630-8493-A8BD4EC8455C}" destId="{1B674A77-5E58-4D22-A953-77B3A021ECE6}" srcOrd="0" destOrd="0" presId="urn:microsoft.com/office/officeart/2008/layout/VerticalCurvedList"/>
    <dgm:cxn modelId="{F0E07FE9-EF20-42C6-B667-E82754EB9019}" type="presParOf" srcId="{1B674A77-5E58-4D22-A953-77B3A021ECE6}" destId="{2A83BAFB-5442-4843-9EAC-456A839131BE}" srcOrd="0" destOrd="0" presId="urn:microsoft.com/office/officeart/2008/layout/VerticalCurvedList"/>
    <dgm:cxn modelId="{02E37422-B686-46AA-8D8F-59CBED37BFEC}" type="presParOf" srcId="{2A83BAFB-5442-4843-9EAC-456A839131BE}" destId="{E3A2B0C7-6020-4101-B075-371679E4ECB9}" srcOrd="0" destOrd="0" presId="urn:microsoft.com/office/officeart/2008/layout/VerticalCurvedList"/>
    <dgm:cxn modelId="{B2B48AB3-85DB-4E88-87D7-350D48B71C46}" type="presParOf" srcId="{2A83BAFB-5442-4843-9EAC-456A839131BE}" destId="{D334AC4F-B711-43C8-B067-5173D16BF588}" srcOrd="1" destOrd="0" presId="urn:microsoft.com/office/officeart/2008/layout/VerticalCurvedList"/>
    <dgm:cxn modelId="{52EF0FEA-3794-4025-98FF-7F8EDB5AA1A8}" type="presParOf" srcId="{2A83BAFB-5442-4843-9EAC-456A839131BE}" destId="{CDA0C977-4DC1-4E06-AA10-9ED29DD36FF2}" srcOrd="2" destOrd="0" presId="urn:microsoft.com/office/officeart/2008/layout/VerticalCurvedList"/>
    <dgm:cxn modelId="{37FB3BE5-0C5B-470B-B06D-A0BC1741A9BF}" type="presParOf" srcId="{2A83BAFB-5442-4843-9EAC-456A839131BE}" destId="{927A5C43-ECC0-441D-81DF-FE9FB536A22B}" srcOrd="3" destOrd="0" presId="urn:microsoft.com/office/officeart/2008/layout/VerticalCurvedList"/>
    <dgm:cxn modelId="{08278A4C-918B-4601-B776-DF8E5B199BB5}" type="presParOf" srcId="{1B674A77-5E58-4D22-A953-77B3A021ECE6}" destId="{64B4E874-534A-45F7-9D62-E67DDD888E87}" srcOrd="1" destOrd="0" presId="urn:microsoft.com/office/officeart/2008/layout/VerticalCurvedList"/>
    <dgm:cxn modelId="{35054B22-CC5D-4888-9898-279D56615EDF}" type="presParOf" srcId="{1B674A77-5E58-4D22-A953-77B3A021ECE6}" destId="{00C63541-8A1C-46AB-8D7F-135ACA1DB6AF}" srcOrd="2" destOrd="0" presId="urn:microsoft.com/office/officeart/2008/layout/VerticalCurvedList"/>
    <dgm:cxn modelId="{3658DDF1-5A42-48F0-8288-8750D4C3D9E5}" type="presParOf" srcId="{00C63541-8A1C-46AB-8D7F-135ACA1DB6AF}" destId="{4CF250D5-007C-4D02-9918-A036173F0A7B}" srcOrd="0" destOrd="0" presId="urn:microsoft.com/office/officeart/2008/layout/VerticalCurvedList"/>
    <dgm:cxn modelId="{1782FB98-3B61-4E2B-B0B9-6AE7EE23E522}" type="presParOf" srcId="{1B674A77-5E58-4D22-A953-77B3A021ECE6}" destId="{7A1F2E17-2E27-48D6-AF2D-EA92A8B13E21}" srcOrd="3" destOrd="0" presId="urn:microsoft.com/office/officeart/2008/layout/VerticalCurvedList"/>
    <dgm:cxn modelId="{91CAE59E-677F-41AE-9A74-2AA591E07C65}" type="presParOf" srcId="{1B674A77-5E58-4D22-A953-77B3A021ECE6}" destId="{09539B92-C8A3-41D5-B990-600E3E3DC3B7}" srcOrd="4" destOrd="0" presId="urn:microsoft.com/office/officeart/2008/layout/VerticalCurvedList"/>
    <dgm:cxn modelId="{65ABC191-FDAE-4B9A-915B-A9E405B55ACB}" type="presParOf" srcId="{09539B92-C8A3-41D5-B990-600E3E3DC3B7}" destId="{9B8DA841-4C9E-4112-9A9C-6F747C19EA99}" srcOrd="0" destOrd="0" presId="urn:microsoft.com/office/officeart/2008/layout/VerticalCurvedList"/>
    <dgm:cxn modelId="{BD18DBC7-F336-47B9-9B63-778403A8479C}" type="presParOf" srcId="{1B674A77-5E58-4D22-A953-77B3A021ECE6}" destId="{D93A7D23-03A8-455F-A1B2-9F021824E031}" srcOrd="5" destOrd="0" presId="urn:microsoft.com/office/officeart/2008/layout/VerticalCurvedList"/>
    <dgm:cxn modelId="{400A2F63-96F8-4524-AE1E-B875C38FCCA1}" type="presParOf" srcId="{1B674A77-5E58-4D22-A953-77B3A021ECE6}" destId="{828EFD65-BA06-4D9B-A935-C728C8864858}" srcOrd="6" destOrd="0" presId="urn:microsoft.com/office/officeart/2008/layout/VerticalCurvedList"/>
    <dgm:cxn modelId="{3A601462-6E38-46DC-BAAC-CABBF4BD1276}" type="presParOf" srcId="{828EFD65-BA06-4D9B-A935-C728C8864858}" destId="{881ED0AD-C5FF-496E-8E2D-BBADDE8939D3}" srcOrd="0" destOrd="0" presId="urn:microsoft.com/office/officeart/2008/layout/VerticalCurvedList"/>
    <dgm:cxn modelId="{B1422632-3450-4A7D-A49A-09FCF2A2FED7}" type="presParOf" srcId="{1B674A77-5E58-4D22-A953-77B3A021ECE6}" destId="{0692E18E-9881-48E7-853F-F09FA1FAEB93}" srcOrd="7" destOrd="0" presId="urn:microsoft.com/office/officeart/2008/layout/VerticalCurvedList"/>
    <dgm:cxn modelId="{E3E39DBE-6E33-4569-8AAF-03BA29911835}" type="presParOf" srcId="{1B674A77-5E58-4D22-A953-77B3A021ECE6}" destId="{49268323-6E0B-42F7-96D3-3D89242FB624}" srcOrd="8" destOrd="0" presId="urn:microsoft.com/office/officeart/2008/layout/VerticalCurvedList"/>
    <dgm:cxn modelId="{5BFFFE17-2E7D-4A14-B9B5-FE48BEA0283E}" type="presParOf" srcId="{49268323-6E0B-42F7-96D3-3D89242FB624}" destId="{27ACA4C9-FE4E-4F1E-A1BC-FDECB15F3CB4}" srcOrd="0" destOrd="0" presId="urn:microsoft.com/office/officeart/2008/layout/VerticalCurvedList"/>
    <dgm:cxn modelId="{A21CBF46-14F1-42EB-A1A5-A4E4C096DC3E}" type="presParOf" srcId="{1B674A77-5E58-4D22-A953-77B3A021ECE6}" destId="{D80A7E9D-4093-4D62-AFEB-C4E45EBBAC4B}" srcOrd="9" destOrd="0" presId="urn:microsoft.com/office/officeart/2008/layout/VerticalCurvedList"/>
    <dgm:cxn modelId="{F73E64F1-8EC0-4EDB-9368-35EBD74D0516}" type="presParOf" srcId="{1B674A77-5E58-4D22-A953-77B3A021ECE6}" destId="{D31F2219-DC63-4AD4-952C-56987B07F228}" srcOrd="10" destOrd="0" presId="urn:microsoft.com/office/officeart/2008/layout/VerticalCurvedList"/>
    <dgm:cxn modelId="{754EDDFB-3E59-490F-85F6-BBC3A0D6912B}" type="presParOf" srcId="{D31F2219-DC63-4AD4-952C-56987B07F228}" destId="{C36651C1-943F-4BFD-84C0-CC36368866E0}" srcOrd="0" destOrd="0" presId="urn:microsoft.com/office/officeart/2008/layout/VerticalCurvedList"/>
    <dgm:cxn modelId="{57F9389E-D0D7-44D7-BF1D-B32C9A407EDE}" type="presParOf" srcId="{1B674A77-5E58-4D22-A953-77B3A021ECE6}" destId="{48C14377-10D9-41AC-B7AC-734112B39790}" srcOrd="11" destOrd="0" presId="urn:microsoft.com/office/officeart/2008/layout/VerticalCurvedList"/>
    <dgm:cxn modelId="{3505926C-98F7-43DA-BAEE-A0CCD7B7918C}" type="presParOf" srcId="{1B674A77-5E58-4D22-A953-77B3A021ECE6}" destId="{EA3F590A-8A52-401F-8062-C1710C0EFEC2}" srcOrd="12" destOrd="0" presId="urn:microsoft.com/office/officeart/2008/layout/VerticalCurvedList"/>
    <dgm:cxn modelId="{C10C1C72-0538-45E9-912F-1D96BD9CF5F0}" type="presParOf" srcId="{EA3F590A-8A52-401F-8062-C1710C0EFEC2}" destId="{798B1716-1889-4C1C-9DCA-B7661A7BE7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214E-8F9B-4CFE-AAA4-8DCA6B6AAC1C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D9EFA-3C9C-4DE5-9CDA-29498C7AF4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D9EFA-3C9C-4DE5-9CDA-29498C7AF47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22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92C7-E409-4F1E-BEE3-F2E4203276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1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92C7-E409-4F1E-BEE3-F2E4203276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6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C47B-3C8D-C64C-87DE-E2DB6D33196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2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D9EFA-3C9C-4DE5-9CDA-29498C7AF47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444" y="0"/>
            <a:ext cx="9142776" cy="51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55270" y="3642678"/>
            <a:ext cx="3380625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2000" b="1">
                <a:solidFill>
                  <a:schemeClr val="bg1"/>
                </a:solidFill>
              </a:defRPr>
            </a:lvl3pPr>
            <a:lvl4pPr marL="1371600" indent="0">
              <a:buNone/>
              <a:defRPr sz="2000" b="1">
                <a:solidFill>
                  <a:schemeClr val="bg1"/>
                </a:solidFill>
              </a:defRPr>
            </a:lvl4pPr>
            <a:lvl5pPr marL="18288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Название презентации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(Arial 20, bold)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7520" y="4170681"/>
            <a:ext cx="2179320" cy="5613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>
              <a:defRPr sz="14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</a:lstStyle>
          <a:p>
            <a:pPr algn="r"/>
            <a:r>
              <a:rPr lang="ru-RU" sz="1400" dirty="0" smtClean="0"/>
              <a:t>Ф.И.О. выступающего подразделение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324850" y="465455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vsk.ru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62" y="127749"/>
            <a:ext cx="2333321" cy="5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1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3984" y="268442"/>
            <a:ext cx="6769244" cy="24264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Разметка направляющих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8652" y="0"/>
            <a:ext cx="0" cy="4978400"/>
          </a:xfrm>
          <a:prstGeom prst="line">
            <a:avLst/>
          </a:prstGeom>
          <a:ln w="1905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13739" y="1153174"/>
            <a:ext cx="0" cy="3825226"/>
          </a:xfrm>
          <a:prstGeom prst="line">
            <a:avLst/>
          </a:prstGeom>
          <a:ln w="1905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5679" y="482600"/>
            <a:ext cx="8823960" cy="0"/>
          </a:xfrm>
          <a:prstGeom prst="line">
            <a:avLst/>
          </a:prstGeom>
          <a:ln w="1905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2789" y="1289295"/>
            <a:ext cx="28241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Заголовок</a:t>
            </a:r>
            <a:r>
              <a:rPr lang="ru-RU" sz="1400" b="1" baseline="0" dirty="0" smtClean="0">
                <a:solidFill>
                  <a:schemeClr val="tx2"/>
                </a:solidFill>
              </a:rPr>
              <a:t> второго уровня </a:t>
            </a:r>
            <a:r>
              <a:rPr lang="en-US" sz="1400" b="1" baseline="0" dirty="0" smtClean="0">
                <a:solidFill>
                  <a:schemeClr val="tx2"/>
                </a:solidFill>
              </a:rPr>
              <a:t>(Arial 14,</a:t>
            </a:r>
            <a:r>
              <a:rPr lang="ru-RU" sz="1400" b="1" baseline="0" dirty="0" smtClean="0">
                <a:solidFill>
                  <a:schemeClr val="tx2"/>
                </a:solidFill>
              </a:rPr>
              <a:t> </a:t>
            </a:r>
            <a:r>
              <a:rPr lang="en-US" sz="1400" b="1" baseline="0" dirty="0" smtClean="0">
                <a:solidFill>
                  <a:schemeClr val="tx2"/>
                </a:solidFill>
              </a:rPr>
              <a:t>bold)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0474" y="1289295"/>
            <a:ext cx="154594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Размер иконки 1,5х1,5 см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642" y="562049"/>
            <a:ext cx="849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Рекомендуемое </a:t>
            </a:r>
            <a:r>
              <a:rPr lang="ru-RU" sz="1600" b="1" baseline="0" dirty="0" smtClean="0">
                <a:solidFill>
                  <a:schemeClr val="tx2"/>
                </a:solidFill>
              </a:rPr>
              <a:t>расположение информации на слайде (заголовок первого уровня)</a:t>
            </a:r>
            <a:endParaRPr lang="ru-RU" sz="1100" b="1" baseline="0" dirty="0" smtClean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3739" y="1879552"/>
            <a:ext cx="3129982" cy="1223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tx1"/>
                </a:solidFill>
              </a:rPr>
              <a:t>Основной</a:t>
            </a:r>
            <a:r>
              <a:rPr lang="ru-RU" sz="1200" b="0" baseline="0" dirty="0" smtClean="0">
                <a:solidFill>
                  <a:schemeClr val="tx1"/>
                </a:solidFill>
              </a:rPr>
              <a:t> текст (</a:t>
            </a:r>
            <a:r>
              <a:rPr lang="en-US" sz="1200" b="0" baseline="0" dirty="0" smtClean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 smtClean="0">
                <a:solidFill>
                  <a:schemeClr val="tx1"/>
                </a:solidFill>
              </a:rPr>
              <a:t>)</a:t>
            </a:r>
            <a:r>
              <a:rPr lang="en-US" sz="1200" b="0" baseline="0" dirty="0" smtClean="0">
                <a:solidFill>
                  <a:schemeClr val="tx1"/>
                </a:solidFill>
              </a:rPr>
              <a:t> </a:t>
            </a:r>
            <a:r>
              <a:rPr lang="ru-RU" sz="1200" b="0" baseline="0" dirty="0" smtClean="0">
                <a:solidFill>
                  <a:schemeClr val="tx1"/>
                </a:solidFill>
              </a:rPr>
              <a:t>с  выравниванием по левому краю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 dirty="0" err="1" smtClean="0">
                <a:solidFill>
                  <a:schemeClr val="tx1"/>
                </a:solidFill>
              </a:rPr>
              <a:t>pt</a:t>
            </a:r>
            <a:r>
              <a:rPr lang="ru-RU" sz="1200" b="0" baseline="0" dirty="0" smtClean="0">
                <a:solidFill>
                  <a:schemeClr val="tx1"/>
                </a:solidFill>
              </a:rPr>
              <a:t>, макс 6</a:t>
            </a:r>
            <a:r>
              <a:rPr lang="en-US" sz="1200" b="0" baseline="0" dirty="0" err="1" smtClean="0">
                <a:solidFill>
                  <a:schemeClr val="tx1"/>
                </a:solidFill>
              </a:rPr>
              <a:t>pt</a:t>
            </a:r>
            <a:endParaRPr lang="en-US" sz="1200" b="0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>
                <a:solidFill>
                  <a:schemeClr val="tx1"/>
                </a:solidFill>
              </a:rPr>
              <a:t>Межстрочный интервал «Одинарный»</a:t>
            </a:r>
          </a:p>
          <a:p>
            <a:pPr>
              <a:spcAft>
                <a:spcPts val="300"/>
              </a:spcAft>
            </a:pPr>
            <a:endParaRPr lang="ru-RU" sz="1200" b="0" baseline="0" dirty="0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74535" y="1879552"/>
            <a:ext cx="3109344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 smtClean="0">
                <a:solidFill>
                  <a:schemeClr val="tx1"/>
                </a:solidFill>
              </a:rPr>
              <a:t>Основной</a:t>
            </a:r>
            <a:r>
              <a:rPr lang="ru-RU" sz="1000" b="0" baseline="0" dirty="0" smtClean="0">
                <a:solidFill>
                  <a:schemeClr val="tx1"/>
                </a:solidFill>
              </a:rPr>
              <a:t> текст (</a:t>
            </a:r>
            <a:r>
              <a:rPr lang="en-US" sz="1000" b="0" baseline="0" dirty="0" smtClean="0">
                <a:solidFill>
                  <a:schemeClr val="tx1"/>
                </a:solidFill>
              </a:rPr>
              <a:t>Arial 1</a:t>
            </a:r>
            <a:r>
              <a:rPr lang="ru-RU" sz="1000" b="0" baseline="0" dirty="0" smtClean="0">
                <a:solidFill>
                  <a:schemeClr val="tx1"/>
                </a:solidFill>
              </a:rPr>
              <a:t>0</a:t>
            </a:r>
            <a:r>
              <a:rPr lang="en-US" sz="1000" b="0" baseline="0" dirty="0" smtClean="0">
                <a:solidFill>
                  <a:schemeClr val="tx1"/>
                </a:solidFill>
              </a:rPr>
              <a:t>, regular</a:t>
            </a:r>
            <a:r>
              <a:rPr lang="ru-RU" sz="1000" b="0" baseline="0" dirty="0" smtClean="0">
                <a:solidFill>
                  <a:schemeClr val="tx1"/>
                </a:solidFill>
              </a:rPr>
              <a:t>)</a:t>
            </a:r>
            <a:r>
              <a:rPr lang="en-US" sz="1000" b="0" baseline="0" dirty="0" smtClean="0">
                <a:solidFill>
                  <a:schemeClr val="tx1"/>
                </a:solidFill>
              </a:rPr>
              <a:t> </a:t>
            </a:r>
            <a:r>
              <a:rPr lang="ru-RU" sz="1000" b="0" baseline="0" dirty="0" smtClean="0">
                <a:solidFill>
                  <a:schemeClr val="tx1"/>
                </a:solidFill>
              </a:rPr>
              <a:t>с выравниванием по левому краю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 smtClean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 dirty="0" err="1" smtClean="0">
                <a:solidFill>
                  <a:schemeClr val="tx1"/>
                </a:solidFill>
              </a:rPr>
              <a:t>pt</a:t>
            </a:r>
            <a:r>
              <a:rPr lang="ru-RU" sz="1000" b="0" baseline="0" dirty="0" smtClean="0">
                <a:solidFill>
                  <a:schemeClr val="tx1"/>
                </a:solidFill>
              </a:rPr>
              <a:t>, макс 6</a:t>
            </a:r>
            <a:r>
              <a:rPr lang="en-US" sz="1000" b="0" baseline="0" dirty="0" err="1" smtClean="0">
                <a:solidFill>
                  <a:schemeClr val="tx1"/>
                </a:solidFill>
              </a:rPr>
              <a:t>pt</a:t>
            </a:r>
            <a:endParaRPr lang="en-US" sz="1000" b="0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 smtClean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320040" y="3015057"/>
            <a:ext cx="8823960" cy="0"/>
          </a:xfrm>
          <a:prstGeom prst="line">
            <a:avLst/>
          </a:prstGeom>
          <a:ln w="1905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37789" y="3015057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Заголовок второго уровня</a:t>
            </a:r>
            <a:r>
              <a:rPr lang="ru-RU" sz="1400" b="1" baseline="0" dirty="0" smtClean="0">
                <a:solidFill>
                  <a:schemeClr val="tx2"/>
                </a:solidFill>
              </a:rPr>
              <a:t> </a:t>
            </a:r>
            <a:r>
              <a:rPr lang="en-US" sz="1400" b="1" baseline="0" dirty="0" smtClean="0">
                <a:solidFill>
                  <a:schemeClr val="tx2"/>
                </a:solidFill>
              </a:rPr>
              <a:t>(Arial 14,</a:t>
            </a:r>
            <a:r>
              <a:rPr lang="ru-RU" sz="1400" b="1" baseline="0" dirty="0" smtClean="0">
                <a:solidFill>
                  <a:schemeClr val="tx2"/>
                </a:solidFill>
              </a:rPr>
              <a:t> </a:t>
            </a:r>
            <a:r>
              <a:rPr lang="en-US" sz="1400" b="1" baseline="0" dirty="0" smtClean="0">
                <a:solidFill>
                  <a:schemeClr val="tx2"/>
                </a:solidFill>
              </a:rPr>
              <a:t>bold)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3739" y="3539610"/>
            <a:ext cx="7470140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solidFill>
                  <a:schemeClr val="tx2"/>
                </a:solidFill>
              </a:rPr>
              <a:t>Вариант</a:t>
            </a:r>
            <a:r>
              <a:rPr lang="ru-RU" sz="1400" b="0" baseline="0" dirty="0" smtClean="0">
                <a:solidFill>
                  <a:schemeClr val="tx2"/>
                </a:solidFill>
              </a:rPr>
              <a:t> 1 </a:t>
            </a:r>
            <a:r>
              <a:rPr lang="ru-RU" sz="1400" b="0" dirty="0" smtClean="0">
                <a:solidFill>
                  <a:schemeClr val="tx1"/>
                </a:solidFill>
              </a:rPr>
              <a:t>Основной</a:t>
            </a:r>
            <a:r>
              <a:rPr lang="ru-RU" sz="1400" b="0" baseline="0" dirty="0" smtClean="0">
                <a:solidFill>
                  <a:schemeClr val="tx1"/>
                </a:solidFill>
              </a:rPr>
              <a:t> текст (</a:t>
            </a:r>
            <a:r>
              <a:rPr lang="en-US" sz="1400" b="0" baseline="0" dirty="0" smtClean="0">
                <a:solidFill>
                  <a:schemeClr val="tx1"/>
                </a:solidFill>
              </a:rPr>
              <a:t>Arial 1</a:t>
            </a:r>
            <a:r>
              <a:rPr lang="ru-RU" sz="1400" b="0" baseline="0" dirty="0" smtClean="0">
                <a:solidFill>
                  <a:schemeClr val="tx1"/>
                </a:solidFill>
              </a:rPr>
              <a:t>4</a:t>
            </a:r>
            <a:r>
              <a:rPr lang="en-US" sz="1400" b="0" baseline="0" dirty="0" smtClean="0">
                <a:solidFill>
                  <a:schemeClr val="tx1"/>
                </a:solidFill>
              </a:rPr>
              <a:t>, regular</a:t>
            </a:r>
            <a:r>
              <a:rPr lang="ru-RU" sz="1400" b="0" baseline="0" dirty="0" smtClean="0">
                <a:solidFill>
                  <a:schemeClr val="tx1"/>
                </a:solidFill>
              </a:rPr>
              <a:t>)</a:t>
            </a:r>
            <a:r>
              <a:rPr lang="en-US" sz="1400" b="0" baseline="0" dirty="0" smtClean="0">
                <a:solidFill>
                  <a:schemeClr val="tx1"/>
                </a:solidFill>
              </a:rPr>
              <a:t> </a:t>
            </a:r>
            <a:r>
              <a:rPr lang="ru-RU" sz="1400" b="0" baseline="0" dirty="0" smtClean="0">
                <a:solidFill>
                  <a:schemeClr val="tx1"/>
                </a:solidFill>
              </a:rPr>
              <a:t>с  выравниванием по левому краю</a:t>
            </a:r>
            <a:r>
              <a:rPr lang="en-US" sz="1400" b="0" baseline="0" dirty="0" smtClean="0">
                <a:solidFill>
                  <a:schemeClr val="tx1"/>
                </a:solidFill>
              </a:rPr>
              <a:t>. </a:t>
            </a:r>
            <a:r>
              <a:rPr lang="ru-RU" sz="1400" b="0" baseline="0" dirty="0" smtClean="0">
                <a:solidFill>
                  <a:schemeClr val="tx1"/>
                </a:solidFill>
              </a:rPr>
              <a:t/>
            </a:r>
            <a:br>
              <a:rPr lang="ru-RU" sz="1400" b="0" baseline="0" dirty="0" smtClean="0">
                <a:solidFill>
                  <a:schemeClr val="tx1"/>
                </a:solidFill>
              </a:rPr>
            </a:br>
            <a:r>
              <a:rPr lang="ru-RU" sz="1400" b="0" baseline="0" dirty="0" smtClean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400" b="0" baseline="0" dirty="0" err="1" smtClean="0">
                <a:solidFill>
                  <a:schemeClr val="tx1"/>
                </a:solidFill>
              </a:rPr>
              <a:t>pt</a:t>
            </a:r>
            <a:r>
              <a:rPr lang="ru-RU" sz="1400" b="0" baseline="0" dirty="0" smtClean="0">
                <a:solidFill>
                  <a:schemeClr val="tx1"/>
                </a:solidFill>
              </a:rPr>
              <a:t>, макс 6</a:t>
            </a:r>
            <a:r>
              <a:rPr lang="en-US" sz="1400" b="0" baseline="0" dirty="0" smtClean="0">
                <a:solidFill>
                  <a:schemeClr val="tx1"/>
                </a:solidFill>
              </a:rPr>
              <a:t>pt. </a:t>
            </a:r>
            <a:r>
              <a:rPr lang="ru-RU" sz="1400" b="0" baseline="0" dirty="0" smtClean="0">
                <a:solidFill>
                  <a:schemeClr val="tx1"/>
                </a:solidFill>
              </a:rPr>
              <a:t>Межстрочный интервал «Одинарный»</a:t>
            </a:r>
            <a:r>
              <a:rPr lang="ru-RU" sz="1400" b="0" dirty="0" smtClean="0">
                <a:solidFill>
                  <a:schemeClr val="tx1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tx2"/>
                </a:solidFill>
              </a:rPr>
              <a:t>Вариант</a:t>
            </a:r>
            <a:r>
              <a:rPr lang="ru-RU" sz="1200" b="0" baseline="0" dirty="0" smtClean="0">
                <a:solidFill>
                  <a:schemeClr val="tx2"/>
                </a:solidFill>
              </a:rPr>
              <a:t> 2 </a:t>
            </a:r>
            <a:r>
              <a:rPr lang="ru-RU" sz="1200" b="0" dirty="0" smtClean="0">
                <a:solidFill>
                  <a:schemeClr val="tx1"/>
                </a:solidFill>
              </a:rPr>
              <a:t>Основной</a:t>
            </a:r>
            <a:r>
              <a:rPr lang="ru-RU" sz="1200" b="0" baseline="0" dirty="0" smtClean="0">
                <a:solidFill>
                  <a:schemeClr val="tx1"/>
                </a:solidFill>
              </a:rPr>
              <a:t> текст (</a:t>
            </a:r>
            <a:r>
              <a:rPr lang="en-US" sz="1200" b="0" baseline="0" dirty="0" smtClean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 smtClean="0">
                <a:solidFill>
                  <a:schemeClr val="tx1"/>
                </a:solidFill>
              </a:rPr>
              <a:t>)</a:t>
            </a:r>
            <a:r>
              <a:rPr lang="en-US" sz="1200" b="0" baseline="0" dirty="0" smtClean="0">
                <a:solidFill>
                  <a:schemeClr val="tx1"/>
                </a:solidFill>
              </a:rPr>
              <a:t> </a:t>
            </a:r>
            <a:r>
              <a:rPr lang="ru-RU" sz="1200" b="0" baseline="0" dirty="0" smtClean="0">
                <a:solidFill>
                  <a:schemeClr val="tx1"/>
                </a:solidFill>
              </a:rPr>
              <a:t>с  выравниванием по левому краю</a:t>
            </a:r>
            <a:r>
              <a:rPr lang="en-US" sz="1200" b="0" baseline="0" dirty="0" smtClean="0">
                <a:solidFill>
                  <a:schemeClr val="tx1"/>
                </a:solidFill>
              </a:rPr>
              <a:t> </a:t>
            </a:r>
            <a:r>
              <a:rPr lang="ru-RU" sz="1200" b="0" baseline="0" dirty="0" smtClean="0">
                <a:solidFill>
                  <a:schemeClr val="tx1"/>
                </a:solidFill>
              </a:rPr>
              <a:t/>
            </a:r>
            <a:br>
              <a:rPr lang="ru-RU" sz="1200" b="0" baseline="0" dirty="0" smtClean="0">
                <a:solidFill>
                  <a:schemeClr val="tx1"/>
                </a:solidFill>
              </a:rPr>
            </a:br>
            <a:r>
              <a:rPr lang="ru-RU" sz="1200" b="0" baseline="0" dirty="0" smtClean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 dirty="0" err="1" smtClean="0">
                <a:solidFill>
                  <a:schemeClr val="tx1"/>
                </a:solidFill>
              </a:rPr>
              <a:t>pt</a:t>
            </a:r>
            <a:r>
              <a:rPr lang="ru-RU" sz="1200" b="0" baseline="0" dirty="0" smtClean="0">
                <a:solidFill>
                  <a:schemeClr val="tx1"/>
                </a:solidFill>
              </a:rPr>
              <a:t>. макс 6</a:t>
            </a:r>
            <a:r>
              <a:rPr lang="en-US" sz="1200" b="0" baseline="0" dirty="0" smtClean="0">
                <a:solidFill>
                  <a:schemeClr val="tx1"/>
                </a:solidFill>
              </a:rPr>
              <a:t>pt. </a:t>
            </a:r>
            <a:r>
              <a:rPr lang="ru-RU" sz="1200" b="0" baseline="0" dirty="0" smtClean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13195" y="4411016"/>
            <a:ext cx="740972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 smtClean="0">
                <a:solidFill>
                  <a:schemeClr val="tx2"/>
                </a:solidFill>
              </a:rPr>
              <a:t>Вариант 3 </a:t>
            </a:r>
            <a:r>
              <a:rPr lang="ru-RU" sz="1000" b="0" dirty="0" smtClean="0">
                <a:solidFill>
                  <a:schemeClr val="tx1"/>
                </a:solidFill>
              </a:rPr>
              <a:t>Основной</a:t>
            </a:r>
            <a:r>
              <a:rPr lang="ru-RU" sz="1000" b="0" baseline="0" dirty="0" smtClean="0">
                <a:solidFill>
                  <a:schemeClr val="tx1"/>
                </a:solidFill>
              </a:rPr>
              <a:t> текст (</a:t>
            </a:r>
            <a:r>
              <a:rPr lang="en-US" sz="1000" b="0" baseline="0" dirty="0" smtClean="0">
                <a:solidFill>
                  <a:schemeClr val="tx1"/>
                </a:solidFill>
              </a:rPr>
              <a:t>Arial 1</a:t>
            </a:r>
            <a:r>
              <a:rPr lang="ru-RU" sz="1000" b="0" baseline="0" dirty="0" smtClean="0">
                <a:solidFill>
                  <a:schemeClr val="tx1"/>
                </a:solidFill>
              </a:rPr>
              <a:t>0</a:t>
            </a:r>
            <a:r>
              <a:rPr lang="en-US" sz="1000" b="0" baseline="0" dirty="0" smtClean="0">
                <a:solidFill>
                  <a:schemeClr val="tx1"/>
                </a:solidFill>
              </a:rPr>
              <a:t>, regular</a:t>
            </a:r>
            <a:r>
              <a:rPr lang="ru-RU" sz="1000" b="0" baseline="0" dirty="0" smtClean="0">
                <a:solidFill>
                  <a:schemeClr val="tx1"/>
                </a:solidFill>
              </a:rPr>
              <a:t>)</a:t>
            </a:r>
            <a:r>
              <a:rPr lang="en-US" sz="1000" b="0" baseline="0" dirty="0" smtClean="0">
                <a:solidFill>
                  <a:schemeClr val="tx1"/>
                </a:solidFill>
              </a:rPr>
              <a:t> </a:t>
            </a:r>
            <a:r>
              <a:rPr lang="ru-RU" sz="1000" b="0" baseline="0" dirty="0" smtClean="0">
                <a:solidFill>
                  <a:schemeClr val="tx1"/>
                </a:solidFill>
              </a:rPr>
              <a:t>с  выравниванием по левому краю</a:t>
            </a:r>
            <a:r>
              <a:rPr lang="en-US" sz="1000" b="0" baseline="0" dirty="0" smtClean="0">
                <a:solidFill>
                  <a:schemeClr val="tx1"/>
                </a:solidFill>
              </a:rPr>
              <a:t> </a:t>
            </a:r>
            <a:r>
              <a:rPr lang="ru-RU" sz="1000" b="0" baseline="0" dirty="0" smtClean="0">
                <a:solidFill>
                  <a:schemeClr val="tx1"/>
                </a:solidFill>
              </a:rPr>
              <a:t/>
            </a:r>
            <a:br>
              <a:rPr lang="ru-RU" sz="1000" b="0" baseline="0" dirty="0" smtClean="0">
                <a:solidFill>
                  <a:schemeClr val="tx1"/>
                </a:solidFill>
              </a:rPr>
            </a:br>
            <a:r>
              <a:rPr lang="ru-RU" sz="1000" b="0" baseline="0" dirty="0" smtClean="0">
                <a:solidFill>
                  <a:schemeClr val="tx1"/>
                </a:solidFill>
              </a:rPr>
              <a:t>Интервал между</a:t>
            </a:r>
            <a:r>
              <a:rPr lang="en-US" sz="1000" b="0" baseline="0" dirty="0" smtClean="0">
                <a:solidFill>
                  <a:schemeClr val="tx1"/>
                </a:solidFill>
              </a:rPr>
              <a:t> </a:t>
            </a:r>
            <a:r>
              <a:rPr lang="ru-RU" sz="1000" b="0" baseline="0" dirty="0" smtClean="0">
                <a:solidFill>
                  <a:schemeClr val="tx1"/>
                </a:solidFill>
              </a:rPr>
              <a:t>абзацами мин 3</a:t>
            </a:r>
            <a:r>
              <a:rPr lang="en-US" sz="1000" b="0" baseline="0" dirty="0" err="1" smtClean="0">
                <a:solidFill>
                  <a:schemeClr val="tx1"/>
                </a:solidFill>
              </a:rPr>
              <a:t>pt</a:t>
            </a:r>
            <a:r>
              <a:rPr lang="ru-RU" sz="1000" b="0" baseline="0" dirty="0" smtClean="0">
                <a:solidFill>
                  <a:schemeClr val="tx1"/>
                </a:solidFill>
              </a:rPr>
              <a:t>, макс 6</a:t>
            </a:r>
            <a:r>
              <a:rPr lang="en-US" sz="1000" b="0" baseline="0" dirty="0" smtClean="0">
                <a:solidFill>
                  <a:schemeClr val="tx1"/>
                </a:solidFill>
              </a:rPr>
              <a:t>pt. </a:t>
            </a:r>
            <a:r>
              <a:rPr lang="ru-RU" sz="1000" b="0" baseline="0" dirty="0" smtClean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0862" y="4793734"/>
            <a:ext cx="3023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Нумерация слайда </a:t>
            </a:r>
            <a:r>
              <a:rPr lang="en-US" sz="1100" b="1" dirty="0" smtClean="0"/>
              <a:t>(Arial 11, bold,</a:t>
            </a:r>
            <a:r>
              <a:rPr lang="ru-RU" sz="1100" b="1" dirty="0" smtClean="0"/>
              <a:t> </a:t>
            </a:r>
            <a:r>
              <a:rPr lang="ru-RU" sz="1100" b="1" baseline="0" dirty="0" smtClean="0"/>
              <a:t>синий</a:t>
            </a:r>
            <a:r>
              <a:rPr lang="en-US" sz="1100" b="1" dirty="0" smtClean="0"/>
              <a:t>)</a:t>
            </a:r>
            <a:endParaRPr lang="ru-RU" sz="11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74289" y="1153174"/>
            <a:ext cx="0" cy="3825226"/>
          </a:xfrm>
          <a:prstGeom prst="line">
            <a:avLst/>
          </a:prstGeom>
          <a:ln w="1905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103300" y="0"/>
            <a:ext cx="0" cy="737676"/>
          </a:xfrm>
          <a:prstGeom prst="line">
            <a:avLst/>
          </a:prstGeom>
          <a:ln w="1905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34289" y="1203598"/>
            <a:ext cx="540000" cy="5400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572000" y="1203598"/>
            <a:ext cx="540000" cy="54000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34289" y="3029248"/>
            <a:ext cx="540000" cy="54000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448" y="4731990"/>
            <a:ext cx="3800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70C0"/>
                </a:solidFill>
              </a:defRPr>
            </a:lvl1pPr>
          </a:lstStyle>
          <a:p>
            <a:fld id="{12EEA9F8-5882-4185-872E-C0AAF7738D6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1073150"/>
            <a:ext cx="0" cy="1837690"/>
          </a:xfrm>
          <a:prstGeom prst="line">
            <a:avLst/>
          </a:prstGeom>
          <a:ln w="1905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7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4841" y="264402"/>
            <a:ext cx="6768388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Иконки и таблицы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7350" y="690766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Заголовок второго уровня (</a:t>
            </a:r>
            <a:r>
              <a:rPr lang="en-US" sz="1400" b="1" dirty="0" smtClean="0">
                <a:solidFill>
                  <a:schemeClr val="accent1"/>
                </a:solidFill>
              </a:rPr>
              <a:t>Arial 14,</a:t>
            </a:r>
            <a:r>
              <a:rPr lang="en-US" sz="14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bold</a:t>
            </a:r>
            <a:r>
              <a:rPr lang="ru-RU" sz="1400" b="1" dirty="0" smtClean="0">
                <a:solidFill>
                  <a:schemeClr val="accent1"/>
                </a:solidFill>
              </a:rPr>
              <a:t>)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350" y="1281023"/>
            <a:ext cx="325095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tx1"/>
                </a:solidFill>
              </a:rPr>
              <a:t>Основной</a:t>
            </a:r>
            <a:r>
              <a:rPr lang="ru-RU" sz="1200" b="0" baseline="0" dirty="0" smtClean="0">
                <a:solidFill>
                  <a:schemeClr val="tx1"/>
                </a:solidFill>
              </a:rPr>
              <a:t> текст (</a:t>
            </a:r>
            <a:r>
              <a:rPr lang="en-US" sz="1200" b="0" baseline="0" dirty="0" smtClean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 smtClean="0">
                <a:solidFill>
                  <a:schemeClr val="tx1"/>
                </a:solidFill>
              </a:rPr>
              <a:t>)</a:t>
            </a:r>
            <a:r>
              <a:rPr lang="en-US" sz="1200" b="0" baseline="0" dirty="0" smtClean="0">
                <a:solidFill>
                  <a:schemeClr val="tx1"/>
                </a:solidFill>
              </a:rPr>
              <a:t> </a:t>
            </a:r>
            <a:r>
              <a:rPr lang="ru-RU" sz="1200" b="0" baseline="0" dirty="0" smtClean="0">
                <a:solidFill>
                  <a:schemeClr val="tx1"/>
                </a:solidFill>
              </a:rPr>
              <a:t>с  выравниванием по левому краю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 smtClean="0">
                <a:solidFill>
                  <a:schemeClr val="tx1"/>
                </a:solidFill>
              </a:rPr>
              <a:t>Основной</a:t>
            </a:r>
            <a:r>
              <a:rPr lang="ru-RU" sz="1000" b="0" baseline="0" dirty="0" smtClean="0">
                <a:solidFill>
                  <a:schemeClr val="tx1"/>
                </a:solidFill>
              </a:rPr>
              <a:t> текст (</a:t>
            </a:r>
            <a:r>
              <a:rPr lang="en-US" sz="1000" b="0" baseline="0" dirty="0" smtClean="0">
                <a:solidFill>
                  <a:schemeClr val="tx1"/>
                </a:solidFill>
              </a:rPr>
              <a:t>Arial 1</a:t>
            </a:r>
            <a:r>
              <a:rPr lang="ru-RU" sz="1000" b="0" baseline="0" dirty="0" smtClean="0">
                <a:solidFill>
                  <a:schemeClr val="tx1"/>
                </a:solidFill>
              </a:rPr>
              <a:t>0</a:t>
            </a:r>
            <a:r>
              <a:rPr lang="en-US" sz="1000" b="0" baseline="0" dirty="0" smtClean="0">
                <a:solidFill>
                  <a:schemeClr val="tx1"/>
                </a:solidFill>
              </a:rPr>
              <a:t>, regular</a:t>
            </a:r>
            <a:r>
              <a:rPr lang="ru-RU" sz="1000" b="0" baseline="0" dirty="0" smtClean="0">
                <a:solidFill>
                  <a:schemeClr val="tx1"/>
                </a:solidFill>
              </a:rPr>
              <a:t>) с  выравниванием по левому краю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 smtClean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 dirty="0" err="1" smtClean="0">
                <a:solidFill>
                  <a:schemeClr val="tx1"/>
                </a:solidFill>
              </a:rPr>
              <a:t>pt</a:t>
            </a:r>
            <a:r>
              <a:rPr lang="ru-RU" sz="1000" b="0" baseline="0" dirty="0" smtClean="0">
                <a:solidFill>
                  <a:schemeClr val="tx1"/>
                </a:solidFill>
              </a:rPr>
              <a:t>, макс 6</a:t>
            </a:r>
            <a:r>
              <a:rPr lang="en-US" sz="1000" b="0" baseline="0" dirty="0" err="1" smtClean="0">
                <a:solidFill>
                  <a:schemeClr val="tx1"/>
                </a:solidFill>
              </a:rPr>
              <a:t>pt</a:t>
            </a:r>
            <a:endParaRPr lang="en-US" sz="1000" b="0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 smtClean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31172"/>
              </p:ext>
            </p:extLst>
          </p:nvPr>
        </p:nvGraphicFramePr>
        <p:xfrm>
          <a:off x="319671" y="2979126"/>
          <a:ext cx="8429041" cy="1706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65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3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08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</a:rPr>
                        <a:t>Arial bold</a:t>
                      </a:r>
                      <a:r>
                        <a:rPr lang="en-US" sz="1400" baseline="0" dirty="0" smtClean="0">
                          <a:ln>
                            <a:noFill/>
                          </a:ln>
                        </a:rPr>
                        <a:t> 14 </a:t>
                      </a:r>
                      <a:r>
                        <a:rPr lang="en-US" sz="1400" baseline="0" dirty="0" err="1" smtClean="0">
                          <a:ln>
                            <a:noFill/>
                          </a:ln>
                        </a:rPr>
                        <a:t>pt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</a:rPr>
                        <a:t> или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Arial bold 12pt</a:t>
                      </a:r>
                      <a:endParaRPr lang="ru-RU" sz="1400" baseline="0" dirty="0" smtClean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(в зависимости от наполнения)</a:t>
                      </a:r>
                      <a:endParaRPr lang="ru-RU" sz="1200" b="1" dirty="0">
                        <a:ln>
                          <a:noFill/>
                        </a:ln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n>
                            <a:noFill/>
                          </a:ln>
                        </a:rPr>
                        <a:t>Arial bold</a:t>
                      </a:r>
                      <a:r>
                        <a:rPr lang="en-US" sz="1200" baseline="0" dirty="0" smtClean="0">
                          <a:ln>
                            <a:noFill/>
                          </a:ln>
                        </a:rPr>
                        <a:t> 14 </a:t>
                      </a:r>
                      <a:r>
                        <a:rPr lang="en-US" sz="1200" baseline="0" dirty="0" err="1" smtClean="0">
                          <a:ln>
                            <a:noFill/>
                          </a:ln>
                        </a:rPr>
                        <a:t>pt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или 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Arial bold 12pt</a:t>
                      </a:r>
                      <a:endParaRPr lang="ru-RU" sz="1200" baseline="0" dirty="0" smtClean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ln>
                            <a:noFill/>
                          </a:ln>
                        </a:rPr>
                        <a:t>(в зависимости от наполнения)</a:t>
                      </a:r>
                      <a:endParaRPr lang="ru-RU" sz="1100" b="1" dirty="0">
                        <a:ln>
                          <a:noFill/>
                        </a:ln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200" baseline="0" dirty="0" smtClean="0">
                          <a:ln>
                            <a:noFill/>
                          </a:ln>
                        </a:rPr>
                        <a:t> 12pt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,</a:t>
                      </a:r>
                      <a:r>
                        <a:rPr lang="en-US" sz="12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выравнивание по высоте по середине, выравнивание по ширине по левому краю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200" baseline="0" dirty="0" smtClean="0">
                          <a:ln>
                            <a:noFill/>
                          </a:ln>
                        </a:rPr>
                        <a:t> 12pt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,</a:t>
                      </a:r>
                      <a:r>
                        <a:rPr lang="en-US" sz="12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выравнивание по высоте по середине, выравнивание по ширине по левому краю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000" baseline="0" dirty="0" smtClean="0">
                          <a:ln>
                            <a:noFill/>
                          </a:ln>
                        </a:rPr>
                        <a:t> 1</a:t>
                      </a:r>
                      <a:r>
                        <a:rPr lang="ru-RU" sz="1000" baseline="0" dirty="0" smtClean="0">
                          <a:ln>
                            <a:noFill/>
                          </a:ln>
                        </a:rPr>
                        <a:t>0</a:t>
                      </a:r>
                      <a:r>
                        <a:rPr lang="en-US" sz="1000" baseline="0" dirty="0" err="1" smtClean="0">
                          <a:ln>
                            <a:noFill/>
                          </a:ln>
                        </a:rPr>
                        <a:t>pt</a:t>
                      </a:r>
                      <a:r>
                        <a:rPr lang="ru-RU" sz="1000" baseline="0" dirty="0" smtClean="0">
                          <a:ln>
                            <a:noFill/>
                          </a:ln>
                        </a:rPr>
                        <a:t>, выравнивание по высоте по середине, выравнивание по ширине по левому краю</a:t>
                      </a:r>
                      <a:endParaRPr lang="ru-RU" sz="100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000" baseline="0" dirty="0" smtClean="0">
                          <a:ln>
                            <a:noFill/>
                          </a:ln>
                        </a:rPr>
                        <a:t> 1</a:t>
                      </a:r>
                      <a:r>
                        <a:rPr lang="ru-RU" sz="1000" baseline="0" dirty="0" smtClean="0">
                          <a:ln>
                            <a:noFill/>
                          </a:ln>
                        </a:rPr>
                        <a:t>0</a:t>
                      </a:r>
                      <a:r>
                        <a:rPr lang="en-US" sz="1000" baseline="0" dirty="0" err="1" smtClean="0">
                          <a:ln>
                            <a:noFill/>
                          </a:ln>
                        </a:rPr>
                        <a:t>pt</a:t>
                      </a:r>
                      <a:r>
                        <a:rPr lang="ru-RU" sz="1000" baseline="0" dirty="0" smtClean="0">
                          <a:ln>
                            <a:noFill/>
                          </a:ln>
                        </a:rPr>
                        <a:t>, выравнивание по высоте по середине, выравнивание по ширине по левому краю</a:t>
                      </a:r>
                      <a:endParaRPr lang="ru-RU" sz="100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8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aseline="0" dirty="0" smtClean="0">
                          <a:ln>
                            <a:noFill/>
                          </a:ln>
                        </a:rPr>
                        <a:t>8</a:t>
                      </a:r>
                      <a:r>
                        <a:rPr lang="en-US" sz="800" baseline="0" dirty="0" err="1" smtClean="0">
                          <a:ln>
                            <a:noFill/>
                          </a:ln>
                        </a:rPr>
                        <a:t>pt</a:t>
                      </a:r>
                      <a:r>
                        <a:rPr lang="en-US" sz="8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aseline="0" dirty="0" smtClean="0">
                          <a:ln>
                            <a:noFill/>
                          </a:ln>
                        </a:rPr>
                        <a:t>выравнивание по высоте по середине, выравнивание по ширине по левому краю (не рекомендуется использовать, только в крайних случаях если очень много информации) </a:t>
                      </a:r>
                      <a:endParaRPr lang="ru-RU" sz="80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8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aseline="0" dirty="0" smtClean="0">
                          <a:ln>
                            <a:noFill/>
                          </a:ln>
                        </a:rPr>
                        <a:t>8</a:t>
                      </a:r>
                      <a:r>
                        <a:rPr lang="en-US" sz="800" baseline="0" dirty="0" err="1" smtClean="0">
                          <a:ln>
                            <a:noFill/>
                          </a:ln>
                        </a:rPr>
                        <a:t>pt</a:t>
                      </a:r>
                      <a:r>
                        <a:rPr lang="en-US" sz="8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aseline="0" dirty="0" smtClean="0">
                          <a:ln>
                            <a:noFill/>
                          </a:ln>
                        </a:rPr>
                        <a:t>выравнивание по высоте по середине, выравнивание по ширине по левому краю (не рекомендуется использовать, только в крайних случаях если очень много информации) </a:t>
                      </a:r>
                      <a:endParaRPr lang="ru-RU" sz="80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4840" y="2638026"/>
            <a:ext cx="221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 dirty="0" smtClean="0">
                <a:solidFill>
                  <a:schemeClr val="accent1"/>
                </a:solidFill>
              </a:rPr>
              <a:t>Внешний вид таблицы</a:t>
            </a:r>
            <a:endParaRPr lang="ru-RU" sz="1400" b="1" i="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7088" y="690766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Размер иконки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1,5х1,5 см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75263" y="1281023"/>
            <a:ext cx="3109344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 smtClean="0">
                <a:solidFill>
                  <a:schemeClr val="tx1"/>
                </a:solidFill>
              </a:rPr>
              <a:t>Основной</a:t>
            </a:r>
            <a:r>
              <a:rPr lang="ru-RU" sz="1000" b="0" baseline="0" dirty="0" smtClean="0">
                <a:solidFill>
                  <a:schemeClr val="tx1"/>
                </a:solidFill>
              </a:rPr>
              <a:t> текст (</a:t>
            </a:r>
            <a:r>
              <a:rPr lang="en-US" sz="1000" b="0" baseline="0" dirty="0" smtClean="0">
                <a:solidFill>
                  <a:schemeClr val="tx1"/>
                </a:solidFill>
              </a:rPr>
              <a:t>Arial 1</a:t>
            </a:r>
            <a:r>
              <a:rPr lang="ru-RU" sz="1000" b="0" baseline="0" dirty="0" smtClean="0">
                <a:solidFill>
                  <a:schemeClr val="tx1"/>
                </a:solidFill>
              </a:rPr>
              <a:t>0</a:t>
            </a:r>
            <a:r>
              <a:rPr lang="en-US" sz="1000" b="0" baseline="0" dirty="0" smtClean="0">
                <a:solidFill>
                  <a:schemeClr val="tx1"/>
                </a:solidFill>
              </a:rPr>
              <a:t>, regular</a:t>
            </a:r>
            <a:r>
              <a:rPr lang="ru-RU" sz="1000" b="0" baseline="0" dirty="0" smtClean="0">
                <a:solidFill>
                  <a:schemeClr val="tx1"/>
                </a:solidFill>
              </a:rPr>
              <a:t>) с  выравниванием по левому краю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 smtClean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 dirty="0" err="1" smtClean="0">
                <a:solidFill>
                  <a:schemeClr val="tx1"/>
                </a:solidFill>
              </a:rPr>
              <a:t>pt</a:t>
            </a:r>
            <a:r>
              <a:rPr lang="ru-RU" sz="1000" b="0" baseline="0" dirty="0" smtClean="0">
                <a:solidFill>
                  <a:schemeClr val="tx1"/>
                </a:solidFill>
              </a:rPr>
              <a:t>, макс 6</a:t>
            </a:r>
            <a:r>
              <a:rPr lang="en-US" sz="1000" b="0" baseline="0" dirty="0" err="1" smtClean="0">
                <a:solidFill>
                  <a:schemeClr val="tx1"/>
                </a:solidFill>
              </a:rPr>
              <a:t>pt</a:t>
            </a:r>
            <a:endParaRPr lang="en-US" sz="1000" b="0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 dirty="0" smtClean="0">
                <a:solidFill>
                  <a:schemeClr val="tx1"/>
                </a:solidFill>
              </a:rPr>
              <a:t>Межстрочный интервал «Одинарный»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23850" y="773381"/>
            <a:ext cx="540000" cy="5400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572000" y="773381"/>
            <a:ext cx="540000" cy="54000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448" y="4731990"/>
            <a:ext cx="3800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70C0"/>
                </a:solidFill>
              </a:defRPr>
            </a:lvl1pPr>
          </a:lstStyle>
          <a:p>
            <a:fld id="{12EEA9F8-5882-4185-872E-C0AAF7738D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94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Виды таблиц (визуальное оформление)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A9F8-5882-4185-872E-C0AAF7738D6C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64932"/>
              </p:ext>
            </p:extLst>
          </p:nvPr>
        </p:nvGraphicFramePr>
        <p:xfrm>
          <a:off x="323847" y="1593330"/>
          <a:ext cx="8424865" cy="989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6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9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94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76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68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02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3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28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Филиал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Директор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Сборы </a:t>
                      </a:r>
                      <a:b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b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06м2020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Сборы </a:t>
                      </a:r>
                      <a:b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от плана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Сборы </a:t>
                      </a:r>
                      <a:b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от </a:t>
                      </a:r>
                      <a:r>
                        <a:rPr lang="ru-RU" sz="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РеБ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темп роста,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рынка</a:t>
                      </a:r>
                      <a:b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3м2019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рынка</a:t>
                      </a:r>
                      <a:b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3м2020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Итого по дивизиону</a:t>
                      </a:r>
                      <a:endParaRPr lang="ru-RU" sz="900" b="1" i="0" u="none" strike="noStrike" dirty="0">
                        <a:solidFill>
                          <a:srgbClr val="2F69B4"/>
                        </a:solidFill>
                        <a:effectLst/>
                        <a:latin typeface="Arial"/>
                      </a:endParaRPr>
                    </a:p>
                  </a:txBody>
                  <a:tcPr marL="72000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2F69B4"/>
                        </a:solidFill>
                        <a:effectLst/>
                        <a:latin typeface="Arial"/>
                      </a:endParaRPr>
                    </a:p>
                  </a:txBody>
                  <a:tcPr marL="72000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5 020</a:t>
                      </a:r>
                      <a:endParaRPr lang="ru-RU" sz="900" b="1" i="0" u="none" strike="noStrike" dirty="0">
                        <a:solidFill>
                          <a:srgbClr val="2F69B4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84%</a:t>
                      </a:r>
                      <a:endParaRPr lang="ru-RU" sz="900" b="1" i="0" u="none" strike="noStrike" dirty="0">
                        <a:solidFill>
                          <a:srgbClr val="2F69B4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104%</a:t>
                      </a:r>
                      <a:endParaRPr lang="ru-RU" sz="900" b="1" i="0" u="none" strike="noStrike" dirty="0">
                        <a:solidFill>
                          <a:srgbClr val="2F69B4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96%</a:t>
                      </a:r>
                      <a:endParaRPr lang="ru-RU" sz="900" b="1" i="0" u="none" strike="noStrike" dirty="0">
                        <a:solidFill>
                          <a:srgbClr val="2F69B4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3,9%</a:t>
                      </a:r>
                      <a:endParaRPr lang="ru-RU" sz="900" b="1" i="0" u="none" strike="noStrike" dirty="0">
                        <a:solidFill>
                          <a:srgbClr val="2F69B4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4,3</a:t>
                      </a:r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2F69B4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Казанский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</a:rPr>
                        <a:t>Бугайченко</a:t>
                      </a:r>
                      <a:r>
                        <a:rPr lang="ru-RU" sz="900" u="none" strike="noStrike" dirty="0">
                          <a:effectLst/>
                        </a:rPr>
                        <a:t> Татьяна Александровна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4,5</a:t>
                      </a:r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6,5</a:t>
                      </a:r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Уфимский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</a:rPr>
                        <a:t>Тангаев</a:t>
                      </a:r>
                      <a:r>
                        <a:rPr lang="ru-RU" sz="900" u="none" strike="noStrike" dirty="0">
                          <a:effectLst/>
                        </a:rPr>
                        <a:t> Игорь Георгиевич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4849" marT="484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9,2</a:t>
                      </a:r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850" y="760291"/>
            <a:ext cx="8424863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00" b="0" dirty="0" smtClean="0">
                <a:solidFill>
                  <a:schemeClr val="tx1"/>
                </a:solidFill>
              </a:rPr>
              <a:t>Столбцы</a:t>
            </a:r>
            <a:r>
              <a:rPr lang="ru-RU" sz="1000" b="0" baseline="0" dirty="0" smtClean="0">
                <a:solidFill>
                  <a:schemeClr val="tx1"/>
                </a:solidFill>
              </a:rPr>
              <a:t> в таблицах необходимо раскрашивать цветом как в примере объединяя схожие по значению одним цветом. Заглавные всегда заливаются в том порядке как указано на примере – первый столбец всегда синий, второй голубой, третий светло фиолетовый четвертый фиолетовый и пятый зеленый. Если столбцов больше и объединить несколько по значению одним цветом не удается, то рекомендуется использовать схему с повторениями но первый столбец всегда только синий при повторе цветов его в дальнейшем на одной и той же таблице не использовать! </a:t>
            </a:r>
            <a:endParaRPr lang="ru-RU" sz="1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27940"/>
              </p:ext>
            </p:extLst>
          </p:nvPr>
        </p:nvGraphicFramePr>
        <p:xfrm>
          <a:off x="330200" y="3022600"/>
          <a:ext cx="5567156" cy="102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3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3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53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836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0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Красный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Зеленый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176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139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1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Синий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152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</a:t>
                      </a:r>
                      <a:endParaRPr lang="ru-RU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850" y="2706131"/>
            <a:ext cx="39433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Цвета основных столбцов</a:t>
            </a:r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4108211"/>
            <a:ext cx="7242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Вариант градации цвета в таблице если</a:t>
            </a:r>
            <a:r>
              <a:rPr lang="ru-RU" sz="1600" b="1" baseline="0" dirty="0" smtClean="0">
                <a:solidFill>
                  <a:schemeClr val="tx2"/>
                </a:solidFill>
              </a:rPr>
              <a:t> много данных</a:t>
            </a:r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330" y="4517390"/>
            <a:ext cx="287020" cy="287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556" y="4517390"/>
            <a:ext cx="287020" cy="2870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4782" y="4517390"/>
            <a:ext cx="287020" cy="2870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35008" y="4517390"/>
            <a:ext cx="287020" cy="287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234" y="4517390"/>
            <a:ext cx="287020" cy="287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686" y="4517390"/>
            <a:ext cx="287020" cy="2870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55460" y="4517390"/>
            <a:ext cx="287020" cy="2870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75915" y="4517390"/>
            <a:ext cx="287020" cy="2870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4220" y="4542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0" dirty="0" smtClean="0">
                <a:solidFill>
                  <a:schemeClr val="tx1"/>
                </a:solidFill>
              </a:rPr>
              <a:t>Все цвета взяты из палитры «Заливка фигуры»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49122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ru-RU" sz="1400" b="1" i="0" dirty="0" smtClean="0">
                <a:solidFill>
                  <a:schemeClr val="tx2"/>
                </a:solidFill>
              </a:rPr>
              <a:t>Как отформатировать внешний вид таблицы (</a:t>
            </a:r>
            <a:r>
              <a:rPr lang="en-US" sz="1400" b="1" i="0" dirty="0" smtClean="0">
                <a:solidFill>
                  <a:schemeClr val="tx2"/>
                </a:solidFill>
              </a:rPr>
              <a:t>Power point</a:t>
            </a:r>
            <a:r>
              <a:rPr lang="ru-RU" sz="1400" b="1" i="0" dirty="0" smtClean="0">
                <a:solidFill>
                  <a:schemeClr val="tx2"/>
                </a:solidFill>
              </a:rPr>
              <a:t>)</a:t>
            </a:r>
            <a:endParaRPr lang="ru-RU" sz="1400" b="1" i="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49" y="629757"/>
            <a:ext cx="8344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 smtClean="0">
                <a:solidFill>
                  <a:schemeClr val="tx1"/>
                </a:solidFill>
              </a:rPr>
              <a:t>При</a:t>
            </a:r>
            <a:r>
              <a:rPr lang="ru-RU" sz="1200" b="0" baseline="0" dirty="0" smtClean="0">
                <a:solidFill>
                  <a:schemeClr val="tx1"/>
                </a:solidFill>
              </a:rPr>
              <a:t> создании таблицы все ее элементы возможно отформатировать заменить цвет таблиц столбцов и наполнения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04448" y="4731990"/>
            <a:ext cx="380086" cy="274637"/>
          </a:xfrm>
        </p:spPr>
        <p:txBody>
          <a:bodyPr/>
          <a:lstStyle/>
          <a:p>
            <a:fld id="{12EEA9F8-5882-4185-872E-C0AAF773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847" y="1645761"/>
            <a:ext cx="20320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 smtClean="0">
                <a:solidFill>
                  <a:schemeClr val="tx1"/>
                </a:solidFill>
              </a:rPr>
              <a:t>Для изменения цвета таблицы</a:t>
            </a:r>
            <a:r>
              <a:rPr lang="ru-RU" sz="1200" b="0" baseline="0" dirty="0" smtClean="0">
                <a:solidFill>
                  <a:schemeClr val="tx1"/>
                </a:solidFill>
              </a:rPr>
              <a:t> необходимо перейти во вкладку «Конструктор» выбрать пункт «Заливка» и выбрать нужный цвет.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948" y="898387"/>
            <a:ext cx="15954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54547" y="1645761"/>
            <a:ext cx="20320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 smtClean="0">
                <a:solidFill>
                  <a:schemeClr val="tx1"/>
                </a:solidFill>
              </a:rPr>
              <a:t>Если нужного цвета нет,</a:t>
            </a:r>
            <a:br>
              <a:rPr lang="ru-RU" sz="1200" b="0" dirty="0" smtClean="0">
                <a:solidFill>
                  <a:schemeClr val="tx1"/>
                </a:solidFill>
              </a:rPr>
            </a:br>
            <a:r>
              <a:rPr lang="ru-RU" sz="1200" b="0" dirty="0" smtClean="0">
                <a:solidFill>
                  <a:schemeClr val="tx1"/>
                </a:solidFill>
              </a:rPr>
              <a:t>его можно добавить через вкладку «Другие цвета заливки» 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0048" y="898387"/>
            <a:ext cx="15954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21550" y="2336800"/>
            <a:ext cx="1054100" cy="1206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847" y="898387"/>
            <a:ext cx="514212" cy="51421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654547" y="898387"/>
            <a:ext cx="514212" cy="51421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1276" y="3195013"/>
            <a:ext cx="514212" cy="51421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0200" y="3964027"/>
            <a:ext cx="20320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 smtClean="0">
                <a:solidFill>
                  <a:schemeClr val="tx1"/>
                </a:solidFill>
              </a:rPr>
              <a:t>После</a:t>
            </a:r>
            <a:r>
              <a:rPr lang="ru-RU" sz="1200" b="0" baseline="0" dirty="0" smtClean="0">
                <a:solidFill>
                  <a:schemeClr val="tx1"/>
                </a:solidFill>
              </a:rPr>
              <a:t> перехода по вкладке откроется панель «Цвета» где нужно ввести номера цвета который вы хотели бы добавить  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947" y="3237280"/>
            <a:ext cx="1368427" cy="171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3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9824" y="2998656"/>
            <a:ext cx="1188384" cy="14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>
                <a:latin typeface="+mn-lt"/>
              </a:defRPr>
            </a:lvl1pPr>
          </a:lstStyle>
          <a:p>
            <a:r>
              <a:rPr lang="ru-RU" sz="1400" b="1" i="0" dirty="0" smtClean="0">
                <a:solidFill>
                  <a:schemeClr val="tx2"/>
                </a:solidFill>
              </a:rPr>
              <a:t>Как отформатировать внешний вид таблицы (</a:t>
            </a:r>
            <a:r>
              <a:rPr lang="en-US" sz="1400" b="1" i="0" dirty="0" err="1" smtClean="0">
                <a:solidFill>
                  <a:schemeClr val="tx2"/>
                </a:solidFill>
              </a:rPr>
              <a:t>Exel</a:t>
            </a:r>
            <a:r>
              <a:rPr lang="ru-RU" sz="1400" b="1" i="0" dirty="0" smtClean="0">
                <a:solidFill>
                  <a:schemeClr val="tx2"/>
                </a:solidFill>
              </a:rPr>
              <a:t>)</a:t>
            </a:r>
            <a:endParaRPr lang="ru-RU" sz="1400" b="1" i="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49" y="629757"/>
            <a:ext cx="8344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 smtClean="0">
                <a:solidFill>
                  <a:schemeClr val="tx1"/>
                </a:solidFill>
              </a:rPr>
              <a:t>При</a:t>
            </a:r>
            <a:r>
              <a:rPr lang="ru-RU" sz="1200" b="0" baseline="0" dirty="0" smtClean="0">
                <a:solidFill>
                  <a:schemeClr val="tx1"/>
                </a:solidFill>
              </a:rPr>
              <a:t> создании таблицы все ее элементы возможно отформатировать заменить цвет таблиц столбцов и наполнения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04448" y="4731990"/>
            <a:ext cx="380086" cy="274637"/>
          </a:xfrm>
        </p:spPr>
        <p:txBody>
          <a:bodyPr/>
          <a:lstStyle/>
          <a:p>
            <a:fld id="{12EEA9F8-5882-4185-872E-C0AAF773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847" y="1645761"/>
            <a:ext cx="20320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 smtClean="0">
                <a:solidFill>
                  <a:schemeClr val="tx1"/>
                </a:solidFill>
              </a:rPr>
              <a:t>Для изменения цвета таблицы</a:t>
            </a:r>
            <a:r>
              <a:rPr lang="ru-RU" sz="1200" b="0" baseline="0" dirty="0" smtClean="0">
                <a:solidFill>
                  <a:schemeClr val="tx1"/>
                </a:solidFill>
              </a:rPr>
              <a:t> необходимо перейти во вкладку «Цвета темы» выбрать нужный цвет.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47" y="3746030"/>
            <a:ext cx="20320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 smtClean="0">
                <a:solidFill>
                  <a:schemeClr val="tx1"/>
                </a:solidFill>
              </a:rPr>
              <a:t>Если нужного цвета нет,</a:t>
            </a:r>
            <a:br>
              <a:rPr lang="ru-RU" sz="1200" b="0" dirty="0" smtClean="0">
                <a:solidFill>
                  <a:schemeClr val="tx1"/>
                </a:solidFill>
              </a:rPr>
            </a:br>
            <a:r>
              <a:rPr lang="ru-RU" sz="1200" b="0" dirty="0" smtClean="0">
                <a:solidFill>
                  <a:schemeClr val="tx1"/>
                </a:solidFill>
              </a:rPr>
              <a:t>его можно добавить через вкладку «Другие цвета заливки» 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5848" y="4305042"/>
            <a:ext cx="1242360" cy="1796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847" y="898387"/>
            <a:ext cx="514212" cy="51421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23847" y="2998656"/>
            <a:ext cx="514212" cy="51421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187962" y="3022600"/>
            <a:ext cx="514212" cy="51421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87962" y="3746030"/>
            <a:ext cx="20320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 smtClean="0">
                <a:solidFill>
                  <a:schemeClr val="tx1"/>
                </a:solidFill>
              </a:rPr>
              <a:t>После</a:t>
            </a:r>
            <a:r>
              <a:rPr lang="ru-RU" sz="1200" b="0" baseline="0" dirty="0" smtClean="0">
                <a:solidFill>
                  <a:schemeClr val="tx1"/>
                </a:solidFill>
              </a:rPr>
              <a:t> перехода по вкладке откроется панель «Цвета» где нужно ввести номера цвета который вы хотели бы добавить  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0169" y="3022600"/>
            <a:ext cx="1368427" cy="171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9824" y="872780"/>
            <a:ext cx="2959100" cy="179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1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Визуальное усиление информации на слайде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0200" y="627534"/>
            <a:ext cx="75612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dirty="0" smtClean="0">
                <a:solidFill>
                  <a:schemeClr val="tx1"/>
                </a:solidFill>
              </a:rPr>
              <a:t>Если</a:t>
            </a:r>
            <a:r>
              <a:rPr lang="ru-RU" sz="1200" b="0" baseline="0" dirty="0" smtClean="0">
                <a:solidFill>
                  <a:schemeClr val="tx1"/>
                </a:solidFill>
              </a:rPr>
              <a:t> слайд состоит преимущественно из текста то допускается выделение заголовков с помощью фигур и цвета. Так же это касается слайдов которые необходимо визуально разделить на несколько частей и визуально усилить восприятие информации</a:t>
            </a:r>
            <a:endParaRPr lang="ru-RU" sz="1200" b="1" dirty="0" smtClean="0">
              <a:solidFill>
                <a:schemeClr val="tx2"/>
              </a:solidFill>
            </a:endParaRPr>
          </a:p>
        </p:txBody>
      </p:sp>
      <p:sp>
        <p:nvSpPr>
          <p:cNvPr id="5" name="Прямоугольник: скругленные противолежащие углы 67">
            <a:extLst>
              <a:ext uri="{FF2B5EF4-FFF2-40B4-BE49-F238E27FC236}">
                <a16:creationId xmlns:a16="http://schemas.microsoft.com/office/drawing/2014/main" xmlns="" id="{BAA77B61-4DCD-4913-8649-F7CAEF37020E}"/>
              </a:ext>
            </a:extLst>
          </p:cNvPr>
          <p:cNvSpPr/>
          <p:nvPr/>
        </p:nvSpPr>
        <p:spPr>
          <a:xfrm>
            <a:off x="330200" y="1311630"/>
            <a:ext cx="3960000" cy="360000"/>
          </a:xfrm>
          <a:prstGeom prst="round2DiagRect">
            <a:avLst>
              <a:gd name="adj1" fmla="val 1870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45718" rIns="35998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Блок управления продажами:</a:t>
            </a:r>
          </a:p>
        </p:txBody>
      </p:sp>
      <p:sp>
        <p:nvSpPr>
          <p:cNvPr id="6" name="Прямоугольник: скругленные противолежащие углы 68">
            <a:extLst>
              <a:ext uri="{FF2B5EF4-FFF2-40B4-BE49-F238E27FC236}">
                <a16:creationId xmlns:a16="http://schemas.microsoft.com/office/drawing/2014/main" xmlns="" id="{AEABEA5D-5D1E-42AC-AC25-6A2035BF8D11}"/>
              </a:ext>
            </a:extLst>
          </p:cNvPr>
          <p:cNvSpPr/>
          <p:nvPr/>
        </p:nvSpPr>
        <p:spPr>
          <a:xfrm>
            <a:off x="330200" y="2766435"/>
            <a:ext cx="3960000" cy="360000"/>
          </a:xfrm>
          <a:prstGeom prst="round2DiagRect">
            <a:avLst>
              <a:gd name="adj1" fmla="val 1870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45718" rIns="35998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Блок медицина:</a:t>
            </a:r>
          </a:p>
        </p:txBody>
      </p:sp>
      <p:sp>
        <p:nvSpPr>
          <p:cNvPr id="7" name="Прямоугольник: скругленные противолежащие углы 69">
            <a:extLst>
              <a:ext uri="{FF2B5EF4-FFF2-40B4-BE49-F238E27FC236}">
                <a16:creationId xmlns:a16="http://schemas.microsoft.com/office/drawing/2014/main" xmlns="" id="{AFF0DB99-4FAD-43B0-9C75-56627F34219A}"/>
              </a:ext>
            </a:extLst>
          </p:cNvPr>
          <p:cNvSpPr/>
          <p:nvPr/>
        </p:nvSpPr>
        <p:spPr>
          <a:xfrm>
            <a:off x="334908" y="3251370"/>
            <a:ext cx="3960000" cy="360000"/>
          </a:xfrm>
          <a:prstGeom prst="round2DiagRect">
            <a:avLst>
              <a:gd name="adj1" fmla="val 1870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45718" rIns="35998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Блок управления убытками:</a:t>
            </a:r>
          </a:p>
        </p:txBody>
      </p:sp>
      <p:sp>
        <p:nvSpPr>
          <p:cNvPr id="8" name="Прямоугольник: скругленные противолежащие углы 70">
            <a:extLst>
              <a:ext uri="{FF2B5EF4-FFF2-40B4-BE49-F238E27FC236}">
                <a16:creationId xmlns:a16="http://schemas.microsoft.com/office/drawing/2014/main" xmlns="" id="{D316D310-0163-4895-A4A8-5D98ED382A06}"/>
              </a:ext>
            </a:extLst>
          </p:cNvPr>
          <p:cNvSpPr/>
          <p:nvPr/>
        </p:nvSpPr>
        <p:spPr>
          <a:xfrm>
            <a:off x="330200" y="2281500"/>
            <a:ext cx="3960000" cy="360000"/>
          </a:xfrm>
          <a:prstGeom prst="round2DiagRect">
            <a:avLst>
              <a:gd name="adj1" fmla="val 18705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45718" rIns="35998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Блок развития бизнеса:</a:t>
            </a:r>
          </a:p>
        </p:txBody>
      </p:sp>
      <p:sp>
        <p:nvSpPr>
          <p:cNvPr id="9" name="Прямоугольник: скругленные противолежащие углы 71">
            <a:extLst>
              <a:ext uri="{FF2B5EF4-FFF2-40B4-BE49-F238E27FC236}">
                <a16:creationId xmlns:a16="http://schemas.microsoft.com/office/drawing/2014/main" xmlns="" id="{0FF0DF52-33A9-4FB9-A5C4-7A43CCA204C2}"/>
              </a:ext>
            </a:extLst>
          </p:cNvPr>
          <p:cNvSpPr/>
          <p:nvPr/>
        </p:nvSpPr>
        <p:spPr>
          <a:xfrm>
            <a:off x="334908" y="3736306"/>
            <a:ext cx="3960000" cy="360000"/>
          </a:xfrm>
          <a:prstGeom prst="round2DiagRect">
            <a:avLst>
              <a:gd name="adj1" fmla="val 18705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45718" rIns="35998" bIns="45718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Блок андеррайтинга:</a:t>
            </a:r>
          </a:p>
        </p:txBody>
      </p:sp>
      <p:sp>
        <p:nvSpPr>
          <p:cNvPr id="10" name="Прямоугольник: скругленные противолежащие углы 72">
            <a:extLst>
              <a:ext uri="{FF2B5EF4-FFF2-40B4-BE49-F238E27FC236}">
                <a16:creationId xmlns:a16="http://schemas.microsoft.com/office/drawing/2014/main" xmlns="" id="{E5169206-FB07-4D31-B60E-4AE24154029C}"/>
              </a:ext>
            </a:extLst>
          </p:cNvPr>
          <p:cNvSpPr/>
          <p:nvPr/>
        </p:nvSpPr>
        <p:spPr>
          <a:xfrm>
            <a:off x="347137" y="1796565"/>
            <a:ext cx="3960000" cy="360000"/>
          </a:xfrm>
          <a:prstGeom prst="round2DiagRect">
            <a:avLst>
              <a:gd name="adj1" fmla="val 1870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8" tIns="45718" rIns="0" bIns="45718" rtlCol="0" anchor="ctr"/>
          <a:lstStyle/>
          <a:p>
            <a:pPr>
              <a:defRPr/>
            </a:pPr>
            <a:r>
              <a:rPr lang="ru-RU" sz="1200" b="1" spc="-10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Департамент рисков  и комплаенс</a:t>
            </a:r>
          </a:p>
        </p:txBody>
      </p:sp>
      <p:sp>
        <p:nvSpPr>
          <p:cNvPr id="11" name="Круг: прозрачная заливка 23">
            <a:extLst>
              <a:ext uri="{FF2B5EF4-FFF2-40B4-BE49-F238E27FC236}">
                <a16:creationId xmlns:a16="http://schemas.microsoft.com/office/drawing/2014/main" xmlns="" id="{9B7A5C8F-4350-41DC-B8B3-EDCDCA7B3A2C}"/>
              </a:ext>
            </a:extLst>
          </p:cNvPr>
          <p:cNvSpPr/>
          <p:nvPr/>
        </p:nvSpPr>
        <p:spPr>
          <a:xfrm>
            <a:off x="6948264" y="1221380"/>
            <a:ext cx="1060120" cy="1060120"/>
          </a:xfrm>
          <a:prstGeom prst="donut">
            <a:avLst>
              <a:gd name="adj" fmla="val 127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2CCC4A4-8661-4ADA-8558-3766B0C58B21}"/>
              </a:ext>
            </a:extLst>
          </p:cNvPr>
          <p:cNvSpPr/>
          <p:nvPr/>
        </p:nvSpPr>
        <p:spPr>
          <a:xfrm>
            <a:off x="6926787" y="1503534"/>
            <a:ext cx="1103074" cy="48827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chemeClr val="tx2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95</a:t>
            </a:r>
            <a:endParaRPr lang="es-MX" sz="3600" b="1" dirty="0">
              <a:solidFill>
                <a:schemeClr val="tx2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Круг: прозрачная заливка 58">
            <a:extLst>
              <a:ext uri="{FF2B5EF4-FFF2-40B4-BE49-F238E27FC236}">
                <a16:creationId xmlns:a16="http://schemas.microsoft.com/office/drawing/2014/main" xmlns="" id="{0345D3CA-1FDB-4153-8ADF-C9D385B4D496}"/>
              </a:ext>
            </a:extLst>
          </p:cNvPr>
          <p:cNvSpPr/>
          <p:nvPr/>
        </p:nvSpPr>
        <p:spPr>
          <a:xfrm>
            <a:off x="5951200" y="1376135"/>
            <a:ext cx="894817" cy="905365"/>
          </a:xfrm>
          <a:prstGeom prst="donut">
            <a:avLst>
              <a:gd name="adj" fmla="val 131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FFC0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985A28A-BCAC-435E-BD4D-FEB14A81E26E}"/>
              </a:ext>
            </a:extLst>
          </p:cNvPr>
          <p:cNvSpPr/>
          <p:nvPr/>
        </p:nvSpPr>
        <p:spPr>
          <a:xfrm>
            <a:off x="5993805" y="1681138"/>
            <a:ext cx="849632" cy="31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ru-RU" sz="2000" b="1" dirty="0" smtClean="0">
                <a:solidFill>
                  <a:schemeClr val="accent2"/>
                </a:solidFill>
              </a:rPr>
              <a:t>122</a:t>
            </a:r>
            <a:r>
              <a:rPr lang="ru-RU" sz="1400" b="1" dirty="0" smtClean="0">
                <a:solidFill>
                  <a:schemeClr val="accent2"/>
                </a:solidFill>
              </a:rPr>
              <a:t>%</a:t>
            </a:r>
            <a:endParaRPr lang="ru-RU" sz="1100" b="1" dirty="0">
              <a:solidFill>
                <a:schemeClr val="accent2"/>
              </a:solidFill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04448" y="4731990"/>
            <a:ext cx="380086" cy="274637"/>
          </a:xfrm>
        </p:spPr>
        <p:txBody>
          <a:bodyPr/>
          <a:lstStyle/>
          <a:p>
            <a:fld id="{12EEA9F8-5882-4185-872E-C0AAF773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Круг: прозрачная заливка 23">
            <a:extLst>
              <a:ext uri="{FF2B5EF4-FFF2-40B4-BE49-F238E27FC236}">
                <a16:creationId xmlns:a16="http://schemas.microsoft.com/office/drawing/2014/main" xmlns="" id="{9B7A5C8F-4350-41DC-B8B3-EDCDCA7B3A2C}"/>
              </a:ext>
            </a:extLst>
          </p:cNvPr>
          <p:cNvSpPr/>
          <p:nvPr/>
        </p:nvSpPr>
        <p:spPr>
          <a:xfrm>
            <a:off x="4716016" y="1221380"/>
            <a:ext cx="1060120" cy="1060120"/>
          </a:xfrm>
          <a:prstGeom prst="donut">
            <a:avLst>
              <a:gd name="adj" fmla="val 127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2CCC4A4-8661-4ADA-8558-3766B0C58B21}"/>
              </a:ext>
            </a:extLst>
          </p:cNvPr>
          <p:cNvSpPr/>
          <p:nvPr/>
        </p:nvSpPr>
        <p:spPr>
          <a:xfrm>
            <a:off x="4694539" y="1510116"/>
            <a:ext cx="1103074" cy="50481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chemeClr val="accent3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В </a:t>
            </a:r>
            <a:r>
              <a:rPr lang="en-US" sz="2400" b="1" dirty="0">
                <a:solidFill>
                  <a:schemeClr val="accent3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ru-RU" sz="2000" b="1" dirty="0">
                <a:solidFill>
                  <a:schemeClr val="accent3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ru-RU" sz="2000" b="1" dirty="0">
                <a:solidFill>
                  <a:schemeClr val="accent3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ru-RU" sz="1400" b="1" dirty="0">
                <a:solidFill>
                  <a:schemeClr val="accent3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раза</a:t>
            </a:r>
            <a:endParaRPr lang="es-MX" sz="2000" b="1" dirty="0">
              <a:solidFill>
                <a:schemeClr val="accent3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9436" y="1821730"/>
            <a:ext cx="7777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 smtClean="0">
                <a:solidFill>
                  <a:schemeClr val="tx2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млн руб.</a:t>
            </a:r>
            <a:endParaRPr lang="es-MX" sz="1400" b="1" dirty="0">
              <a:solidFill>
                <a:schemeClr val="tx2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8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7720" y="268442"/>
            <a:ext cx="6769069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Графики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80270805"/>
              </p:ext>
            </p:extLst>
          </p:nvPr>
        </p:nvGraphicFramePr>
        <p:xfrm>
          <a:off x="227379" y="1048346"/>
          <a:ext cx="4215431" cy="292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8026" y="674609"/>
            <a:ext cx="31597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Графики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4264380"/>
            <a:ext cx="75437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Текст</a:t>
            </a:r>
            <a:r>
              <a:rPr lang="ru-RU" sz="1400" b="0" baseline="0" dirty="0" smtClean="0">
                <a:solidFill>
                  <a:schemeClr val="tx1"/>
                </a:solidFill>
              </a:rPr>
              <a:t> в легендах графиков рекомендуется делать не меньше 10 </a:t>
            </a:r>
            <a:r>
              <a:rPr lang="en-US" sz="1400" b="0" baseline="0" dirty="0" err="1" smtClean="0">
                <a:solidFill>
                  <a:schemeClr val="tx1"/>
                </a:solidFill>
              </a:rPr>
              <a:t>pt</a:t>
            </a:r>
            <a:r>
              <a:rPr lang="ru-RU" sz="1400" b="0" baseline="0" dirty="0" smtClean="0">
                <a:solidFill>
                  <a:schemeClr val="tx1"/>
                </a:solidFill>
              </a:rPr>
              <a:t>, но и не больше 14</a:t>
            </a:r>
            <a:r>
              <a:rPr lang="en-US" sz="1400" b="0" baseline="0" dirty="0" smtClean="0">
                <a:solidFill>
                  <a:schemeClr val="tx1"/>
                </a:solidFill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</a:rPr>
              <a:t>pt</a:t>
            </a:r>
            <a:r>
              <a:rPr lang="ru-RU" sz="1400" b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1423" y="551418"/>
            <a:ext cx="1226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Диаграммы</a:t>
            </a:r>
            <a:endParaRPr lang="ru-RU" sz="1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68773821"/>
              </p:ext>
            </p:extLst>
          </p:nvPr>
        </p:nvGraphicFramePr>
        <p:xfrm>
          <a:off x="4035966" y="1043454"/>
          <a:ext cx="4585804" cy="298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04448" y="4731990"/>
            <a:ext cx="380086" cy="274637"/>
          </a:xfrm>
        </p:spPr>
        <p:txBody>
          <a:bodyPr/>
          <a:lstStyle/>
          <a:p>
            <a:fld id="{12EEA9F8-5882-4185-872E-C0AAF7738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4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893" y="435937"/>
            <a:ext cx="6744748" cy="242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Дополнительные материалы по оформлению презентации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454" y="1197727"/>
            <a:ext cx="7344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 варианты титульных слайдов и набор иконок  доступны на портале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пространстве </a:t>
            </a:r>
          </a:p>
          <a:p>
            <a:pPr>
              <a:spcAft>
                <a:spcPts val="600"/>
              </a:spcAft>
            </a:pPr>
            <a:r>
              <a:rPr lang="ru-RU" sz="18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Маркетинг &gt; Презентация ВСК – шаблоны слайдов.</a:t>
            </a:r>
          </a:p>
          <a:p>
            <a:r>
              <a:rPr lang="ru-R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удобного доступа  - просто откройте браузер со страницей «Новости ВСК» и нажмите на баннер, расположенный в правой части страницы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04448" y="4731990"/>
            <a:ext cx="380086" cy="274637"/>
          </a:xfrm>
        </p:spPr>
        <p:txBody>
          <a:bodyPr/>
          <a:lstStyle/>
          <a:p>
            <a:fld id="{12EEA9F8-5882-4185-872E-C0AAF7738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4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A9F8-5882-4185-872E-C0AAF7738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09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на белом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285998"/>
            <a:ext cx="4643470" cy="20717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37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223822" y="472679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3A07675-469C-45AB-BB7E-5B96BD38514D}" type="datetime4">
              <a:rPr lang="ru-RU" smtClean="0"/>
              <a:pPr/>
              <a:t>13 июня 2024 г.</a:t>
            </a:fld>
            <a:endParaRPr lang="ru-RU" dirty="0"/>
          </a:p>
        </p:txBody>
      </p:sp>
      <p:pic>
        <p:nvPicPr>
          <p:cNvPr id="2050" name="Picture 2" descr="C:\Users\DЖЕM\Desktop\росс 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25" y="312724"/>
            <a:ext cx="2460625" cy="330200"/>
          </a:xfrm>
          <a:prstGeom prst="rect">
            <a:avLst/>
          </a:prstGeom>
          <a:noFill/>
        </p:spPr>
      </p:pic>
      <p:pic>
        <p:nvPicPr>
          <p:cNvPr id="2052" name="Picture 4" descr="C:\Users\DЖЕM\Desktop\13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869" y="0"/>
            <a:ext cx="4036131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90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Фор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49" y="766208"/>
            <a:ext cx="8424863" cy="37619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448" y="4731990"/>
            <a:ext cx="3800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70C0"/>
                </a:solidFill>
              </a:defRPr>
            </a:lvl1pPr>
          </a:lstStyle>
          <a:p>
            <a:fld id="{12EEA9F8-5882-4185-872E-C0AAF7738D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11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овый слайд с заголовком и подзаголовком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14296"/>
            <a:ext cx="7072362" cy="5000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Поручение от СД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785800"/>
            <a:ext cx="8715436" cy="500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99003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4282" y="1571618"/>
            <a:ext cx="8715436" cy="15716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et </a:t>
            </a:r>
            <a:r>
              <a:rPr lang="en-US" dirty="0" err="1" smtClean="0"/>
              <a:t>accumsan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qui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zzril</a:t>
            </a:r>
            <a:r>
              <a:rPr lang="en-US" dirty="0" smtClean="0"/>
              <a:t> </a:t>
            </a:r>
            <a:r>
              <a:rPr lang="en-US" dirty="0" err="1" smtClean="0"/>
              <a:t>delenit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feugait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15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2294" y="3571882"/>
            <a:ext cx="3788202" cy="6429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 baseline="0">
                <a:solidFill>
                  <a:srgbClr val="989898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Ответственные: Иванов И.И.</a:t>
            </a:r>
          </a:p>
          <a:p>
            <a:pPr lvl="0"/>
            <a:r>
              <a:rPr lang="ru-RU" dirty="0" smtClean="0"/>
              <a:t>Срок: 10.08.2020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42283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052EB43-96BA-4BC1-8494-71E2166E6DB6}" type="datetime1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94BF848-9421-4FE1-8F42-FEEE69E5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194D60-348F-D04F-91A4-55E54990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7008" y="4746172"/>
            <a:ext cx="637918" cy="273844"/>
          </a:xfrm>
          <a:prstGeom prst="rect">
            <a:avLst/>
          </a:prstGeom>
        </p:spPr>
        <p:txBody>
          <a:bodyPr/>
          <a:lstStyle/>
          <a:p>
            <a:fld id="{FA4764AA-DABD-FF4D-9660-30D58032C4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556E6E4-B0DD-7C40-90FB-6B8455BA3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1940" y="135671"/>
            <a:ext cx="5120120" cy="79244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Russo One" panose="0200050305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3B2DCE39-82D4-7246-8530-9DD1515DDE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388" y="998177"/>
            <a:ext cx="7515225" cy="536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Web Serveroff" pitchFamily="2" charset="0"/>
              </a:defRPr>
            </a:lvl1pPr>
            <a:lvl2pPr>
              <a:defRPr b="0" i="0">
                <a:latin typeface="Web Serveroff" pitchFamily="2" charset="0"/>
              </a:defRPr>
            </a:lvl2pPr>
            <a:lvl3pPr>
              <a:defRPr b="0" i="0">
                <a:latin typeface="Web Serveroff" pitchFamily="2" charset="0"/>
              </a:defRPr>
            </a:lvl3pPr>
            <a:lvl4pPr>
              <a:defRPr b="0" i="0">
                <a:latin typeface="Web Serveroff" pitchFamily="2" charset="0"/>
              </a:defRPr>
            </a:lvl4pPr>
            <a:lvl5pPr>
              <a:defRPr b="0" i="0">
                <a:latin typeface="Web Serveroff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1739F800-047F-214B-99AE-5D6E87F1E1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143250"/>
            <a:ext cx="2686051" cy="200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A615A54B-582B-264E-81ED-18D10326D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56322" y="3156889"/>
            <a:ext cx="2029629" cy="986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Web Serveroff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D4C0F6FC-39AC-2047-BCCC-E82D939048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0523" y="1977033"/>
            <a:ext cx="2844403" cy="1189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Web Serveroff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0A7D1FD0-6AC7-B148-B566-E079820D3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0910" y="3512344"/>
            <a:ext cx="2844403" cy="1391841"/>
          </a:xfrm>
          <a:prstGeom prst="rect">
            <a:avLst/>
          </a:prstGeom>
        </p:spPr>
        <p:txBody>
          <a:bodyPr/>
          <a:lstStyle>
            <a:lvl1pPr>
              <a:defRPr>
                <a:latin typeface="Web Serveroff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0AFCA28-2788-A242-BA93-3AA075A2B68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2168128"/>
            <a:ext cx="4986338" cy="97512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endParaRPr lang="ru-RU" dirty="0"/>
          </a:p>
        </p:txBody>
      </p:sp>
      <p:pic>
        <p:nvPicPr>
          <p:cNvPr id="10" name="Picture 4" descr="C:\Users\DЖЕM\Desktop\лого рос мини.png">
            <a:extLst>
              <a:ext uri="{FF2B5EF4-FFF2-40B4-BE49-F238E27FC236}">
                <a16:creationId xmlns:a16="http://schemas.microsoft.com/office/drawing/2014/main" xmlns="" id="{374697C8-AD95-E140-BBF9-015D57E33F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0" y="90963"/>
            <a:ext cx="506730" cy="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442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овый слайд с заголовком и подзаголовком в одну строку и четырьмя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6578016" y="4698836"/>
            <a:ext cx="1643074" cy="3571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11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СК «</a:t>
            </a:r>
            <a:r>
              <a:rPr lang="ru-RU" sz="75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Росгосстрах</a:t>
            </a:r>
            <a:r>
              <a:rPr lang="ru-RU" sz="7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Жизнь»</a:t>
            </a: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одзаголовок 2"/>
          <p:cNvSpPr txBox="1">
            <a:spLocks/>
          </p:cNvSpPr>
          <p:nvPr userDrawn="1"/>
        </p:nvSpPr>
        <p:spPr>
          <a:xfrm>
            <a:off x="7892139" y="4701364"/>
            <a:ext cx="785818" cy="3571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11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5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11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467544" y="4704325"/>
            <a:ext cx="1708547" cy="143471"/>
            <a:chOff x="417" y="7986"/>
            <a:chExt cx="2870" cy="241"/>
          </a:xfrm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2570" y="7986"/>
              <a:ext cx="170" cy="241"/>
            </a:xfrm>
            <a:custGeom>
              <a:avLst/>
              <a:gdLst>
                <a:gd name="T0" fmla="*/ 49 w 170"/>
                <a:gd name="T1" fmla="*/ 145 h 241"/>
                <a:gd name="T2" fmla="*/ 49 w 170"/>
                <a:gd name="T3" fmla="*/ 0 h 241"/>
                <a:gd name="T4" fmla="*/ 0 w 170"/>
                <a:gd name="T5" fmla="*/ 0 h 241"/>
                <a:gd name="T6" fmla="*/ 0 w 170"/>
                <a:gd name="T7" fmla="*/ 241 h 241"/>
                <a:gd name="T8" fmla="*/ 47 w 170"/>
                <a:gd name="T9" fmla="*/ 241 h 241"/>
                <a:gd name="T10" fmla="*/ 121 w 170"/>
                <a:gd name="T11" fmla="*/ 95 h 241"/>
                <a:gd name="T12" fmla="*/ 121 w 170"/>
                <a:gd name="T13" fmla="*/ 241 h 241"/>
                <a:gd name="T14" fmla="*/ 170 w 170"/>
                <a:gd name="T15" fmla="*/ 241 h 241"/>
                <a:gd name="T16" fmla="*/ 170 w 170"/>
                <a:gd name="T17" fmla="*/ 0 h 241"/>
                <a:gd name="T18" fmla="*/ 123 w 170"/>
                <a:gd name="T19" fmla="*/ 0 h 241"/>
                <a:gd name="T20" fmla="*/ 49 w 170"/>
                <a:gd name="T21" fmla="*/ 14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41">
                  <a:moveTo>
                    <a:pt x="49" y="145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47" y="241"/>
                  </a:lnTo>
                  <a:lnTo>
                    <a:pt x="121" y="95"/>
                  </a:lnTo>
                  <a:lnTo>
                    <a:pt x="121" y="241"/>
                  </a:lnTo>
                  <a:lnTo>
                    <a:pt x="170" y="241"/>
                  </a:lnTo>
                  <a:lnTo>
                    <a:pt x="170" y="0"/>
                  </a:lnTo>
                  <a:lnTo>
                    <a:pt x="123" y="0"/>
                  </a:lnTo>
                  <a:lnTo>
                    <a:pt x="49" y="145"/>
                  </a:lnTo>
                  <a:close/>
                </a:path>
              </a:pathLst>
            </a:custGeom>
            <a:solidFill>
              <a:srgbClr val="990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2773" y="7986"/>
              <a:ext cx="135" cy="241"/>
            </a:xfrm>
            <a:custGeom>
              <a:avLst/>
              <a:gdLst>
                <a:gd name="T0" fmla="*/ 1 w 135"/>
                <a:gd name="T1" fmla="*/ 0 h 241"/>
                <a:gd name="T2" fmla="*/ 1 w 135"/>
                <a:gd name="T3" fmla="*/ 46 h 241"/>
                <a:gd name="T4" fmla="*/ 85 w 135"/>
                <a:gd name="T5" fmla="*/ 46 h 241"/>
                <a:gd name="T6" fmla="*/ 85 w 135"/>
                <a:gd name="T7" fmla="*/ 96 h 241"/>
                <a:gd name="T8" fmla="*/ 21 w 135"/>
                <a:gd name="T9" fmla="*/ 96 h 241"/>
                <a:gd name="T10" fmla="*/ 21 w 135"/>
                <a:gd name="T11" fmla="*/ 143 h 241"/>
                <a:gd name="T12" fmla="*/ 85 w 135"/>
                <a:gd name="T13" fmla="*/ 143 h 241"/>
                <a:gd name="T14" fmla="*/ 85 w 135"/>
                <a:gd name="T15" fmla="*/ 195 h 241"/>
                <a:gd name="T16" fmla="*/ 0 w 135"/>
                <a:gd name="T17" fmla="*/ 195 h 241"/>
                <a:gd name="T18" fmla="*/ 0 w 135"/>
                <a:gd name="T19" fmla="*/ 241 h 241"/>
                <a:gd name="T20" fmla="*/ 99 w 135"/>
                <a:gd name="T21" fmla="*/ 241 h 241"/>
                <a:gd name="T22" fmla="*/ 135 w 135"/>
                <a:gd name="T23" fmla="*/ 206 h 241"/>
                <a:gd name="T24" fmla="*/ 135 w 135"/>
                <a:gd name="T25" fmla="*/ 147 h 241"/>
                <a:gd name="T26" fmla="*/ 105 w 135"/>
                <a:gd name="T27" fmla="*/ 119 h 241"/>
                <a:gd name="T28" fmla="*/ 135 w 135"/>
                <a:gd name="T29" fmla="*/ 91 h 241"/>
                <a:gd name="T30" fmla="*/ 135 w 135"/>
                <a:gd name="T31" fmla="*/ 34 h 241"/>
                <a:gd name="T32" fmla="*/ 99 w 135"/>
                <a:gd name="T33" fmla="*/ 0 h 241"/>
                <a:gd name="T34" fmla="*/ 1 w 135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241">
                  <a:moveTo>
                    <a:pt x="1" y="0"/>
                  </a:moveTo>
                  <a:lnTo>
                    <a:pt x="1" y="46"/>
                  </a:lnTo>
                  <a:lnTo>
                    <a:pt x="85" y="46"/>
                  </a:lnTo>
                  <a:lnTo>
                    <a:pt x="85" y="96"/>
                  </a:lnTo>
                  <a:lnTo>
                    <a:pt x="21" y="96"/>
                  </a:lnTo>
                  <a:lnTo>
                    <a:pt x="21" y="143"/>
                  </a:lnTo>
                  <a:lnTo>
                    <a:pt x="85" y="143"/>
                  </a:lnTo>
                  <a:lnTo>
                    <a:pt x="85" y="195"/>
                  </a:lnTo>
                  <a:lnTo>
                    <a:pt x="0" y="195"/>
                  </a:lnTo>
                  <a:lnTo>
                    <a:pt x="0" y="241"/>
                  </a:lnTo>
                  <a:lnTo>
                    <a:pt x="99" y="241"/>
                  </a:lnTo>
                  <a:lnTo>
                    <a:pt x="135" y="206"/>
                  </a:lnTo>
                  <a:lnTo>
                    <a:pt x="135" y="147"/>
                  </a:lnTo>
                  <a:lnTo>
                    <a:pt x="105" y="119"/>
                  </a:lnTo>
                  <a:lnTo>
                    <a:pt x="135" y="91"/>
                  </a:lnTo>
                  <a:lnTo>
                    <a:pt x="135" y="34"/>
                  </a:lnTo>
                  <a:lnTo>
                    <a:pt x="9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0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34" name="Freeform 7"/>
            <p:cNvSpPr>
              <a:spLocks noEditPoints="1"/>
            </p:cNvSpPr>
            <p:nvPr userDrawn="1"/>
          </p:nvSpPr>
          <p:spPr bwMode="auto">
            <a:xfrm>
              <a:off x="3137" y="7986"/>
              <a:ext cx="150" cy="241"/>
            </a:xfrm>
            <a:custGeom>
              <a:avLst/>
              <a:gdLst>
                <a:gd name="T0" fmla="*/ 113 w 150"/>
                <a:gd name="T1" fmla="*/ 80 h 241"/>
                <a:gd name="T2" fmla="*/ 50 w 150"/>
                <a:gd name="T3" fmla="*/ 80 h 241"/>
                <a:gd name="T4" fmla="*/ 50 w 150"/>
                <a:gd name="T5" fmla="*/ 0 h 241"/>
                <a:gd name="T6" fmla="*/ 0 w 150"/>
                <a:gd name="T7" fmla="*/ 0 h 241"/>
                <a:gd name="T8" fmla="*/ 0 w 150"/>
                <a:gd name="T9" fmla="*/ 241 h 241"/>
                <a:gd name="T10" fmla="*/ 115 w 150"/>
                <a:gd name="T11" fmla="*/ 241 h 241"/>
                <a:gd name="T12" fmla="*/ 150 w 150"/>
                <a:gd name="T13" fmla="*/ 206 h 241"/>
                <a:gd name="T14" fmla="*/ 150 w 150"/>
                <a:gd name="T15" fmla="*/ 115 h 241"/>
                <a:gd name="T16" fmla="*/ 113 w 150"/>
                <a:gd name="T17" fmla="*/ 80 h 241"/>
                <a:gd name="T18" fmla="*/ 100 w 150"/>
                <a:gd name="T19" fmla="*/ 195 h 241"/>
                <a:gd name="T20" fmla="*/ 50 w 150"/>
                <a:gd name="T21" fmla="*/ 195 h 241"/>
                <a:gd name="T22" fmla="*/ 50 w 150"/>
                <a:gd name="T23" fmla="*/ 127 h 241"/>
                <a:gd name="T24" fmla="*/ 100 w 150"/>
                <a:gd name="T25" fmla="*/ 127 h 241"/>
                <a:gd name="T26" fmla="*/ 100 w 150"/>
                <a:gd name="T27" fmla="*/ 19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241">
                  <a:moveTo>
                    <a:pt x="113" y="80"/>
                  </a:moveTo>
                  <a:lnTo>
                    <a:pt x="50" y="8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115" y="241"/>
                  </a:lnTo>
                  <a:lnTo>
                    <a:pt x="150" y="206"/>
                  </a:lnTo>
                  <a:lnTo>
                    <a:pt x="150" y="115"/>
                  </a:lnTo>
                  <a:lnTo>
                    <a:pt x="113" y="80"/>
                  </a:lnTo>
                  <a:close/>
                  <a:moveTo>
                    <a:pt x="100" y="195"/>
                  </a:moveTo>
                  <a:lnTo>
                    <a:pt x="50" y="195"/>
                  </a:lnTo>
                  <a:lnTo>
                    <a:pt x="50" y="127"/>
                  </a:lnTo>
                  <a:lnTo>
                    <a:pt x="100" y="127"/>
                  </a:lnTo>
                  <a:lnTo>
                    <a:pt x="100" y="195"/>
                  </a:lnTo>
                  <a:close/>
                </a:path>
              </a:pathLst>
            </a:custGeom>
            <a:solidFill>
              <a:srgbClr val="990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2292" y="7986"/>
              <a:ext cx="252" cy="241"/>
            </a:xfrm>
            <a:custGeom>
              <a:avLst/>
              <a:gdLst>
                <a:gd name="T0" fmla="*/ 251 w 252"/>
                <a:gd name="T1" fmla="*/ 0 h 241"/>
                <a:gd name="T2" fmla="*/ 200 w 252"/>
                <a:gd name="T3" fmla="*/ 0 h 241"/>
                <a:gd name="T4" fmla="*/ 168 w 252"/>
                <a:gd name="T5" fmla="*/ 96 h 241"/>
                <a:gd name="T6" fmla="*/ 151 w 252"/>
                <a:gd name="T7" fmla="*/ 96 h 241"/>
                <a:gd name="T8" fmla="*/ 151 w 252"/>
                <a:gd name="T9" fmla="*/ 0 h 241"/>
                <a:gd name="T10" fmla="*/ 101 w 252"/>
                <a:gd name="T11" fmla="*/ 0 h 241"/>
                <a:gd name="T12" fmla="*/ 101 w 252"/>
                <a:gd name="T13" fmla="*/ 96 h 241"/>
                <a:gd name="T14" fmla="*/ 83 w 252"/>
                <a:gd name="T15" fmla="*/ 96 h 241"/>
                <a:gd name="T16" fmla="*/ 52 w 252"/>
                <a:gd name="T17" fmla="*/ 0 h 241"/>
                <a:gd name="T18" fmla="*/ 1 w 252"/>
                <a:gd name="T19" fmla="*/ 0 h 241"/>
                <a:gd name="T20" fmla="*/ 42 w 252"/>
                <a:gd name="T21" fmla="*/ 118 h 241"/>
                <a:gd name="T22" fmla="*/ 0 w 252"/>
                <a:gd name="T23" fmla="*/ 241 h 241"/>
                <a:gd name="T24" fmla="*/ 52 w 252"/>
                <a:gd name="T25" fmla="*/ 241 h 241"/>
                <a:gd name="T26" fmla="*/ 84 w 252"/>
                <a:gd name="T27" fmla="*/ 143 h 241"/>
                <a:gd name="T28" fmla="*/ 101 w 252"/>
                <a:gd name="T29" fmla="*/ 143 h 241"/>
                <a:gd name="T30" fmla="*/ 101 w 252"/>
                <a:gd name="T31" fmla="*/ 241 h 241"/>
                <a:gd name="T32" fmla="*/ 151 w 252"/>
                <a:gd name="T33" fmla="*/ 241 h 241"/>
                <a:gd name="T34" fmla="*/ 151 w 252"/>
                <a:gd name="T35" fmla="*/ 143 h 241"/>
                <a:gd name="T36" fmla="*/ 168 w 252"/>
                <a:gd name="T37" fmla="*/ 143 h 241"/>
                <a:gd name="T38" fmla="*/ 200 w 252"/>
                <a:gd name="T39" fmla="*/ 241 h 241"/>
                <a:gd name="T40" fmla="*/ 252 w 252"/>
                <a:gd name="T41" fmla="*/ 241 h 241"/>
                <a:gd name="T42" fmla="*/ 210 w 252"/>
                <a:gd name="T43" fmla="*/ 118 h 241"/>
                <a:gd name="T44" fmla="*/ 251 w 252"/>
                <a:gd name="T4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241">
                  <a:moveTo>
                    <a:pt x="251" y="0"/>
                  </a:moveTo>
                  <a:lnTo>
                    <a:pt x="200" y="0"/>
                  </a:lnTo>
                  <a:lnTo>
                    <a:pt x="168" y="96"/>
                  </a:lnTo>
                  <a:lnTo>
                    <a:pt x="151" y="96"/>
                  </a:lnTo>
                  <a:lnTo>
                    <a:pt x="151" y="0"/>
                  </a:lnTo>
                  <a:lnTo>
                    <a:pt x="101" y="0"/>
                  </a:lnTo>
                  <a:lnTo>
                    <a:pt x="101" y="96"/>
                  </a:lnTo>
                  <a:lnTo>
                    <a:pt x="83" y="96"/>
                  </a:lnTo>
                  <a:lnTo>
                    <a:pt x="52" y="0"/>
                  </a:lnTo>
                  <a:lnTo>
                    <a:pt x="1" y="0"/>
                  </a:lnTo>
                  <a:lnTo>
                    <a:pt x="42" y="118"/>
                  </a:lnTo>
                  <a:lnTo>
                    <a:pt x="0" y="241"/>
                  </a:lnTo>
                  <a:lnTo>
                    <a:pt x="52" y="241"/>
                  </a:lnTo>
                  <a:lnTo>
                    <a:pt x="84" y="143"/>
                  </a:lnTo>
                  <a:lnTo>
                    <a:pt x="101" y="143"/>
                  </a:lnTo>
                  <a:lnTo>
                    <a:pt x="101" y="241"/>
                  </a:lnTo>
                  <a:lnTo>
                    <a:pt x="151" y="241"/>
                  </a:lnTo>
                  <a:lnTo>
                    <a:pt x="151" y="143"/>
                  </a:lnTo>
                  <a:lnTo>
                    <a:pt x="168" y="143"/>
                  </a:lnTo>
                  <a:lnTo>
                    <a:pt x="200" y="241"/>
                  </a:lnTo>
                  <a:lnTo>
                    <a:pt x="252" y="241"/>
                  </a:lnTo>
                  <a:lnTo>
                    <a:pt x="210" y="11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990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2939" y="7986"/>
              <a:ext cx="161" cy="241"/>
            </a:xfrm>
            <a:custGeom>
              <a:avLst/>
              <a:gdLst>
                <a:gd name="T0" fmla="*/ 112 w 161"/>
                <a:gd name="T1" fmla="*/ 98 h 241"/>
                <a:gd name="T2" fmla="*/ 50 w 161"/>
                <a:gd name="T3" fmla="*/ 98 h 241"/>
                <a:gd name="T4" fmla="*/ 50 w 161"/>
                <a:gd name="T5" fmla="*/ 0 h 241"/>
                <a:gd name="T6" fmla="*/ 0 w 161"/>
                <a:gd name="T7" fmla="*/ 0 h 241"/>
                <a:gd name="T8" fmla="*/ 0 w 161"/>
                <a:gd name="T9" fmla="*/ 75 h 241"/>
                <a:gd name="T10" fmla="*/ 0 w 161"/>
                <a:gd name="T11" fmla="*/ 163 h 241"/>
                <a:gd name="T12" fmla="*/ 0 w 161"/>
                <a:gd name="T13" fmla="*/ 241 h 241"/>
                <a:gd name="T14" fmla="*/ 50 w 161"/>
                <a:gd name="T15" fmla="*/ 241 h 241"/>
                <a:gd name="T16" fmla="*/ 50 w 161"/>
                <a:gd name="T17" fmla="*/ 145 h 241"/>
                <a:gd name="T18" fmla="*/ 112 w 161"/>
                <a:gd name="T19" fmla="*/ 145 h 241"/>
                <a:gd name="T20" fmla="*/ 112 w 161"/>
                <a:gd name="T21" fmla="*/ 241 h 241"/>
                <a:gd name="T22" fmla="*/ 161 w 161"/>
                <a:gd name="T23" fmla="*/ 241 h 241"/>
                <a:gd name="T24" fmla="*/ 161 w 161"/>
                <a:gd name="T25" fmla="*/ 0 h 241"/>
                <a:gd name="T26" fmla="*/ 112 w 161"/>
                <a:gd name="T27" fmla="*/ 0 h 241"/>
                <a:gd name="T28" fmla="*/ 112 w 161"/>
                <a:gd name="T29" fmla="*/ 9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241">
                  <a:moveTo>
                    <a:pt x="112" y="98"/>
                  </a:moveTo>
                  <a:lnTo>
                    <a:pt x="50" y="98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163"/>
                  </a:lnTo>
                  <a:lnTo>
                    <a:pt x="0" y="241"/>
                  </a:lnTo>
                  <a:lnTo>
                    <a:pt x="50" y="241"/>
                  </a:lnTo>
                  <a:lnTo>
                    <a:pt x="50" y="145"/>
                  </a:lnTo>
                  <a:lnTo>
                    <a:pt x="112" y="145"/>
                  </a:lnTo>
                  <a:lnTo>
                    <a:pt x="112" y="241"/>
                  </a:lnTo>
                  <a:lnTo>
                    <a:pt x="161" y="241"/>
                  </a:lnTo>
                  <a:lnTo>
                    <a:pt x="161" y="0"/>
                  </a:lnTo>
                  <a:lnTo>
                    <a:pt x="112" y="0"/>
                  </a:lnTo>
                  <a:lnTo>
                    <a:pt x="112" y="98"/>
                  </a:lnTo>
                  <a:close/>
                </a:path>
              </a:pathLst>
            </a:custGeom>
            <a:solidFill>
              <a:srgbClr val="990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936" y="7986"/>
              <a:ext cx="112" cy="241"/>
            </a:xfrm>
            <a:custGeom>
              <a:avLst/>
              <a:gdLst>
                <a:gd name="T0" fmla="*/ 0 w 112"/>
                <a:gd name="T1" fmla="*/ 241 h 241"/>
                <a:gd name="T2" fmla="*/ 49 w 112"/>
                <a:gd name="T3" fmla="*/ 241 h 241"/>
                <a:gd name="T4" fmla="*/ 49 w 112"/>
                <a:gd name="T5" fmla="*/ 46 h 241"/>
                <a:gd name="T6" fmla="*/ 112 w 112"/>
                <a:gd name="T7" fmla="*/ 46 h 241"/>
                <a:gd name="T8" fmla="*/ 112 w 112"/>
                <a:gd name="T9" fmla="*/ 0 h 241"/>
                <a:gd name="T10" fmla="*/ 0 w 112"/>
                <a:gd name="T11" fmla="*/ 0 h 241"/>
                <a:gd name="T12" fmla="*/ 0 w 112"/>
                <a:gd name="T13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41">
                  <a:moveTo>
                    <a:pt x="0" y="241"/>
                  </a:moveTo>
                  <a:lnTo>
                    <a:pt x="49" y="241"/>
                  </a:lnTo>
                  <a:lnTo>
                    <a:pt x="49" y="46"/>
                  </a:lnTo>
                  <a:lnTo>
                    <a:pt x="112" y="46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47" name="Freeform 11"/>
            <p:cNvSpPr>
              <a:spLocks/>
            </p:cNvSpPr>
            <p:nvPr userDrawn="1"/>
          </p:nvSpPr>
          <p:spPr bwMode="auto">
            <a:xfrm>
              <a:off x="1537" y="7986"/>
              <a:ext cx="150" cy="241"/>
            </a:xfrm>
            <a:custGeom>
              <a:avLst/>
              <a:gdLst>
                <a:gd name="T0" fmla="*/ 0 w 150"/>
                <a:gd name="T1" fmla="*/ 46 h 241"/>
                <a:gd name="T2" fmla="*/ 50 w 150"/>
                <a:gd name="T3" fmla="*/ 46 h 241"/>
                <a:gd name="T4" fmla="*/ 50 w 150"/>
                <a:gd name="T5" fmla="*/ 241 h 241"/>
                <a:gd name="T6" fmla="*/ 100 w 150"/>
                <a:gd name="T7" fmla="*/ 241 h 241"/>
                <a:gd name="T8" fmla="*/ 100 w 150"/>
                <a:gd name="T9" fmla="*/ 46 h 241"/>
                <a:gd name="T10" fmla="*/ 150 w 150"/>
                <a:gd name="T11" fmla="*/ 46 h 241"/>
                <a:gd name="T12" fmla="*/ 150 w 150"/>
                <a:gd name="T13" fmla="*/ 0 h 241"/>
                <a:gd name="T14" fmla="*/ 0 w 150"/>
                <a:gd name="T15" fmla="*/ 0 h 241"/>
                <a:gd name="T16" fmla="*/ 0 w 150"/>
                <a:gd name="T17" fmla="*/ 4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1">
                  <a:moveTo>
                    <a:pt x="0" y="46"/>
                  </a:moveTo>
                  <a:lnTo>
                    <a:pt x="50" y="46"/>
                  </a:lnTo>
                  <a:lnTo>
                    <a:pt x="50" y="241"/>
                  </a:lnTo>
                  <a:lnTo>
                    <a:pt x="100" y="241"/>
                  </a:lnTo>
                  <a:lnTo>
                    <a:pt x="100" y="46"/>
                  </a:lnTo>
                  <a:lnTo>
                    <a:pt x="150" y="46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48" name="Freeform 12"/>
            <p:cNvSpPr>
              <a:spLocks noEditPoints="1"/>
            </p:cNvSpPr>
            <p:nvPr userDrawn="1"/>
          </p:nvSpPr>
          <p:spPr bwMode="auto">
            <a:xfrm>
              <a:off x="417" y="7986"/>
              <a:ext cx="149" cy="241"/>
            </a:xfrm>
            <a:custGeom>
              <a:avLst/>
              <a:gdLst>
                <a:gd name="T0" fmla="*/ 0 w 149"/>
                <a:gd name="T1" fmla="*/ 0 h 241"/>
                <a:gd name="T2" fmla="*/ 0 w 149"/>
                <a:gd name="T3" fmla="*/ 241 h 241"/>
                <a:gd name="T4" fmla="*/ 49 w 149"/>
                <a:gd name="T5" fmla="*/ 241 h 241"/>
                <a:gd name="T6" fmla="*/ 49 w 149"/>
                <a:gd name="T7" fmla="*/ 180 h 241"/>
                <a:gd name="T8" fmla="*/ 112 w 149"/>
                <a:gd name="T9" fmla="*/ 180 h 241"/>
                <a:gd name="T10" fmla="*/ 149 w 149"/>
                <a:gd name="T11" fmla="*/ 145 h 241"/>
                <a:gd name="T12" fmla="*/ 149 w 149"/>
                <a:gd name="T13" fmla="*/ 34 h 241"/>
                <a:gd name="T14" fmla="*/ 114 w 149"/>
                <a:gd name="T15" fmla="*/ 0 h 241"/>
                <a:gd name="T16" fmla="*/ 0 w 149"/>
                <a:gd name="T17" fmla="*/ 0 h 241"/>
                <a:gd name="T18" fmla="*/ 99 w 149"/>
                <a:gd name="T19" fmla="*/ 132 h 241"/>
                <a:gd name="T20" fmla="*/ 49 w 149"/>
                <a:gd name="T21" fmla="*/ 132 h 241"/>
                <a:gd name="T22" fmla="*/ 49 w 149"/>
                <a:gd name="T23" fmla="*/ 46 h 241"/>
                <a:gd name="T24" fmla="*/ 99 w 149"/>
                <a:gd name="T25" fmla="*/ 46 h 241"/>
                <a:gd name="T26" fmla="*/ 99 w 149"/>
                <a:gd name="T27" fmla="*/ 1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241">
                  <a:moveTo>
                    <a:pt x="0" y="0"/>
                  </a:moveTo>
                  <a:lnTo>
                    <a:pt x="0" y="241"/>
                  </a:lnTo>
                  <a:lnTo>
                    <a:pt x="49" y="241"/>
                  </a:lnTo>
                  <a:lnTo>
                    <a:pt x="49" y="180"/>
                  </a:lnTo>
                  <a:lnTo>
                    <a:pt x="112" y="180"/>
                  </a:lnTo>
                  <a:lnTo>
                    <a:pt x="149" y="145"/>
                  </a:lnTo>
                  <a:lnTo>
                    <a:pt x="149" y="34"/>
                  </a:lnTo>
                  <a:lnTo>
                    <a:pt x="114" y="0"/>
                  </a:lnTo>
                  <a:lnTo>
                    <a:pt x="0" y="0"/>
                  </a:lnTo>
                  <a:close/>
                  <a:moveTo>
                    <a:pt x="99" y="132"/>
                  </a:moveTo>
                  <a:lnTo>
                    <a:pt x="49" y="132"/>
                  </a:lnTo>
                  <a:lnTo>
                    <a:pt x="49" y="46"/>
                  </a:lnTo>
                  <a:lnTo>
                    <a:pt x="99" y="46"/>
                  </a:lnTo>
                  <a:lnTo>
                    <a:pt x="99" y="132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49" name="Freeform 13"/>
            <p:cNvSpPr>
              <a:spLocks/>
            </p:cNvSpPr>
            <p:nvPr userDrawn="1"/>
          </p:nvSpPr>
          <p:spPr bwMode="auto">
            <a:xfrm>
              <a:off x="2066" y="7986"/>
              <a:ext cx="164" cy="241"/>
            </a:xfrm>
            <a:custGeom>
              <a:avLst/>
              <a:gdLst>
                <a:gd name="T0" fmla="*/ 127 w 164"/>
                <a:gd name="T1" fmla="*/ 117 h 241"/>
                <a:gd name="T2" fmla="*/ 162 w 164"/>
                <a:gd name="T3" fmla="*/ 0 h 241"/>
                <a:gd name="T4" fmla="*/ 114 w 164"/>
                <a:gd name="T5" fmla="*/ 0 h 241"/>
                <a:gd name="T6" fmla="*/ 86 w 164"/>
                <a:gd name="T7" fmla="*/ 91 h 241"/>
                <a:gd name="T8" fmla="*/ 77 w 164"/>
                <a:gd name="T9" fmla="*/ 91 h 241"/>
                <a:gd name="T10" fmla="*/ 50 w 164"/>
                <a:gd name="T11" fmla="*/ 0 h 241"/>
                <a:gd name="T12" fmla="*/ 0 w 164"/>
                <a:gd name="T13" fmla="*/ 0 h 241"/>
                <a:gd name="T14" fmla="*/ 36 w 164"/>
                <a:gd name="T15" fmla="*/ 118 h 241"/>
                <a:gd name="T16" fmla="*/ 0 w 164"/>
                <a:gd name="T17" fmla="*/ 241 h 241"/>
                <a:gd name="T18" fmla="*/ 49 w 164"/>
                <a:gd name="T19" fmla="*/ 241 h 241"/>
                <a:gd name="T20" fmla="*/ 77 w 164"/>
                <a:gd name="T21" fmla="*/ 146 h 241"/>
                <a:gd name="T22" fmla="*/ 85 w 164"/>
                <a:gd name="T23" fmla="*/ 146 h 241"/>
                <a:gd name="T24" fmla="*/ 115 w 164"/>
                <a:gd name="T25" fmla="*/ 241 h 241"/>
                <a:gd name="T26" fmla="*/ 164 w 164"/>
                <a:gd name="T27" fmla="*/ 241 h 241"/>
                <a:gd name="T28" fmla="*/ 127 w 164"/>
                <a:gd name="T29" fmla="*/ 11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241">
                  <a:moveTo>
                    <a:pt x="127" y="117"/>
                  </a:moveTo>
                  <a:lnTo>
                    <a:pt x="162" y="0"/>
                  </a:lnTo>
                  <a:lnTo>
                    <a:pt x="114" y="0"/>
                  </a:lnTo>
                  <a:lnTo>
                    <a:pt x="86" y="91"/>
                  </a:lnTo>
                  <a:lnTo>
                    <a:pt x="77" y="9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36" y="118"/>
                  </a:lnTo>
                  <a:lnTo>
                    <a:pt x="0" y="241"/>
                  </a:lnTo>
                  <a:lnTo>
                    <a:pt x="49" y="241"/>
                  </a:lnTo>
                  <a:lnTo>
                    <a:pt x="77" y="146"/>
                  </a:lnTo>
                  <a:lnTo>
                    <a:pt x="85" y="146"/>
                  </a:lnTo>
                  <a:lnTo>
                    <a:pt x="115" y="241"/>
                  </a:lnTo>
                  <a:lnTo>
                    <a:pt x="164" y="241"/>
                  </a:lnTo>
                  <a:lnTo>
                    <a:pt x="127" y="117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50" name="Freeform 14"/>
            <p:cNvSpPr>
              <a:spLocks noEditPoints="1"/>
            </p:cNvSpPr>
            <p:nvPr userDrawn="1"/>
          </p:nvSpPr>
          <p:spPr bwMode="auto">
            <a:xfrm>
              <a:off x="594" y="7986"/>
              <a:ext cx="158" cy="241"/>
            </a:xfrm>
            <a:custGeom>
              <a:avLst/>
              <a:gdLst>
                <a:gd name="T0" fmla="*/ 35 w 158"/>
                <a:gd name="T1" fmla="*/ 0 h 241"/>
                <a:gd name="T2" fmla="*/ 0 w 158"/>
                <a:gd name="T3" fmla="*/ 34 h 241"/>
                <a:gd name="T4" fmla="*/ 0 w 158"/>
                <a:gd name="T5" fmla="*/ 206 h 241"/>
                <a:gd name="T6" fmla="*/ 35 w 158"/>
                <a:gd name="T7" fmla="*/ 241 h 241"/>
                <a:gd name="T8" fmla="*/ 123 w 158"/>
                <a:gd name="T9" fmla="*/ 241 h 241"/>
                <a:gd name="T10" fmla="*/ 158 w 158"/>
                <a:gd name="T11" fmla="*/ 206 h 241"/>
                <a:gd name="T12" fmla="*/ 158 w 158"/>
                <a:gd name="T13" fmla="*/ 34 h 241"/>
                <a:gd name="T14" fmla="*/ 123 w 158"/>
                <a:gd name="T15" fmla="*/ 0 h 241"/>
                <a:gd name="T16" fmla="*/ 35 w 158"/>
                <a:gd name="T17" fmla="*/ 0 h 241"/>
                <a:gd name="T18" fmla="*/ 108 w 158"/>
                <a:gd name="T19" fmla="*/ 195 h 241"/>
                <a:gd name="T20" fmla="*/ 50 w 158"/>
                <a:gd name="T21" fmla="*/ 195 h 241"/>
                <a:gd name="T22" fmla="*/ 50 w 158"/>
                <a:gd name="T23" fmla="*/ 46 h 241"/>
                <a:gd name="T24" fmla="*/ 108 w 158"/>
                <a:gd name="T25" fmla="*/ 46 h 241"/>
                <a:gd name="T26" fmla="*/ 108 w 158"/>
                <a:gd name="T27" fmla="*/ 19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241">
                  <a:moveTo>
                    <a:pt x="35" y="0"/>
                  </a:moveTo>
                  <a:lnTo>
                    <a:pt x="0" y="34"/>
                  </a:lnTo>
                  <a:lnTo>
                    <a:pt x="0" y="206"/>
                  </a:lnTo>
                  <a:lnTo>
                    <a:pt x="35" y="241"/>
                  </a:lnTo>
                  <a:lnTo>
                    <a:pt x="123" y="241"/>
                  </a:lnTo>
                  <a:lnTo>
                    <a:pt x="158" y="206"/>
                  </a:lnTo>
                  <a:lnTo>
                    <a:pt x="158" y="34"/>
                  </a:lnTo>
                  <a:lnTo>
                    <a:pt x="123" y="0"/>
                  </a:lnTo>
                  <a:lnTo>
                    <a:pt x="35" y="0"/>
                  </a:lnTo>
                  <a:close/>
                  <a:moveTo>
                    <a:pt x="108" y="195"/>
                  </a:moveTo>
                  <a:lnTo>
                    <a:pt x="50" y="195"/>
                  </a:lnTo>
                  <a:lnTo>
                    <a:pt x="50" y="46"/>
                  </a:lnTo>
                  <a:lnTo>
                    <a:pt x="108" y="46"/>
                  </a:lnTo>
                  <a:lnTo>
                    <a:pt x="108" y="195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51" name="Freeform 15"/>
            <p:cNvSpPr>
              <a:spLocks/>
            </p:cNvSpPr>
            <p:nvPr userDrawn="1"/>
          </p:nvSpPr>
          <p:spPr bwMode="auto">
            <a:xfrm>
              <a:off x="784" y="7986"/>
              <a:ext cx="120" cy="241"/>
            </a:xfrm>
            <a:custGeom>
              <a:avLst/>
              <a:gdLst>
                <a:gd name="T0" fmla="*/ 50 w 120"/>
                <a:gd name="T1" fmla="*/ 46 h 241"/>
                <a:gd name="T2" fmla="*/ 120 w 120"/>
                <a:gd name="T3" fmla="*/ 46 h 241"/>
                <a:gd name="T4" fmla="*/ 120 w 120"/>
                <a:gd name="T5" fmla="*/ 0 h 241"/>
                <a:gd name="T6" fmla="*/ 34 w 120"/>
                <a:gd name="T7" fmla="*/ 0 h 241"/>
                <a:gd name="T8" fmla="*/ 0 w 120"/>
                <a:gd name="T9" fmla="*/ 34 h 241"/>
                <a:gd name="T10" fmla="*/ 0 w 120"/>
                <a:gd name="T11" fmla="*/ 206 h 241"/>
                <a:gd name="T12" fmla="*/ 34 w 120"/>
                <a:gd name="T13" fmla="*/ 241 h 241"/>
                <a:gd name="T14" fmla="*/ 120 w 120"/>
                <a:gd name="T15" fmla="*/ 241 h 241"/>
                <a:gd name="T16" fmla="*/ 120 w 120"/>
                <a:gd name="T17" fmla="*/ 195 h 241"/>
                <a:gd name="T18" fmla="*/ 50 w 120"/>
                <a:gd name="T19" fmla="*/ 195 h 241"/>
                <a:gd name="T20" fmla="*/ 50 w 120"/>
                <a:gd name="T21" fmla="*/ 4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41">
                  <a:moveTo>
                    <a:pt x="50" y="46"/>
                  </a:moveTo>
                  <a:lnTo>
                    <a:pt x="120" y="46"/>
                  </a:lnTo>
                  <a:lnTo>
                    <a:pt x="120" y="0"/>
                  </a:lnTo>
                  <a:lnTo>
                    <a:pt x="34" y="0"/>
                  </a:lnTo>
                  <a:lnTo>
                    <a:pt x="0" y="34"/>
                  </a:lnTo>
                  <a:lnTo>
                    <a:pt x="0" y="206"/>
                  </a:lnTo>
                  <a:lnTo>
                    <a:pt x="34" y="241"/>
                  </a:lnTo>
                  <a:lnTo>
                    <a:pt x="120" y="241"/>
                  </a:lnTo>
                  <a:lnTo>
                    <a:pt x="120" y="195"/>
                  </a:lnTo>
                  <a:lnTo>
                    <a:pt x="50" y="195"/>
                  </a:lnTo>
                  <a:lnTo>
                    <a:pt x="50" y="46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52" name="Freeform 16"/>
            <p:cNvSpPr>
              <a:spLocks noEditPoints="1"/>
            </p:cNvSpPr>
            <p:nvPr userDrawn="1"/>
          </p:nvSpPr>
          <p:spPr bwMode="auto">
            <a:xfrm>
              <a:off x="1063" y="7986"/>
              <a:ext cx="159" cy="241"/>
            </a:xfrm>
            <a:custGeom>
              <a:avLst/>
              <a:gdLst>
                <a:gd name="T0" fmla="*/ 35 w 159"/>
                <a:gd name="T1" fmla="*/ 0 h 241"/>
                <a:gd name="T2" fmla="*/ 0 w 159"/>
                <a:gd name="T3" fmla="*/ 34 h 241"/>
                <a:gd name="T4" fmla="*/ 0 w 159"/>
                <a:gd name="T5" fmla="*/ 206 h 241"/>
                <a:gd name="T6" fmla="*/ 35 w 159"/>
                <a:gd name="T7" fmla="*/ 241 h 241"/>
                <a:gd name="T8" fmla="*/ 124 w 159"/>
                <a:gd name="T9" fmla="*/ 241 h 241"/>
                <a:gd name="T10" fmla="*/ 159 w 159"/>
                <a:gd name="T11" fmla="*/ 206 h 241"/>
                <a:gd name="T12" fmla="*/ 159 w 159"/>
                <a:gd name="T13" fmla="*/ 34 h 241"/>
                <a:gd name="T14" fmla="*/ 124 w 159"/>
                <a:gd name="T15" fmla="*/ 0 h 241"/>
                <a:gd name="T16" fmla="*/ 35 w 159"/>
                <a:gd name="T17" fmla="*/ 0 h 241"/>
                <a:gd name="T18" fmla="*/ 109 w 159"/>
                <a:gd name="T19" fmla="*/ 195 h 241"/>
                <a:gd name="T20" fmla="*/ 50 w 159"/>
                <a:gd name="T21" fmla="*/ 195 h 241"/>
                <a:gd name="T22" fmla="*/ 50 w 159"/>
                <a:gd name="T23" fmla="*/ 46 h 241"/>
                <a:gd name="T24" fmla="*/ 109 w 159"/>
                <a:gd name="T25" fmla="*/ 46 h 241"/>
                <a:gd name="T26" fmla="*/ 109 w 159"/>
                <a:gd name="T27" fmla="*/ 19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241">
                  <a:moveTo>
                    <a:pt x="35" y="0"/>
                  </a:moveTo>
                  <a:lnTo>
                    <a:pt x="0" y="34"/>
                  </a:lnTo>
                  <a:lnTo>
                    <a:pt x="0" y="206"/>
                  </a:lnTo>
                  <a:lnTo>
                    <a:pt x="35" y="241"/>
                  </a:lnTo>
                  <a:lnTo>
                    <a:pt x="124" y="241"/>
                  </a:lnTo>
                  <a:lnTo>
                    <a:pt x="159" y="206"/>
                  </a:lnTo>
                  <a:lnTo>
                    <a:pt x="159" y="34"/>
                  </a:lnTo>
                  <a:lnTo>
                    <a:pt x="124" y="0"/>
                  </a:lnTo>
                  <a:lnTo>
                    <a:pt x="35" y="0"/>
                  </a:lnTo>
                  <a:close/>
                  <a:moveTo>
                    <a:pt x="109" y="195"/>
                  </a:moveTo>
                  <a:lnTo>
                    <a:pt x="50" y="195"/>
                  </a:lnTo>
                  <a:lnTo>
                    <a:pt x="50" y="46"/>
                  </a:lnTo>
                  <a:lnTo>
                    <a:pt x="109" y="46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53" name="Freeform 17"/>
            <p:cNvSpPr>
              <a:spLocks noEditPoints="1"/>
            </p:cNvSpPr>
            <p:nvPr userDrawn="1"/>
          </p:nvSpPr>
          <p:spPr bwMode="auto">
            <a:xfrm>
              <a:off x="1712" y="7986"/>
              <a:ext cx="149" cy="241"/>
            </a:xfrm>
            <a:custGeom>
              <a:avLst/>
              <a:gdLst>
                <a:gd name="T0" fmla="*/ 0 w 149"/>
                <a:gd name="T1" fmla="*/ 0 h 241"/>
                <a:gd name="T2" fmla="*/ 0 w 149"/>
                <a:gd name="T3" fmla="*/ 241 h 241"/>
                <a:gd name="T4" fmla="*/ 49 w 149"/>
                <a:gd name="T5" fmla="*/ 241 h 241"/>
                <a:gd name="T6" fmla="*/ 49 w 149"/>
                <a:gd name="T7" fmla="*/ 180 h 241"/>
                <a:gd name="T8" fmla="*/ 112 w 149"/>
                <a:gd name="T9" fmla="*/ 180 h 241"/>
                <a:gd name="T10" fmla="*/ 149 w 149"/>
                <a:gd name="T11" fmla="*/ 145 h 241"/>
                <a:gd name="T12" fmla="*/ 149 w 149"/>
                <a:gd name="T13" fmla="*/ 34 h 241"/>
                <a:gd name="T14" fmla="*/ 113 w 149"/>
                <a:gd name="T15" fmla="*/ 0 h 241"/>
                <a:gd name="T16" fmla="*/ 0 w 149"/>
                <a:gd name="T17" fmla="*/ 0 h 241"/>
                <a:gd name="T18" fmla="*/ 99 w 149"/>
                <a:gd name="T19" fmla="*/ 132 h 241"/>
                <a:gd name="T20" fmla="*/ 49 w 149"/>
                <a:gd name="T21" fmla="*/ 132 h 241"/>
                <a:gd name="T22" fmla="*/ 49 w 149"/>
                <a:gd name="T23" fmla="*/ 46 h 241"/>
                <a:gd name="T24" fmla="*/ 99 w 149"/>
                <a:gd name="T25" fmla="*/ 46 h 241"/>
                <a:gd name="T26" fmla="*/ 99 w 149"/>
                <a:gd name="T27" fmla="*/ 1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241">
                  <a:moveTo>
                    <a:pt x="0" y="0"/>
                  </a:moveTo>
                  <a:lnTo>
                    <a:pt x="0" y="241"/>
                  </a:lnTo>
                  <a:lnTo>
                    <a:pt x="49" y="241"/>
                  </a:lnTo>
                  <a:lnTo>
                    <a:pt x="49" y="180"/>
                  </a:lnTo>
                  <a:lnTo>
                    <a:pt x="112" y="180"/>
                  </a:lnTo>
                  <a:lnTo>
                    <a:pt x="149" y="145"/>
                  </a:lnTo>
                  <a:lnTo>
                    <a:pt x="149" y="34"/>
                  </a:lnTo>
                  <a:lnTo>
                    <a:pt x="113" y="0"/>
                  </a:lnTo>
                  <a:lnTo>
                    <a:pt x="0" y="0"/>
                  </a:lnTo>
                  <a:close/>
                  <a:moveTo>
                    <a:pt x="99" y="132"/>
                  </a:moveTo>
                  <a:lnTo>
                    <a:pt x="49" y="132"/>
                  </a:lnTo>
                  <a:lnTo>
                    <a:pt x="49" y="46"/>
                  </a:lnTo>
                  <a:lnTo>
                    <a:pt x="99" y="46"/>
                  </a:lnTo>
                  <a:lnTo>
                    <a:pt x="99" y="132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54" name="Freeform 18"/>
            <p:cNvSpPr>
              <a:spLocks/>
            </p:cNvSpPr>
            <p:nvPr userDrawn="1"/>
          </p:nvSpPr>
          <p:spPr bwMode="auto">
            <a:xfrm>
              <a:off x="1253" y="7986"/>
              <a:ext cx="120" cy="241"/>
            </a:xfrm>
            <a:custGeom>
              <a:avLst/>
              <a:gdLst>
                <a:gd name="T0" fmla="*/ 50 w 120"/>
                <a:gd name="T1" fmla="*/ 46 h 241"/>
                <a:gd name="T2" fmla="*/ 120 w 120"/>
                <a:gd name="T3" fmla="*/ 46 h 241"/>
                <a:gd name="T4" fmla="*/ 120 w 120"/>
                <a:gd name="T5" fmla="*/ 0 h 241"/>
                <a:gd name="T6" fmla="*/ 35 w 120"/>
                <a:gd name="T7" fmla="*/ 0 h 241"/>
                <a:gd name="T8" fmla="*/ 0 w 120"/>
                <a:gd name="T9" fmla="*/ 34 h 241"/>
                <a:gd name="T10" fmla="*/ 0 w 120"/>
                <a:gd name="T11" fmla="*/ 206 h 241"/>
                <a:gd name="T12" fmla="*/ 35 w 120"/>
                <a:gd name="T13" fmla="*/ 241 h 241"/>
                <a:gd name="T14" fmla="*/ 120 w 120"/>
                <a:gd name="T15" fmla="*/ 241 h 241"/>
                <a:gd name="T16" fmla="*/ 120 w 120"/>
                <a:gd name="T17" fmla="*/ 195 h 241"/>
                <a:gd name="T18" fmla="*/ 50 w 120"/>
                <a:gd name="T19" fmla="*/ 195 h 241"/>
                <a:gd name="T20" fmla="*/ 50 w 120"/>
                <a:gd name="T21" fmla="*/ 4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41">
                  <a:moveTo>
                    <a:pt x="50" y="46"/>
                  </a:moveTo>
                  <a:lnTo>
                    <a:pt x="120" y="46"/>
                  </a:lnTo>
                  <a:lnTo>
                    <a:pt x="120" y="0"/>
                  </a:lnTo>
                  <a:lnTo>
                    <a:pt x="35" y="0"/>
                  </a:lnTo>
                  <a:lnTo>
                    <a:pt x="0" y="34"/>
                  </a:lnTo>
                  <a:lnTo>
                    <a:pt x="0" y="206"/>
                  </a:lnTo>
                  <a:lnTo>
                    <a:pt x="35" y="241"/>
                  </a:lnTo>
                  <a:lnTo>
                    <a:pt x="120" y="241"/>
                  </a:lnTo>
                  <a:lnTo>
                    <a:pt x="120" y="195"/>
                  </a:lnTo>
                  <a:lnTo>
                    <a:pt x="50" y="195"/>
                  </a:lnTo>
                  <a:lnTo>
                    <a:pt x="50" y="46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55" name="Freeform 19"/>
            <p:cNvSpPr>
              <a:spLocks/>
            </p:cNvSpPr>
            <p:nvPr userDrawn="1"/>
          </p:nvSpPr>
          <p:spPr bwMode="auto">
            <a:xfrm>
              <a:off x="1398" y="7986"/>
              <a:ext cx="121" cy="241"/>
            </a:xfrm>
            <a:custGeom>
              <a:avLst/>
              <a:gdLst>
                <a:gd name="T0" fmla="*/ 49 w 121"/>
                <a:gd name="T1" fmla="*/ 46 h 241"/>
                <a:gd name="T2" fmla="*/ 120 w 121"/>
                <a:gd name="T3" fmla="*/ 46 h 241"/>
                <a:gd name="T4" fmla="*/ 120 w 121"/>
                <a:gd name="T5" fmla="*/ 0 h 241"/>
                <a:gd name="T6" fmla="*/ 34 w 121"/>
                <a:gd name="T7" fmla="*/ 0 h 241"/>
                <a:gd name="T8" fmla="*/ 0 w 121"/>
                <a:gd name="T9" fmla="*/ 34 h 241"/>
                <a:gd name="T10" fmla="*/ 0 w 121"/>
                <a:gd name="T11" fmla="*/ 206 h 241"/>
                <a:gd name="T12" fmla="*/ 34 w 121"/>
                <a:gd name="T13" fmla="*/ 241 h 241"/>
                <a:gd name="T14" fmla="*/ 121 w 121"/>
                <a:gd name="T15" fmla="*/ 241 h 241"/>
                <a:gd name="T16" fmla="*/ 121 w 121"/>
                <a:gd name="T17" fmla="*/ 195 h 241"/>
                <a:gd name="T18" fmla="*/ 49 w 121"/>
                <a:gd name="T19" fmla="*/ 195 h 241"/>
                <a:gd name="T20" fmla="*/ 49 w 121"/>
                <a:gd name="T21" fmla="*/ 4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241">
                  <a:moveTo>
                    <a:pt x="49" y="46"/>
                  </a:moveTo>
                  <a:lnTo>
                    <a:pt x="120" y="46"/>
                  </a:lnTo>
                  <a:lnTo>
                    <a:pt x="120" y="0"/>
                  </a:lnTo>
                  <a:lnTo>
                    <a:pt x="34" y="0"/>
                  </a:lnTo>
                  <a:lnTo>
                    <a:pt x="0" y="34"/>
                  </a:lnTo>
                  <a:lnTo>
                    <a:pt x="0" y="206"/>
                  </a:lnTo>
                  <a:lnTo>
                    <a:pt x="34" y="241"/>
                  </a:lnTo>
                  <a:lnTo>
                    <a:pt x="121" y="241"/>
                  </a:lnTo>
                  <a:lnTo>
                    <a:pt x="121" y="195"/>
                  </a:lnTo>
                  <a:lnTo>
                    <a:pt x="49" y="195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1870" y="7986"/>
              <a:ext cx="185" cy="241"/>
            </a:xfrm>
            <a:custGeom>
              <a:avLst/>
              <a:gdLst>
                <a:gd name="T0" fmla="*/ 135 w 185"/>
                <a:gd name="T1" fmla="*/ 241 h 241"/>
                <a:gd name="T2" fmla="*/ 185 w 185"/>
                <a:gd name="T3" fmla="*/ 241 h 241"/>
                <a:gd name="T4" fmla="*/ 135 w 185"/>
                <a:gd name="T5" fmla="*/ 0 h 241"/>
                <a:gd name="T6" fmla="*/ 50 w 185"/>
                <a:gd name="T7" fmla="*/ 0 h 241"/>
                <a:gd name="T8" fmla="*/ 0 w 185"/>
                <a:gd name="T9" fmla="*/ 241 h 241"/>
                <a:gd name="T10" fmla="*/ 48 w 185"/>
                <a:gd name="T11" fmla="*/ 241 h 241"/>
                <a:gd name="T12" fmla="*/ 60 w 185"/>
                <a:gd name="T13" fmla="*/ 183 h 241"/>
                <a:gd name="T14" fmla="*/ 123 w 185"/>
                <a:gd name="T15" fmla="*/ 183 h 241"/>
                <a:gd name="T16" fmla="*/ 135 w 185"/>
                <a:gd name="T17" fmla="*/ 241 h 241"/>
                <a:gd name="T18" fmla="*/ 69 w 185"/>
                <a:gd name="T19" fmla="*/ 138 h 241"/>
                <a:gd name="T20" fmla="*/ 87 w 185"/>
                <a:gd name="T21" fmla="*/ 46 h 241"/>
                <a:gd name="T22" fmla="*/ 96 w 185"/>
                <a:gd name="T23" fmla="*/ 46 h 241"/>
                <a:gd name="T24" fmla="*/ 114 w 185"/>
                <a:gd name="T25" fmla="*/ 138 h 241"/>
                <a:gd name="T26" fmla="*/ 69 w 185"/>
                <a:gd name="T27" fmla="*/ 1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41">
                  <a:moveTo>
                    <a:pt x="135" y="241"/>
                  </a:moveTo>
                  <a:lnTo>
                    <a:pt x="185" y="241"/>
                  </a:lnTo>
                  <a:lnTo>
                    <a:pt x="135" y="0"/>
                  </a:lnTo>
                  <a:lnTo>
                    <a:pt x="50" y="0"/>
                  </a:lnTo>
                  <a:lnTo>
                    <a:pt x="0" y="241"/>
                  </a:lnTo>
                  <a:lnTo>
                    <a:pt x="48" y="241"/>
                  </a:lnTo>
                  <a:lnTo>
                    <a:pt x="60" y="183"/>
                  </a:lnTo>
                  <a:lnTo>
                    <a:pt x="123" y="183"/>
                  </a:lnTo>
                  <a:lnTo>
                    <a:pt x="135" y="241"/>
                  </a:lnTo>
                  <a:close/>
                  <a:moveTo>
                    <a:pt x="69" y="138"/>
                  </a:moveTo>
                  <a:lnTo>
                    <a:pt x="87" y="46"/>
                  </a:lnTo>
                  <a:lnTo>
                    <a:pt x="96" y="46"/>
                  </a:lnTo>
                  <a:lnTo>
                    <a:pt x="114" y="138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50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75"/>
            </a:p>
          </p:txBody>
        </p:sp>
      </p:grpSp>
    </p:spTree>
    <p:extLst>
      <p:ext uri="{BB962C8B-B14F-4D97-AF65-F5344CB8AC3E}">
        <p14:creationId xmlns:p14="http://schemas.microsoft.com/office/powerpoint/2010/main" val="268425688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на темном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285998"/>
            <a:ext cx="4500594" cy="20002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3700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223822" y="472679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A07675-469C-45AB-BB7E-5B96BD38514D}" type="datetime4">
              <a:rPr lang="ru-RU" smtClean="0"/>
              <a:pPr/>
              <a:t>13 июня 2024 г.</a:t>
            </a:fld>
            <a:endParaRPr lang="ru-RU" dirty="0"/>
          </a:p>
        </p:txBody>
      </p:sp>
      <p:pic>
        <p:nvPicPr>
          <p:cNvPr id="1027" name="Picture 3" descr="C:\Users\DЖЕM\Desktop\росс 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24" y="312724"/>
            <a:ext cx="2460626" cy="330200"/>
          </a:xfrm>
          <a:prstGeom prst="rect">
            <a:avLst/>
          </a:prstGeom>
          <a:noFill/>
        </p:spPr>
      </p:pic>
      <p:pic>
        <p:nvPicPr>
          <p:cNvPr id="14" name="Picture 2" descr="C:\Users\DЖЕM\Desktop\1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871" y="1"/>
            <a:ext cx="4036129" cy="5143499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с паттер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DЖЕM\Desktop\паттерн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716" y="0"/>
            <a:ext cx="4574284" cy="51435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428874"/>
            <a:ext cx="4143404" cy="20717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ru-RU" dirty="0"/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34"/>
            <a:ext cx="1096963" cy="152400"/>
          </a:xfrm>
          <a:prstGeom prst="rect">
            <a:avLst/>
          </a:prstGeom>
          <a:noFill/>
        </p:spPr>
      </p:pic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14299" y="1571623"/>
            <a:ext cx="4143387" cy="71437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паттер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34"/>
            <a:ext cx="1096963" cy="152400"/>
          </a:xfrm>
          <a:prstGeom prst="rect">
            <a:avLst/>
          </a:prstGeom>
          <a:noFill/>
        </p:spPr>
      </p:pic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14299" y="1571623"/>
            <a:ext cx="8358229" cy="221457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buNone/>
              <a:defRPr sz="30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1.2. Подраздел раздела</a:t>
            </a:r>
          </a:p>
          <a:p>
            <a:pPr lvl="0"/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с 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DЖЕM\Desktop\вфыв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061" y="0"/>
            <a:ext cx="6417939" cy="51435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428874"/>
            <a:ext cx="3071834" cy="20717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ru-RU" dirty="0"/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34"/>
            <a:ext cx="1096963" cy="152400"/>
          </a:xfrm>
          <a:prstGeom prst="rect">
            <a:avLst/>
          </a:prstGeom>
          <a:noFill/>
        </p:spPr>
      </p:pic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14299" y="1571623"/>
            <a:ext cx="1000115" cy="71437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1928826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428874"/>
            <a:ext cx="4143404" cy="20717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ru-RU" dirty="0"/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34"/>
            <a:ext cx="1096963" cy="152400"/>
          </a:xfrm>
          <a:prstGeom prst="rect">
            <a:avLst/>
          </a:prstGeom>
          <a:noFill/>
        </p:spPr>
      </p:pic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14299" y="1571623"/>
            <a:ext cx="4143387" cy="71437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rgbClr val="989898"/>
                </a:solidFill>
              </a:defRPr>
            </a:lvl1pPr>
          </a:lstStyle>
          <a:p>
            <a:r>
              <a:rPr lang="ru-RU" sz="12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 с заголовком и подзаголовком в одну строку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14296"/>
            <a:ext cx="7072362" cy="5000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2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 1</a:t>
            </a:r>
            <a:endParaRPr lang="ru-RU" dirty="0"/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642924"/>
            <a:ext cx="7072362" cy="357187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 2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4282" y="1214438"/>
            <a:ext cx="3786214" cy="33575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et </a:t>
            </a:r>
            <a:r>
              <a:rPr lang="en-US" dirty="0" err="1" smtClean="0"/>
              <a:t>accumsan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qui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zzril</a:t>
            </a:r>
            <a:r>
              <a:rPr lang="en-US" dirty="0" smtClean="0"/>
              <a:t> </a:t>
            </a:r>
            <a:r>
              <a:rPr lang="en-US" dirty="0" err="1" smtClean="0"/>
              <a:t>delenit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feugait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 hasCustomPrompt="1"/>
          </p:nvPr>
        </p:nvSpPr>
        <p:spPr>
          <a:xfrm>
            <a:off x="4429125" y="1285875"/>
            <a:ext cx="4500563" cy="335756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rgbClr val="989898"/>
                </a:solidFill>
              </a:defRPr>
            </a:lvl1pPr>
          </a:lstStyle>
          <a:p>
            <a:r>
              <a:rPr lang="ru-RU" dirty="0" smtClean="0"/>
              <a:t>фото / графика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рм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778568"/>
            <a:ext cx="3752850" cy="1782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2664876"/>
            <a:ext cx="3752850" cy="19190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sz="half" idx="10"/>
          </p:nvPr>
        </p:nvSpPr>
        <p:spPr>
          <a:xfrm>
            <a:off x="4162882" y="791094"/>
            <a:ext cx="3752850" cy="1782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11"/>
          </p:nvPr>
        </p:nvSpPr>
        <p:spPr>
          <a:xfrm>
            <a:off x="4163686" y="2671139"/>
            <a:ext cx="3752850" cy="19190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448" y="4731990"/>
            <a:ext cx="3800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70C0"/>
                </a:solidFill>
              </a:defRPr>
            </a:lvl1pPr>
          </a:lstStyle>
          <a:p>
            <a:fld id="{12EEA9F8-5882-4185-872E-C0AAF7738D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9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екстовый слайд с заголовком и подзаголовком в одну строку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14296"/>
            <a:ext cx="7072362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2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 </a:t>
            </a:r>
            <a:endParaRPr lang="ru-RU" dirty="0"/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6" y="1214438"/>
            <a:ext cx="4214842" cy="343475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ru-RU" dirty="0" smtClean="0"/>
              <a:t>_________ за 2019 год </a:t>
            </a:r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 hasCustomPrompt="1"/>
          </p:nvPr>
        </p:nvSpPr>
        <p:spPr>
          <a:xfrm>
            <a:off x="219694" y="1214438"/>
            <a:ext cx="4280868" cy="3429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 baseline="0">
                <a:solidFill>
                  <a:srgbClr val="989898"/>
                </a:solidFill>
              </a:defRPr>
            </a:lvl1pPr>
          </a:lstStyle>
          <a:p>
            <a:r>
              <a:rPr lang="ru-RU" sz="1200" dirty="0" smtClean="0">
                <a:solidFill>
                  <a:srgbClr val="989898"/>
                </a:solidFill>
              </a:rPr>
              <a:t>график / диаграмма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екстовый слайд с заголовком и подзаголовком в одну строку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14296"/>
            <a:ext cx="7072362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2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Схема управления проектом </a:t>
            </a:r>
            <a:endParaRPr lang="ru-RU" dirty="0"/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екстовый слайд с заголовком и подзаголовком в одну строку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14296"/>
            <a:ext cx="7072362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2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Слайд с буллитами и списками</a:t>
            </a:r>
            <a:endParaRPr lang="ru-RU" dirty="0"/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4282" y="1512602"/>
            <a:ext cx="4214842" cy="844834"/>
          </a:xfrm>
          <a:prstGeom prst="rect">
            <a:avLst/>
          </a:prstGeo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2"/>
              </a:buClr>
              <a:buSzTx/>
              <a:buFont typeface="+mj-lt"/>
              <a:buAutoNum type="arabicPeriod"/>
              <a:tabLst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ru-RU" dirty="0" smtClean="0"/>
              <a:t>.</a:t>
            </a:r>
          </a:p>
          <a:p>
            <a:pPr lvl="0"/>
            <a:r>
              <a:rPr lang="en-US" dirty="0" smtClean="0"/>
              <a:t>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ru-RU" dirty="0" smtClean="0"/>
              <a:t>.</a:t>
            </a:r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4282" y="1214428"/>
            <a:ext cx="4214842" cy="2857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Заголовок примера со списками</a:t>
            </a:r>
          </a:p>
        </p:txBody>
      </p:sp>
      <p:sp>
        <p:nvSpPr>
          <p:cNvPr id="54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14282" y="3370172"/>
            <a:ext cx="2786082" cy="1130586"/>
          </a:xfrm>
          <a:prstGeom prst="rect">
            <a:avLst/>
          </a:prstGeom>
        </p:spPr>
        <p:txBody>
          <a:bodyPr/>
          <a:lstStyle>
            <a:lvl1pPr marL="108000" marR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ru-RU" dirty="0" smtClean="0"/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ru-RU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55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214282" y="3071998"/>
            <a:ext cx="2786082" cy="2857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Заголовок примера с буллитами 1</a:t>
            </a:r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1857356" y="2577870"/>
            <a:ext cx="5429288" cy="28575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Правила взаимодействия с фирменным стилем</a:t>
            </a:r>
          </a:p>
        </p:txBody>
      </p:sp>
      <p:cxnSp>
        <p:nvCxnSpPr>
          <p:cNvPr id="57" name="Прямая соединительная линия 56"/>
          <p:cNvCxnSpPr/>
          <p:nvPr userDrawn="1"/>
        </p:nvCxnSpPr>
        <p:spPr>
          <a:xfrm>
            <a:off x="297596" y="2571750"/>
            <a:ext cx="8632122" cy="1588"/>
          </a:xfrm>
          <a:prstGeom prst="line">
            <a:avLst/>
          </a:prstGeom>
          <a:ln w="6350">
            <a:solidFill>
              <a:srgbClr val="9900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Текст 12"/>
          <p:cNvSpPr>
            <a:spLocks noGrp="1"/>
          </p:cNvSpPr>
          <p:nvPr>
            <p:ph type="body" sz="quarter" idx="20" hasCustomPrompt="1"/>
          </p:nvPr>
        </p:nvSpPr>
        <p:spPr>
          <a:xfrm>
            <a:off x="3164774" y="3071998"/>
            <a:ext cx="2814452" cy="2857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Заголовок примера с буллитами 2</a:t>
            </a:r>
          </a:p>
        </p:txBody>
      </p:sp>
      <p:sp>
        <p:nvSpPr>
          <p:cNvPr id="91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6143636" y="3071998"/>
            <a:ext cx="2786082" cy="2857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Заголовок примера с буллитами 3</a:t>
            </a:r>
          </a:p>
        </p:txBody>
      </p:sp>
      <p:sp>
        <p:nvSpPr>
          <p:cNvPr id="92" name="Текст 12"/>
          <p:cNvSpPr>
            <a:spLocks noGrp="1"/>
          </p:cNvSpPr>
          <p:nvPr>
            <p:ph type="body" sz="quarter" idx="23" hasCustomPrompt="1"/>
          </p:nvPr>
        </p:nvSpPr>
        <p:spPr>
          <a:xfrm>
            <a:off x="3164774" y="3357750"/>
            <a:ext cx="2814452" cy="1143008"/>
          </a:xfrm>
          <a:prstGeom prst="rect">
            <a:avLst/>
          </a:prstGeom>
        </p:spPr>
        <p:txBody>
          <a:bodyPr/>
          <a:lstStyle>
            <a:lvl1pPr marL="108000" marR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800">
                <a:solidFill>
                  <a:schemeClr val="tx1">
                    <a:lumMod val="50000"/>
                  </a:schemeClr>
                </a:solidFill>
              </a:defRPr>
            </a:lvl1pPr>
            <a:lvl2pPr marL="225425" marR="0" indent="-119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: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ru-RU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endParaRPr lang="ru-RU" dirty="0" smtClean="0"/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93" name="Текст 12"/>
          <p:cNvSpPr>
            <a:spLocks noGrp="1"/>
          </p:cNvSpPr>
          <p:nvPr>
            <p:ph type="body" sz="quarter" idx="24" hasCustomPrompt="1"/>
          </p:nvPr>
        </p:nvSpPr>
        <p:spPr>
          <a:xfrm>
            <a:off x="6143636" y="3357750"/>
            <a:ext cx="2786082" cy="1143008"/>
          </a:xfrm>
          <a:prstGeom prst="rect">
            <a:avLst/>
          </a:prstGeom>
        </p:spPr>
        <p:txBody>
          <a:bodyPr/>
          <a:lstStyle>
            <a:lvl1pPr marL="108000" marR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800">
                <a:solidFill>
                  <a:schemeClr val="tx1">
                    <a:lumMod val="50000"/>
                  </a:schemeClr>
                </a:solidFill>
              </a:defRPr>
            </a:lvl1pPr>
            <a:lvl2pPr marL="219075" marR="0" indent="-119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: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ru-RU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104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4714876" y="1512602"/>
            <a:ext cx="4214842" cy="844834"/>
          </a:xfrm>
          <a:prstGeom prst="rect">
            <a:avLst/>
          </a:prstGeo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2"/>
              </a:buClr>
              <a:buSzTx/>
              <a:buFont typeface="+mj-lt"/>
              <a:buAutoNum type="arabicPeriod"/>
              <a:tabLst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 marL="363538" indent="-228600">
              <a:buFont typeface="+mj-lt"/>
              <a:buNone/>
              <a:defRPr sz="900">
                <a:solidFill>
                  <a:srgbClr val="000000"/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ru-RU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ru-RU" dirty="0" smtClean="0"/>
              <a:t>.1. </a:t>
            </a:r>
            <a:r>
              <a:rPr lang="en-US" dirty="0" err="1" smtClean="0"/>
              <a:t>Nipsum</a:t>
            </a:r>
            <a:r>
              <a:rPr lang="en-US" dirty="0" smtClean="0"/>
              <a:t> dolor</a:t>
            </a:r>
            <a:endParaRPr lang="ru-RU" dirty="0" smtClean="0"/>
          </a:p>
          <a:p>
            <a:pPr lvl="1"/>
            <a:r>
              <a:rPr lang="en-US" dirty="0" smtClean="0"/>
              <a:t>1</a:t>
            </a:r>
            <a:r>
              <a:rPr lang="ru-RU" dirty="0" smtClean="0"/>
              <a:t>.2. </a:t>
            </a:r>
            <a:r>
              <a:rPr lang="en-US" dirty="0" smtClean="0"/>
              <a:t>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екстовый слайд с заголовком и подзаголовком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14296"/>
            <a:ext cx="7072362" cy="5000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Слайд с проектом решения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4282" y="1571618"/>
            <a:ext cx="8715436" cy="157163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171450"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1"/>
            <a:r>
              <a:rPr lang="ru-RU" dirty="0" smtClean="0"/>
              <a:t>1. 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ru-RU" dirty="0" smtClean="0"/>
              <a:t>.                           		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 smtClean="0"/>
              <a:t>–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  <a:endParaRPr lang="ru-RU" dirty="0" smtClean="0"/>
          </a:p>
          <a:p>
            <a:pPr lvl="0"/>
            <a:endParaRPr lang="ru-RU" dirty="0" smtClean="0"/>
          </a:p>
          <a:p>
            <a:pPr lvl="1"/>
            <a:r>
              <a:rPr lang="ru-RU" dirty="0" smtClean="0"/>
              <a:t>2. 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– </a:t>
            </a:r>
            <a:r>
              <a:rPr lang="en-US" dirty="0" err="1" smtClean="0"/>
              <a:t>zzril</a:t>
            </a:r>
            <a:r>
              <a:rPr lang="en-US" dirty="0" smtClean="0"/>
              <a:t> </a:t>
            </a:r>
            <a:r>
              <a:rPr lang="en-US" dirty="0" err="1" smtClean="0"/>
              <a:t>delenit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feugait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15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2294" y="3571882"/>
            <a:ext cx="3788202" cy="6429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 baseline="0">
                <a:solidFill>
                  <a:srgbClr val="989898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Ответственные: Иванов И.И.</a:t>
            </a:r>
          </a:p>
          <a:p>
            <a:pPr lvl="0"/>
            <a:r>
              <a:rPr lang="ru-RU" dirty="0" smtClean="0"/>
              <a:t>Срок: 10.08.2020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екстовый слайд с заголовком и подзаголовком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2000264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14296"/>
            <a:ext cx="7072362" cy="5000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4282" y="928676"/>
            <a:ext cx="8715436" cy="3714776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ts val="1400"/>
              </a:lnSpc>
              <a:buFont typeface="+mj-lt"/>
              <a:buAutoNum type="arabicPeriod"/>
              <a:defRPr sz="1200" baseline="0">
                <a:solidFill>
                  <a:schemeClr val="tx1">
                    <a:lumMod val="50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en-US" dirty="0" smtClean="0"/>
              <a:t>2.1.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en-US" dirty="0" smtClean="0"/>
              <a:t>2.2.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endParaRPr lang="ru-RU" dirty="0" smtClean="0"/>
          </a:p>
          <a:p>
            <a:pPr lvl="1"/>
            <a:r>
              <a:rPr lang="en-US" dirty="0" smtClean="0"/>
              <a:t>3.1.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en-US" dirty="0" smtClean="0"/>
              <a:t>3.2.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en-US" dirty="0" smtClean="0"/>
              <a:t>3.3. </a:t>
            </a:r>
            <a:r>
              <a:rPr lang="en-US" dirty="0" err="1" smtClean="0"/>
              <a:t>Euismod</a:t>
            </a:r>
            <a:endParaRPr lang="ru-RU" dirty="0" smtClean="0"/>
          </a:p>
          <a:p>
            <a:pPr lvl="1"/>
            <a:r>
              <a:rPr lang="en-US" dirty="0" smtClean="0"/>
              <a:t>3.4.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 с заголовком в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1928826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4282" y="1214438"/>
            <a:ext cx="8715436" cy="33575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et </a:t>
            </a:r>
            <a:r>
              <a:rPr lang="en-US" dirty="0" err="1" smtClean="0"/>
              <a:t>accumsan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qui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zzril</a:t>
            </a:r>
            <a:r>
              <a:rPr lang="en-US" dirty="0" smtClean="0"/>
              <a:t> </a:t>
            </a:r>
            <a:r>
              <a:rPr lang="en-US" dirty="0" err="1" smtClean="0"/>
              <a:t>delenit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feugait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214296"/>
            <a:ext cx="7000924" cy="7858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2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екстовый слайд с заголовком в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1928826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214296"/>
            <a:ext cx="7000924" cy="7858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2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Пример слайда с графиком реализации проекта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10" name="Таблица 9"/>
          <p:cNvSpPr>
            <a:spLocks noGrp="1"/>
          </p:cNvSpPr>
          <p:nvPr>
            <p:ph type="tbl" sz="quarter" idx="13" hasCustomPrompt="1"/>
          </p:nvPr>
        </p:nvSpPr>
        <p:spPr>
          <a:xfrm>
            <a:off x="214313" y="1142990"/>
            <a:ext cx="8715375" cy="3429024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rgbClr val="989898"/>
                </a:solidFill>
              </a:defRPr>
            </a:lvl1pPr>
          </a:lstStyle>
          <a:p>
            <a:r>
              <a:rPr lang="ru-RU" dirty="0" smtClean="0"/>
              <a:t>таблица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 с заголовком и подзаголовком в одну строку и четырьмя колонкам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1928826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14296"/>
            <a:ext cx="7000924" cy="5000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2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 1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642924"/>
            <a:ext cx="7000924" cy="357187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 2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6967" y="3070104"/>
            <a:ext cx="2071702" cy="15733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293065" y="1256606"/>
            <a:ext cx="1964360" cy="155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2486016" y="1262058"/>
            <a:ext cx="1964360" cy="155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7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4681542" y="1257295"/>
            <a:ext cx="1964360" cy="155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872305" y="1257295"/>
            <a:ext cx="1964360" cy="155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02471" y="3070105"/>
            <a:ext cx="2071702" cy="15733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93234" y="3070098"/>
            <a:ext cx="2071702" cy="15733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88767" y="3070105"/>
            <a:ext cx="2071702" cy="15733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27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8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30" name="Текст 28"/>
          <p:cNvSpPr>
            <a:spLocks noGrp="1"/>
          </p:cNvSpPr>
          <p:nvPr>
            <p:ph type="body" sz="quarter" idx="25" hasCustomPrompt="1"/>
          </p:nvPr>
        </p:nvSpPr>
        <p:spPr>
          <a:xfrm>
            <a:off x="208672" y="2821738"/>
            <a:ext cx="207170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31" name="Текст 28"/>
          <p:cNvSpPr>
            <a:spLocks noGrp="1"/>
          </p:cNvSpPr>
          <p:nvPr>
            <p:ph type="body" sz="quarter" idx="26" hasCustomPrompt="1"/>
          </p:nvPr>
        </p:nvSpPr>
        <p:spPr>
          <a:xfrm>
            <a:off x="2402302" y="2821738"/>
            <a:ext cx="207170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33" name="Текст 28"/>
          <p:cNvSpPr>
            <a:spLocks noGrp="1"/>
          </p:cNvSpPr>
          <p:nvPr>
            <p:ph type="body" sz="quarter" idx="27" hasCustomPrompt="1"/>
          </p:nvPr>
        </p:nvSpPr>
        <p:spPr>
          <a:xfrm>
            <a:off x="4597066" y="2821738"/>
            <a:ext cx="207170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34" name="Текст 28"/>
          <p:cNvSpPr>
            <a:spLocks noGrp="1"/>
          </p:cNvSpPr>
          <p:nvPr>
            <p:ph type="body" sz="quarter" idx="28" hasCustomPrompt="1"/>
          </p:nvPr>
        </p:nvSpPr>
        <p:spPr>
          <a:xfrm>
            <a:off x="6790696" y="2821738"/>
            <a:ext cx="207170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 с заголовком в две строки и четырьмя колонкам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1928826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214296"/>
            <a:ext cx="7000924" cy="7858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2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293065" y="1256606"/>
            <a:ext cx="1964360" cy="155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2486016" y="1262058"/>
            <a:ext cx="1964360" cy="155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7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4681542" y="1257295"/>
            <a:ext cx="1964360" cy="155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872305" y="1257295"/>
            <a:ext cx="1964360" cy="155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7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2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6967" y="3070104"/>
            <a:ext cx="2071702" cy="15733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02471" y="3070105"/>
            <a:ext cx="2071702" cy="15733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93234" y="3070098"/>
            <a:ext cx="2071702" cy="15733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88767" y="3070105"/>
            <a:ext cx="2071702" cy="15733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32" name="Текст 28"/>
          <p:cNvSpPr>
            <a:spLocks noGrp="1"/>
          </p:cNvSpPr>
          <p:nvPr>
            <p:ph type="body" sz="quarter" idx="25" hasCustomPrompt="1"/>
          </p:nvPr>
        </p:nvSpPr>
        <p:spPr>
          <a:xfrm>
            <a:off x="208672" y="2821738"/>
            <a:ext cx="207170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33" name="Текст 28"/>
          <p:cNvSpPr>
            <a:spLocks noGrp="1"/>
          </p:cNvSpPr>
          <p:nvPr>
            <p:ph type="body" sz="quarter" idx="26" hasCustomPrompt="1"/>
          </p:nvPr>
        </p:nvSpPr>
        <p:spPr>
          <a:xfrm>
            <a:off x="2402302" y="2821738"/>
            <a:ext cx="207170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34" name="Текст 28"/>
          <p:cNvSpPr>
            <a:spLocks noGrp="1"/>
          </p:cNvSpPr>
          <p:nvPr>
            <p:ph type="body" sz="quarter" idx="27" hasCustomPrompt="1"/>
          </p:nvPr>
        </p:nvSpPr>
        <p:spPr>
          <a:xfrm>
            <a:off x="4597066" y="2821738"/>
            <a:ext cx="207170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35" name="Текст 28"/>
          <p:cNvSpPr>
            <a:spLocks noGrp="1"/>
          </p:cNvSpPr>
          <p:nvPr>
            <p:ph type="body" sz="quarter" idx="28" hasCustomPrompt="1"/>
          </p:nvPr>
        </p:nvSpPr>
        <p:spPr>
          <a:xfrm>
            <a:off x="6790696" y="2821738"/>
            <a:ext cx="207170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 с заголовком и подзаголовком в одну строку и 12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1857388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14296"/>
            <a:ext cx="7215238" cy="5000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2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 1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642924"/>
            <a:ext cx="7215238" cy="357187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 2</a:t>
            </a:r>
            <a:endParaRPr lang="ru-RU" dirty="0"/>
          </a:p>
        </p:txBody>
      </p:sp>
      <p:sp>
        <p:nvSpPr>
          <p:cNvPr id="62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3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55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6967" y="2299591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61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293065" y="1179716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64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1673823" y="2300280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65" name="Рисунок 13"/>
          <p:cNvSpPr>
            <a:spLocks noGrp="1"/>
          </p:cNvSpPr>
          <p:nvPr>
            <p:ph type="pic" sz="quarter" idx="20" hasCustomPrompt="1"/>
          </p:nvPr>
        </p:nvSpPr>
        <p:spPr>
          <a:xfrm>
            <a:off x="1759921" y="1180405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66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3138148" y="2300280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67" name="Рисунок 13"/>
          <p:cNvSpPr>
            <a:spLocks noGrp="1"/>
          </p:cNvSpPr>
          <p:nvPr>
            <p:ph type="pic" sz="quarter" idx="23" hasCustomPrompt="1"/>
          </p:nvPr>
        </p:nvSpPr>
        <p:spPr>
          <a:xfrm>
            <a:off x="3224246" y="1180405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68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4602766" y="2305027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69" name="Рисунок 13"/>
          <p:cNvSpPr>
            <a:spLocks noGrp="1"/>
          </p:cNvSpPr>
          <p:nvPr>
            <p:ph type="pic" sz="quarter" idx="26" hasCustomPrompt="1"/>
          </p:nvPr>
        </p:nvSpPr>
        <p:spPr>
          <a:xfrm>
            <a:off x="4688864" y="1185152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0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6069651" y="2305043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71" name="Рисунок 13"/>
          <p:cNvSpPr>
            <a:spLocks noGrp="1"/>
          </p:cNvSpPr>
          <p:nvPr>
            <p:ph type="pic" sz="quarter" idx="29" hasCustomPrompt="1"/>
          </p:nvPr>
        </p:nvSpPr>
        <p:spPr>
          <a:xfrm>
            <a:off x="6155749" y="1185168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2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7536522" y="2305011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73" name="Рисунок 13"/>
          <p:cNvSpPr>
            <a:spLocks noGrp="1"/>
          </p:cNvSpPr>
          <p:nvPr>
            <p:ph type="pic" sz="quarter" idx="32" hasCustomPrompt="1"/>
          </p:nvPr>
        </p:nvSpPr>
        <p:spPr>
          <a:xfrm>
            <a:off x="7622620" y="1185136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4" name="Рисунок 13"/>
          <p:cNvSpPr>
            <a:spLocks noGrp="1"/>
          </p:cNvSpPr>
          <p:nvPr>
            <p:ph type="pic" sz="quarter" idx="34" hasCustomPrompt="1"/>
          </p:nvPr>
        </p:nvSpPr>
        <p:spPr>
          <a:xfrm>
            <a:off x="291077" y="2946754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5" name="Рисунок 13"/>
          <p:cNvSpPr>
            <a:spLocks noGrp="1"/>
          </p:cNvSpPr>
          <p:nvPr>
            <p:ph type="pic" sz="quarter" idx="36" hasCustomPrompt="1"/>
          </p:nvPr>
        </p:nvSpPr>
        <p:spPr>
          <a:xfrm>
            <a:off x="1757933" y="2947443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6" name="Рисунок 13"/>
          <p:cNvSpPr>
            <a:spLocks noGrp="1"/>
          </p:cNvSpPr>
          <p:nvPr>
            <p:ph type="pic" sz="quarter" idx="38" hasCustomPrompt="1"/>
          </p:nvPr>
        </p:nvSpPr>
        <p:spPr>
          <a:xfrm>
            <a:off x="3222258" y="2947443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7" name="Рисунок 13"/>
          <p:cNvSpPr>
            <a:spLocks noGrp="1"/>
          </p:cNvSpPr>
          <p:nvPr>
            <p:ph type="pic" sz="quarter" idx="40" hasCustomPrompt="1"/>
          </p:nvPr>
        </p:nvSpPr>
        <p:spPr>
          <a:xfrm>
            <a:off x="4686876" y="2952190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8" name="Рисунок 13"/>
          <p:cNvSpPr>
            <a:spLocks noGrp="1"/>
          </p:cNvSpPr>
          <p:nvPr>
            <p:ph type="pic" sz="quarter" idx="42" hasCustomPrompt="1"/>
          </p:nvPr>
        </p:nvSpPr>
        <p:spPr>
          <a:xfrm>
            <a:off x="6153761" y="2952206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9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7534534" y="4072049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80" name="Рисунок 13"/>
          <p:cNvSpPr>
            <a:spLocks noGrp="1"/>
          </p:cNvSpPr>
          <p:nvPr>
            <p:ph type="pic" sz="quarter" idx="45" hasCustomPrompt="1"/>
          </p:nvPr>
        </p:nvSpPr>
        <p:spPr>
          <a:xfrm>
            <a:off x="7620632" y="2952174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81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204979" y="4067727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82" name="Текст 12"/>
          <p:cNvSpPr>
            <a:spLocks noGrp="1"/>
          </p:cNvSpPr>
          <p:nvPr>
            <p:ph type="body" sz="quarter" idx="48" hasCustomPrompt="1"/>
          </p:nvPr>
        </p:nvSpPr>
        <p:spPr>
          <a:xfrm>
            <a:off x="1671835" y="4068416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83" name="Текст 12"/>
          <p:cNvSpPr>
            <a:spLocks noGrp="1"/>
          </p:cNvSpPr>
          <p:nvPr>
            <p:ph type="body" sz="quarter" idx="49" hasCustomPrompt="1"/>
          </p:nvPr>
        </p:nvSpPr>
        <p:spPr>
          <a:xfrm>
            <a:off x="3136160" y="4068416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84" name="Текст 12"/>
          <p:cNvSpPr>
            <a:spLocks noGrp="1"/>
          </p:cNvSpPr>
          <p:nvPr>
            <p:ph type="body" sz="quarter" idx="50" hasCustomPrompt="1"/>
          </p:nvPr>
        </p:nvSpPr>
        <p:spPr>
          <a:xfrm>
            <a:off x="4600778" y="4073163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85" name="Текст 12"/>
          <p:cNvSpPr>
            <a:spLocks noGrp="1"/>
          </p:cNvSpPr>
          <p:nvPr>
            <p:ph type="body" sz="quarter" idx="51" hasCustomPrompt="1"/>
          </p:nvPr>
        </p:nvSpPr>
        <p:spPr>
          <a:xfrm>
            <a:off x="6067663" y="4073179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86" name="Текст 28"/>
          <p:cNvSpPr>
            <a:spLocks noGrp="1"/>
          </p:cNvSpPr>
          <p:nvPr>
            <p:ph type="body" sz="quarter" idx="52" hasCustomPrompt="1"/>
          </p:nvPr>
        </p:nvSpPr>
        <p:spPr>
          <a:xfrm>
            <a:off x="208672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7" name="Текст 28"/>
          <p:cNvSpPr>
            <a:spLocks noGrp="1"/>
          </p:cNvSpPr>
          <p:nvPr>
            <p:ph type="body" sz="quarter" idx="53" hasCustomPrompt="1"/>
          </p:nvPr>
        </p:nvSpPr>
        <p:spPr>
          <a:xfrm>
            <a:off x="1671092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8" name="Текст 28"/>
          <p:cNvSpPr>
            <a:spLocks noGrp="1"/>
          </p:cNvSpPr>
          <p:nvPr>
            <p:ph type="body" sz="quarter" idx="54" hasCustomPrompt="1"/>
          </p:nvPr>
        </p:nvSpPr>
        <p:spPr>
          <a:xfrm>
            <a:off x="3137630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9" name="Текст 28"/>
          <p:cNvSpPr>
            <a:spLocks noGrp="1"/>
          </p:cNvSpPr>
          <p:nvPr>
            <p:ph type="body" sz="quarter" idx="55" hasCustomPrompt="1"/>
          </p:nvPr>
        </p:nvSpPr>
        <p:spPr>
          <a:xfrm>
            <a:off x="4600050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90" name="Текст 28"/>
          <p:cNvSpPr>
            <a:spLocks noGrp="1"/>
          </p:cNvSpPr>
          <p:nvPr>
            <p:ph type="body" sz="quarter" idx="56" hasCustomPrompt="1"/>
          </p:nvPr>
        </p:nvSpPr>
        <p:spPr>
          <a:xfrm>
            <a:off x="6072198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91" name="Текст 28"/>
          <p:cNvSpPr>
            <a:spLocks noGrp="1"/>
          </p:cNvSpPr>
          <p:nvPr>
            <p:ph type="body" sz="quarter" idx="57" hasCustomPrompt="1"/>
          </p:nvPr>
        </p:nvSpPr>
        <p:spPr>
          <a:xfrm>
            <a:off x="7534618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92" name="Текст 28"/>
          <p:cNvSpPr>
            <a:spLocks noGrp="1"/>
          </p:cNvSpPr>
          <p:nvPr>
            <p:ph type="body" sz="quarter" idx="58" hasCustomPrompt="1"/>
          </p:nvPr>
        </p:nvSpPr>
        <p:spPr>
          <a:xfrm>
            <a:off x="208672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93" name="Текст 28"/>
          <p:cNvSpPr>
            <a:spLocks noGrp="1"/>
          </p:cNvSpPr>
          <p:nvPr>
            <p:ph type="body" sz="quarter" idx="59" hasCustomPrompt="1"/>
          </p:nvPr>
        </p:nvSpPr>
        <p:spPr>
          <a:xfrm>
            <a:off x="1671092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94" name="Текст 28"/>
          <p:cNvSpPr>
            <a:spLocks noGrp="1"/>
          </p:cNvSpPr>
          <p:nvPr>
            <p:ph type="body" sz="quarter" idx="60" hasCustomPrompt="1"/>
          </p:nvPr>
        </p:nvSpPr>
        <p:spPr>
          <a:xfrm>
            <a:off x="3137630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95" name="Текст 28"/>
          <p:cNvSpPr>
            <a:spLocks noGrp="1"/>
          </p:cNvSpPr>
          <p:nvPr>
            <p:ph type="body" sz="quarter" idx="61" hasCustomPrompt="1"/>
          </p:nvPr>
        </p:nvSpPr>
        <p:spPr>
          <a:xfrm>
            <a:off x="4600050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96" name="Текст 28"/>
          <p:cNvSpPr>
            <a:spLocks noGrp="1"/>
          </p:cNvSpPr>
          <p:nvPr>
            <p:ph type="body" sz="quarter" idx="62" hasCustomPrompt="1"/>
          </p:nvPr>
        </p:nvSpPr>
        <p:spPr>
          <a:xfrm>
            <a:off x="6072198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97" name="Текст 28"/>
          <p:cNvSpPr>
            <a:spLocks noGrp="1"/>
          </p:cNvSpPr>
          <p:nvPr>
            <p:ph type="body" sz="quarter" idx="63" hasCustomPrompt="1"/>
          </p:nvPr>
        </p:nvSpPr>
        <p:spPr>
          <a:xfrm>
            <a:off x="7534618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р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872513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sz="half" idx="10"/>
          </p:nvPr>
        </p:nvSpPr>
        <p:spPr>
          <a:xfrm>
            <a:off x="4667250" y="897565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448" y="4731990"/>
            <a:ext cx="3800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70C0"/>
                </a:solidFill>
              </a:defRPr>
            </a:lvl1pPr>
          </a:lstStyle>
          <a:p>
            <a:fld id="{12EEA9F8-5882-4185-872E-C0AAF7738D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4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 с заголовком в две строки и 12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1857388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6967" y="2299591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293065" y="1179716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1673823" y="2300280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28" name="Рисунок 13"/>
          <p:cNvSpPr>
            <a:spLocks noGrp="1"/>
          </p:cNvSpPr>
          <p:nvPr>
            <p:ph type="pic" sz="quarter" idx="20" hasCustomPrompt="1"/>
          </p:nvPr>
        </p:nvSpPr>
        <p:spPr>
          <a:xfrm>
            <a:off x="1759921" y="1180405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3138148" y="2300280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31" name="Рисунок 13"/>
          <p:cNvSpPr>
            <a:spLocks noGrp="1"/>
          </p:cNvSpPr>
          <p:nvPr>
            <p:ph type="pic" sz="quarter" idx="23" hasCustomPrompt="1"/>
          </p:nvPr>
        </p:nvSpPr>
        <p:spPr>
          <a:xfrm>
            <a:off x="3224246" y="1180405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33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4602766" y="2305027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34" name="Рисунок 13"/>
          <p:cNvSpPr>
            <a:spLocks noGrp="1"/>
          </p:cNvSpPr>
          <p:nvPr>
            <p:ph type="pic" sz="quarter" idx="26" hasCustomPrompt="1"/>
          </p:nvPr>
        </p:nvSpPr>
        <p:spPr>
          <a:xfrm>
            <a:off x="4688864" y="1185152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6069651" y="2305043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37" name="Рисунок 13"/>
          <p:cNvSpPr>
            <a:spLocks noGrp="1"/>
          </p:cNvSpPr>
          <p:nvPr>
            <p:ph type="pic" sz="quarter" idx="29" hasCustomPrompt="1"/>
          </p:nvPr>
        </p:nvSpPr>
        <p:spPr>
          <a:xfrm>
            <a:off x="6155749" y="1185168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7536522" y="2305011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40" name="Рисунок 13"/>
          <p:cNvSpPr>
            <a:spLocks noGrp="1"/>
          </p:cNvSpPr>
          <p:nvPr>
            <p:ph type="pic" sz="quarter" idx="32" hasCustomPrompt="1"/>
          </p:nvPr>
        </p:nvSpPr>
        <p:spPr>
          <a:xfrm>
            <a:off x="7622620" y="1185136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42" name="Рисунок 13"/>
          <p:cNvSpPr>
            <a:spLocks noGrp="1"/>
          </p:cNvSpPr>
          <p:nvPr>
            <p:ph type="pic" sz="quarter" idx="34" hasCustomPrompt="1"/>
          </p:nvPr>
        </p:nvSpPr>
        <p:spPr>
          <a:xfrm>
            <a:off x="291077" y="2946754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44" name="Рисунок 13"/>
          <p:cNvSpPr>
            <a:spLocks noGrp="1"/>
          </p:cNvSpPr>
          <p:nvPr>
            <p:ph type="pic" sz="quarter" idx="36" hasCustomPrompt="1"/>
          </p:nvPr>
        </p:nvSpPr>
        <p:spPr>
          <a:xfrm>
            <a:off x="1757933" y="2947443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46" name="Рисунок 13"/>
          <p:cNvSpPr>
            <a:spLocks noGrp="1"/>
          </p:cNvSpPr>
          <p:nvPr>
            <p:ph type="pic" sz="quarter" idx="38" hasCustomPrompt="1"/>
          </p:nvPr>
        </p:nvSpPr>
        <p:spPr>
          <a:xfrm>
            <a:off x="3222258" y="2947443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40" hasCustomPrompt="1"/>
          </p:nvPr>
        </p:nvSpPr>
        <p:spPr>
          <a:xfrm>
            <a:off x="4686876" y="2952190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42" hasCustomPrompt="1"/>
          </p:nvPr>
        </p:nvSpPr>
        <p:spPr>
          <a:xfrm>
            <a:off x="6153761" y="2952206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52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7534534" y="4072049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53" name="Рисунок 13"/>
          <p:cNvSpPr>
            <a:spLocks noGrp="1"/>
          </p:cNvSpPr>
          <p:nvPr>
            <p:ph type="pic" sz="quarter" idx="45" hasCustomPrompt="1"/>
          </p:nvPr>
        </p:nvSpPr>
        <p:spPr>
          <a:xfrm>
            <a:off x="7620632" y="2952174"/>
            <a:ext cx="1221410" cy="900807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>
                <a:solidFill>
                  <a:srgbClr val="989898"/>
                </a:solidFill>
              </a:defRPr>
            </a:lvl1pPr>
          </a:lstStyle>
          <a:p>
            <a:r>
              <a:rPr lang="ru-RU" sz="800" dirty="0" smtClean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204979" y="4067727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57" name="Текст 12"/>
          <p:cNvSpPr>
            <a:spLocks noGrp="1"/>
          </p:cNvSpPr>
          <p:nvPr>
            <p:ph type="body" sz="quarter" idx="48" hasCustomPrompt="1"/>
          </p:nvPr>
        </p:nvSpPr>
        <p:spPr>
          <a:xfrm>
            <a:off x="1671835" y="4068416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58" name="Текст 12"/>
          <p:cNvSpPr>
            <a:spLocks noGrp="1"/>
          </p:cNvSpPr>
          <p:nvPr>
            <p:ph type="body" sz="quarter" idx="49" hasCustomPrompt="1"/>
          </p:nvPr>
        </p:nvSpPr>
        <p:spPr>
          <a:xfrm>
            <a:off x="3136160" y="4068416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59" name="Текст 12"/>
          <p:cNvSpPr>
            <a:spLocks noGrp="1"/>
          </p:cNvSpPr>
          <p:nvPr>
            <p:ph type="body" sz="quarter" idx="50" hasCustomPrompt="1"/>
          </p:nvPr>
        </p:nvSpPr>
        <p:spPr>
          <a:xfrm>
            <a:off x="4600778" y="4073163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60" name="Текст 12"/>
          <p:cNvSpPr>
            <a:spLocks noGrp="1"/>
          </p:cNvSpPr>
          <p:nvPr>
            <p:ph type="body" sz="quarter" idx="51" hasCustomPrompt="1"/>
          </p:nvPr>
        </p:nvSpPr>
        <p:spPr>
          <a:xfrm>
            <a:off x="6067663" y="4073179"/>
            <a:ext cx="1364637" cy="409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55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214296"/>
            <a:ext cx="7000924" cy="7858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2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61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2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63" name="Текст 28"/>
          <p:cNvSpPr>
            <a:spLocks noGrp="1"/>
          </p:cNvSpPr>
          <p:nvPr>
            <p:ph type="body" sz="quarter" idx="52" hasCustomPrompt="1"/>
          </p:nvPr>
        </p:nvSpPr>
        <p:spPr>
          <a:xfrm>
            <a:off x="208672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64" name="Текст 28"/>
          <p:cNvSpPr>
            <a:spLocks noGrp="1"/>
          </p:cNvSpPr>
          <p:nvPr>
            <p:ph type="body" sz="quarter" idx="53" hasCustomPrompt="1"/>
          </p:nvPr>
        </p:nvSpPr>
        <p:spPr>
          <a:xfrm>
            <a:off x="1671092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65" name="Текст 28"/>
          <p:cNvSpPr>
            <a:spLocks noGrp="1"/>
          </p:cNvSpPr>
          <p:nvPr>
            <p:ph type="body" sz="quarter" idx="54" hasCustomPrompt="1"/>
          </p:nvPr>
        </p:nvSpPr>
        <p:spPr>
          <a:xfrm>
            <a:off x="3137630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66" name="Текст 28"/>
          <p:cNvSpPr>
            <a:spLocks noGrp="1"/>
          </p:cNvSpPr>
          <p:nvPr>
            <p:ph type="body" sz="quarter" idx="55" hasCustomPrompt="1"/>
          </p:nvPr>
        </p:nvSpPr>
        <p:spPr>
          <a:xfrm>
            <a:off x="4600050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67" name="Текст 28"/>
          <p:cNvSpPr>
            <a:spLocks noGrp="1"/>
          </p:cNvSpPr>
          <p:nvPr>
            <p:ph type="body" sz="quarter" idx="56" hasCustomPrompt="1"/>
          </p:nvPr>
        </p:nvSpPr>
        <p:spPr>
          <a:xfrm>
            <a:off x="6072198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68" name="Текст 28"/>
          <p:cNvSpPr>
            <a:spLocks noGrp="1"/>
          </p:cNvSpPr>
          <p:nvPr>
            <p:ph type="body" sz="quarter" idx="57" hasCustomPrompt="1"/>
          </p:nvPr>
        </p:nvSpPr>
        <p:spPr>
          <a:xfrm>
            <a:off x="7534618" y="208420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69" name="Текст 28"/>
          <p:cNvSpPr>
            <a:spLocks noGrp="1"/>
          </p:cNvSpPr>
          <p:nvPr>
            <p:ph type="body" sz="quarter" idx="58" hasCustomPrompt="1"/>
          </p:nvPr>
        </p:nvSpPr>
        <p:spPr>
          <a:xfrm>
            <a:off x="208672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70" name="Текст 28"/>
          <p:cNvSpPr>
            <a:spLocks noGrp="1"/>
          </p:cNvSpPr>
          <p:nvPr>
            <p:ph type="body" sz="quarter" idx="59" hasCustomPrompt="1"/>
          </p:nvPr>
        </p:nvSpPr>
        <p:spPr>
          <a:xfrm>
            <a:off x="1671092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71" name="Текст 28"/>
          <p:cNvSpPr>
            <a:spLocks noGrp="1"/>
          </p:cNvSpPr>
          <p:nvPr>
            <p:ph type="body" sz="quarter" idx="60" hasCustomPrompt="1"/>
          </p:nvPr>
        </p:nvSpPr>
        <p:spPr>
          <a:xfrm>
            <a:off x="3137630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72" name="Текст 28"/>
          <p:cNvSpPr>
            <a:spLocks noGrp="1"/>
          </p:cNvSpPr>
          <p:nvPr>
            <p:ph type="body" sz="quarter" idx="61" hasCustomPrompt="1"/>
          </p:nvPr>
        </p:nvSpPr>
        <p:spPr>
          <a:xfrm>
            <a:off x="4600050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73" name="Текст 28"/>
          <p:cNvSpPr>
            <a:spLocks noGrp="1"/>
          </p:cNvSpPr>
          <p:nvPr>
            <p:ph type="body" sz="quarter" idx="62" hasCustomPrompt="1"/>
          </p:nvPr>
        </p:nvSpPr>
        <p:spPr>
          <a:xfrm>
            <a:off x="6072198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74" name="Текст 28"/>
          <p:cNvSpPr>
            <a:spLocks noGrp="1"/>
          </p:cNvSpPr>
          <p:nvPr>
            <p:ph type="body" sz="quarter" idx="63" hasCustomPrompt="1"/>
          </p:nvPr>
        </p:nvSpPr>
        <p:spPr>
          <a:xfrm>
            <a:off x="7534618" y="385202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екстовый слайд с заголовком в две строки и 12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1785950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6967" y="2376481"/>
            <a:ext cx="1364637" cy="618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ru-RU" dirty="0" smtClean="0"/>
              <a:t>.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1673823" y="2377170"/>
            <a:ext cx="1364637" cy="618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3138148" y="2377170"/>
            <a:ext cx="1364637" cy="618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ru-RU" dirty="0" smtClean="0"/>
              <a:t>.</a:t>
            </a:r>
          </a:p>
        </p:txBody>
      </p:sp>
      <p:sp>
        <p:nvSpPr>
          <p:cNvPr id="33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4602766" y="2381917"/>
            <a:ext cx="1364637" cy="618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6069651" y="2381933"/>
            <a:ext cx="1364637" cy="618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7536522" y="2381901"/>
            <a:ext cx="1364637" cy="618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52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7534534" y="3786281"/>
            <a:ext cx="1364637" cy="6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204979" y="3781959"/>
            <a:ext cx="1364637" cy="6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57" name="Текст 12"/>
          <p:cNvSpPr>
            <a:spLocks noGrp="1"/>
          </p:cNvSpPr>
          <p:nvPr>
            <p:ph type="body" sz="quarter" idx="48" hasCustomPrompt="1"/>
          </p:nvPr>
        </p:nvSpPr>
        <p:spPr>
          <a:xfrm>
            <a:off x="1671835" y="3782648"/>
            <a:ext cx="1364637" cy="6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58" name="Текст 12"/>
          <p:cNvSpPr>
            <a:spLocks noGrp="1"/>
          </p:cNvSpPr>
          <p:nvPr>
            <p:ph type="body" sz="quarter" idx="49" hasCustomPrompt="1"/>
          </p:nvPr>
        </p:nvSpPr>
        <p:spPr>
          <a:xfrm>
            <a:off x="3136160" y="3782648"/>
            <a:ext cx="1364637" cy="6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59" name="Текст 12"/>
          <p:cNvSpPr>
            <a:spLocks noGrp="1"/>
          </p:cNvSpPr>
          <p:nvPr>
            <p:ph type="body" sz="quarter" idx="50" hasCustomPrompt="1"/>
          </p:nvPr>
        </p:nvSpPr>
        <p:spPr>
          <a:xfrm>
            <a:off x="4600778" y="3787395"/>
            <a:ext cx="1364637" cy="6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60" name="Текст 12"/>
          <p:cNvSpPr>
            <a:spLocks noGrp="1"/>
          </p:cNvSpPr>
          <p:nvPr>
            <p:ph type="body" sz="quarter" idx="51" hasCustomPrompt="1"/>
          </p:nvPr>
        </p:nvSpPr>
        <p:spPr>
          <a:xfrm>
            <a:off x="6067663" y="3787411"/>
            <a:ext cx="1364637" cy="6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ru-RU" dirty="0" smtClean="0"/>
              <a:t>.</a:t>
            </a:r>
          </a:p>
        </p:txBody>
      </p:sp>
      <p:sp>
        <p:nvSpPr>
          <p:cNvPr id="55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214296"/>
            <a:ext cx="7000924" cy="7858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2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61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2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pic>
        <p:nvPicPr>
          <p:cNvPr id="63" name="Рисунок 62" descr="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90" y="1916932"/>
            <a:ext cx="248968" cy="248968"/>
          </a:xfrm>
          <a:prstGeom prst="rect">
            <a:avLst/>
          </a:prstGeom>
        </p:spPr>
      </p:pic>
      <p:pic>
        <p:nvPicPr>
          <p:cNvPr id="65" name="Рисунок 64" descr="_02_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60" y="1952560"/>
            <a:ext cx="294356" cy="212257"/>
          </a:xfrm>
          <a:prstGeom prst="rect">
            <a:avLst/>
          </a:prstGeom>
        </p:spPr>
      </p:pic>
      <p:pic>
        <p:nvPicPr>
          <p:cNvPr id="66" name="Рисунок 65" descr="_03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310" y="1922688"/>
            <a:ext cx="240291" cy="240291"/>
          </a:xfrm>
          <a:prstGeom prst="rect">
            <a:avLst/>
          </a:prstGeom>
        </p:spPr>
      </p:pic>
      <p:pic>
        <p:nvPicPr>
          <p:cNvPr id="67" name="Рисунок 66" descr="_04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880" y="1976312"/>
            <a:ext cx="274332" cy="194235"/>
          </a:xfrm>
          <a:prstGeom prst="rect">
            <a:avLst/>
          </a:prstGeom>
        </p:spPr>
      </p:pic>
      <p:pic>
        <p:nvPicPr>
          <p:cNvPr id="68" name="Рисунок 67" descr="_05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776" y="1952560"/>
            <a:ext cx="266322" cy="220934"/>
          </a:xfrm>
          <a:prstGeom prst="rect">
            <a:avLst/>
          </a:prstGeom>
        </p:spPr>
      </p:pic>
      <p:pic>
        <p:nvPicPr>
          <p:cNvPr id="69" name="Рисунок 68" descr="_06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450" y="1958498"/>
            <a:ext cx="259647" cy="217596"/>
          </a:xfrm>
          <a:prstGeom prst="rect">
            <a:avLst/>
          </a:prstGeom>
        </p:spPr>
      </p:pic>
      <p:pic>
        <p:nvPicPr>
          <p:cNvPr id="70" name="Рисунок 69" descr="_07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4" y="3345494"/>
            <a:ext cx="264320" cy="226941"/>
          </a:xfrm>
          <a:prstGeom prst="rect">
            <a:avLst/>
          </a:prstGeom>
        </p:spPr>
      </p:pic>
      <p:pic>
        <p:nvPicPr>
          <p:cNvPr id="71" name="Рисунок 70" descr="_08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980" y="3315986"/>
            <a:ext cx="252973" cy="253641"/>
          </a:xfrm>
          <a:prstGeom prst="rect">
            <a:avLst/>
          </a:prstGeom>
        </p:spPr>
      </p:pic>
      <p:pic>
        <p:nvPicPr>
          <p:cNvPr id="72" name="Рисунок 71" descr="_09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492" y="3327862"/>
            <a:ext cx="236953" cy="241625"/>
          </a:xfrm>
          <a:prstGeom prst="rect">
            <a:avLst/>
          </a:prstGeom>
        </p:spPr>
      </p:pic>
      <p:pic>
        <p:nvPicPr>
          <p:cNvPr id="73" name="Рисунок 72" descr="_10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062" y="3321742"/>
            <a:ext cx="186225" cy="247633"/>
          </a:xfrm>
          <a:prstGeom prst="rect">
            <a:avLst/>
          </a:prstGeom>
        </p:spPr>
      </p:pic>
      <p:pic>
        <p:nvPicPr>
          <p:cNvPr id="74" name="Рисунок 73" descr="_11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330" y="3303928"/>
            <a:ext cx="215594" cy="266322"/>
          </a:xfrm>
          <a:prstGeom prst="rect">
            <a:avLst/>
          </a:prstGeom>
        </p:spPr>
      </p:pic>
      <p:pic>
        <p:nvPicPr>
          <p:cNvPr id="75" name="Рисунок 74" descr="_12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838" y="3309866"/>
            <a:ext cx="280339" cy="262317"/>
          </a:xfrm>
          <a:prstGeom prst="rect">
            <a:avLst/>
          </a:prstGeom>
        </p:spPr>
      </p:pic>
      <p:sp>
        <p:nvSpPr>
          <p:cNvPr id="77" name="Текст 28"/>
          <p:cNvSpPr>
            <a:spLocks noGrp="1"/>
          </p:cNvSpPr>
          <p:nvPr>
            <p:ph type="body" sz="quarter" idx="52" hasCustomPrompt="1"/>
          </p:nvPr>
        </p:nvSpPr>
        <p:spPr>
          <a:xfrm>
            <a:off x="208672" y="216109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78" name="Текст 28"/>
          <p:cNvSpPr>
            <a:spLocks noGrp="1"/>
          </p:cNvSpPr>
          <p:nvPr>
            <p:ph type="body" sz="quarter" idx="53" hasCustomPrompt="1"/>
          </p:nvPr>
        </p:nvSpPr>
        <p:spPr>
          <a:xfrm>
            <a:off x="1671092" y="216109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79" name="Текст 28"/>
          <p:cNvSpPr>
            <a:spLocks noGrp="1"/>
          </p:cNvSpPr>
          <p:nvPr>
            <p:ph type="body" sz="quarter" idx="54" hasCustomPrompt="1"/>
          </p:nvPr>
        </p:nvSpPr>
        <p:spPr>
          <a:xfrm>
            <a:off x="3137630" y="216109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0" name="Текст 28"/>
          <p:cNvSpPr>
            <a:spLocks noGrp="1"/>
          </p:cNvSpPr>
          <p:nvPr>
            <p:ph type="body" sz="quarter" idx="55" hasCustomPrompt="1"/>
          </p:nvPr>
        </p:nvSpPr>
        <p:spPr>
          <a:xfrm>
            <a:off x="4600050" y="216109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1" name="Текст 28"/>
          <p:cNvSpPr>
            <a:spLocks noGrp="1"/>
          </p:cNvSpPr>
          <p:nvPr>
            <p:ph type="body" sz="quarter" idx="56" hasCustomPrompt="1"/>
          </p:nvPr>
        </p:nvSpPr>
        <p:spPr>
          <a:xfrm>
            <a:off x="6072198" y="216109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2" name="Текст 28"/>
          <p:cNvSpPr>
            <a:spLocks noGrp="1"/>
          </p:cNvSpPr>
          <p:nvPr>
            <p:ph type="body" sz="quarter" idx="57" hasCustomPrompt="1"/>
          </p:nvPr>
        </p:nvSpPr>
        <p:spPr>
          <a:xfrm>
            <a:off x="7534618" y="2161094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3" name="Текст 28"/>
          <p:cNvSpPr>
            <a:spLocks noGrp="1"/>
          </p:cNvSpPr>
          <p:nvPr>
            <p:ph type="body" sz="quarter" idx="58" hasCustomPrompt="1"/>
          </p:nvPr>
        </p:nvSpPr>
        <p:spPr>
          <a:xfrm>
            <a:off x="208672" y="3555052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4" name="Текст 28"/>
          <p:cNvSpPr>
            <a:spLocks noGrp="1"/>
          </p:cNvSpPr>
          <p:nvPr>
            <p:ph type="body" sz="quarter" idx="59" hasCustomPrompt="1"/>
          </p:nvPr>
        </p:nvSpPr>
        <p:spPr>
          <a:xfrm>
            <a:off x="1671092" y="3555052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5" name="Текст 28"/>
          <p:cNvSpPr>
            <a:spLocks noGrp="1"/>
          </p:cNvSpPr>
          <p:nvPr>
            <p:ph type="body" sz="quarter" idx="60" hasCustomPrompt="1"/>
          </p:nvPr>
        </p:nvSpPr>
        <p:spPr>
          <a:xfrm>
            <a:off x="3137630" y="3555052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6" name="Текст 28"/>
          <p:cNvSpPr>
            <a:spLocks noGrp="1"/>
          </p:cNvSpPr>
          <p:nvPr>
            <p:ph type="body" sz="quarter" idx="61" hasCustomPrompt="1"/>
          </p:nvPr>
        </p:nvSpPr>
        <p:spPr>
          <a:xfrm>
            <a:off x="4600050" y="3555052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7" name="Текст 28"/>
          <p:cNvSpPr>
            <a:spLocks noGrp="1"/>
          </p:cNvSpPr>
          <p:nvPr>
            <p:ph type="body" sz="quarter" idx="62" hasCustomPrompt="1"/>
          </p:nvPr>
        </p:nvSpPr>
        <p:spPr>
          <a:xfrm>
            <a:off x="6072198" y="3555052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88" name="Текст 28"/>
          <p:cNvSpPr>
            <a:spLocks noGrp="1"/>
          </p:cNvSpPr>
          <p:nvPr>
            <p:ph type="body" sz="quarter" idx="63" hasCustomPrompt="1"/>
          </p:nvPr>
        </p:nvSpPr>
        <p:spPr>
          <a:xfrm>
            <a:off x="7534618" y="3555052"/>
            <a:ext cx="1362932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екстовый слайд с заголовком в две строки и четырьмя колонкам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4714890"/>
            <a:ext cx="1928826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00" dirty="0" smtClean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214296"/>
            <a:ext cx="7000924" cy="7858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2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6967" y="1641343"/>
            <a:ext cx="2071702" cy="1144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02471" y="1641344"/>
            <a:ext cx="2071702" cy="1144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93234" y="1641337"/>
            <a:ext cx="2071702" cy="1144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88767" y="1641344"/>
            <a:ext cx="2071702" cy="1144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8239272" y="4714890"/>
            <a:ext cx="785818" cy="357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700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ts val="1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7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214" y="285734"/>
            <a:ext cx="1096963" cy="152400"/>
          </a:xfrm>
          <a:prstGeom prst="rect">
            <a:avLst/>
          </a:prstGeom>
          <a:noFill/>
        </p:spPr>
      </p:pic>
      <p:sp>
        <p:nvSpPr>
          <p:cNvPr id="28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204979" y="3427293"/>
            <a:ext cx="2071702" cy="1144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00483" y="3427294"/>
            <a:ext cx="2071702" cy="1144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9" hasCustomPrompt="1"/>
          </p:nvPr>
        </p:nvSpPr>
        <p:spPr>
          <a:xfrm>
            <a:off x="4591246" y="3427287"/>
            <a:ext cx="2071702" cy="1144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ru-RU" dirty="0" smtClean="0"/>
              <a:t>.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6786779" y="3427294"/>
            <a:ext cx="2071702" cy="1144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endParaRPr lang="ru-RU" dirty="0" smtClean="0"/>
          </a:p>
        </p:txBody>
      </p:sp>
      <p:pic>
        <p:nvPicPr>
          <p:cNvPr id="36" name="Рисунок 35" descr="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90" y="1166537"/>
            <a:ext cx="248968" cy="248968"/>
          </a:xfrm>
          <a:prstGeom prst="rect">
            <a:avLst/>
          </a:prstGeom>
        </p:spPr>
      </p:pic>
      <p:pic>
        <p:nvPicPr>
          <p:cNvPr id="37" name="Рисунок 36" descr="_02_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632" y="1202165"/>
            <a:ext cx="294356" cy="212257"/>
          </a:xfrm>
          <a:prstGeom prst="rect">
            <a:avLst/>
          </a:prstGeom>
        </p:spPr>
      </p:pic>
      <p:pic>
        <p:nvPicPr>
          <p:cNvPr id="38" name="Рисунок 37" descr="_03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419" y="1172293"/>
            <a:ext cx="240291" cy="240291"/>
          </a:xfrm>
          <a:prstGeom prst="rect">
            <a:avLst/>
          </a:prstGeom>
        </p:spPr>
      </p:pic>
      <p:pic>
        <p:nvPicPr>
          <p:cNvPr id="39" name="Рисунок 38" descr="_04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880" y="1225917"/>
            <a:ext cx="274332" cy="194235"/>
          </a:xfrm>
          <a:prstGeom prst="rect">
            <a:avLst/>
          </a:prstGeom>
        </p:spPr>
      </p:pic>
      <p:pic>
        <p:nvPicPr>
          <p:cNvPr id="40" name="Рисунок 39" descr="_07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4" y="2969937"/>
            <a:ext cx="264320" cy="226941"/>
          </a:xfrm>
          <a:prstGeom prst="rect">
            <a:avLst/>
          </a:prstGeom>
        </p:spPr>
      </p:pic>
      <p:pic>
        <p:nvPicPr>
          <p:cNvPr id="41" name="Рисунок 40" descr="_08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52" y="2940429"/>
            <a:ext cx="252973" cy="253641"/>
          </a:xfrm>
          <a:prstGeom prst="rect">
            <a:avLst/>
          </a:prstGeom>
        </p:spPr>
      </p:pic>
      <p:pic>
        <p:nvPicPr>
          <p:cNvPr id="42" name="Рисунок 41" descr="_09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601" y="2952305"/>
            <a:ext cx="236953" cy="241625"/>
          </a:xfrm>
          <a:prstGeom prst="rect">
            <a:avLst/>
          </a:prstGeom>
        </p:spPr>
      </p:pic>
      <p:pic>
        <p:nvPicPr>
          <p:cNvPr id="43" name="Рисунок 42" descr="_10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062" y="2946185"/>
            <a:ext cx="186225" cy="247633"/>
          </a:xfrm>
          <a:prstGeom prst="rect">
            <a:avLst/>
          </a:prstGeom>
        </p:spPr>
      </p:pic>
      <p:sp>
        <p:nvSpPr>
          <p:cNvPr id="44" name="Текст 28"/>
          <p:cNvSpPr>
            <a:spLocks noGrp="1"/>
          </p:cNvSpPr>
          <p:nvPr>
            <p:ph type="body" sz="quarter" idx="58" hasCustomPrompt="1"/>
          </p:nvPr>
        </p:nvSpPr>
        <p:spPr>
          <a:xfrm>
            <a:off x="208672" y="1418664"/>
            <a:ext cx="2068913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45" name="Текст 28"/>
          <p:cNvSpPr>
            <a:spLocks noGrp="1"/>
          </p:cNvSpPr>
          <p:nvPr>
            <p:ph type="body" sz="quarter" idx="59" hasCustomPrompt="1"/>
          </p:nvPr>
        </p:nvSpPr>
        <p:spPr>
          <a:xfrm>
            <a:off x="2400810" y="1418664"/>
            <a:ext cx="2068913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46" name="Текст 28"/>
          <p:cNvSpPr>
            <a:spLocks noGrp="1"/>
          </p:cNvSpPr>
          <p:nvPr>
            <p:ph type="body" sz="quarter" idx="60" hasCustomPrompt="1"/>
          </p:nvPr>
        </p:nvSpPr>
        <p:spPr>
          <a:xfrm>
            <a:off x="4592948" y="1418664"/>
            <a:ext cx="2068913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47" name="Текст 28"/>
          <p:cNvSpPr>
            <a:spLocks noGrp="1"/>
          </p:cNvSpPr>
          <p:nvPr>
            <p:ph type="body" sz="quarter" idx="61" hasCustomPrompt="1"/>
          </p:nvPr>
        </p:nvSpPr>
        <p:spPr>
          <a:xfrm>
            <a:off x="6786578" y="1418664"/>
            <a:ext cx="2068913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48" name="Текст 28"/>
          <p:cNvSpPr>
            <a:spLocks noGrp="1"/>
          </p:cNvSpPr>
          <p:nvPr>
            <p:ph type="body" sz="quarter" idx="62" hasCustomPrompt="1"/>
          </p:nvPr>
        </p:nvSpPr>
        <p:spPr>
          <a:xfrm>
            <a:off x="208672" y="3203472"/>
            <a:ext cx="2068913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49" name="Текст 28"/>
          <p:cNvSpPr>
            <a:spLocks noGrp="1"/>
          </p:cNvSpPr>
          <p:nvPr>
            <p:ph type="body" sz="quarter" idx="63" hasCustomPrompt="1"/>
          </p:nvPr>
        </p:nvSpPr>
        <p:spPr>
          <a:xfrm>
            <a:off x="2400810" y="3203472"/>
            <a:ext cx="2068913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50" name="Текст 28"/>
          <p:cNvSpPr>
            <a:spLocks noGrp="1"/>
          </p:cNvSpPr>
          <p:nvPr>
            <p:ph type="body" sz="quarter" idx="64" hasCustomPrompt="1"/>
          </p:nvPr>
        </p:nvSpPr>
        <p:spPr>
          <a:xfrm>
            <a:off x="4592948" y="3203472"/>
            <a:ext cx="2068913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  <p:sp>
        <p:nvSpPr>
          <p:cNvPr id="51" name="Текст 28"/>
          <p:cNvSpPr>
            <a:spLocks noGrp="1"/>
          </p:cNvSpPr>
          <p:nvPr>
            <p:ph type="body" sz="quarter" idx="65" hasCustomPrompt="1"/>
          </p:nvPr>
        </p:nvSpPr>
        <p:spPr>
          <a:xfrm>
            <a:off x="6786578" y="3203472"/>
            <a:ext cx="2068913" cy="24122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200" dirty="0" smtClean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Форм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703412"/>
            <a:ext cx="8335838" cy="1728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2750598"/>
            <a:ext cx="8335838" cy="18608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448" y="4731990"/>
            <a:ext cx="3800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70C0"/>
                </a:solidFill>
              </a:defRPr>
            </a:lvl1pPr>
          </a:lstStyle>
          <a:p>
            <a:fld id="{12EEA9F8-5882-4185-872E-C0AAF7738D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63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рм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49" y="697149"/>
            <a:ext cx="8424863" cy="13884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2438687"/>
            <a:ext cx="3799334" cy="213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10"/>
          </p:nvPr>
        </p:nvSpPr>
        <p:spPr>
          <a:xfrm>
            <a:off x="4483100" y="2463739"/>
            <a:ext cx="4152900" cy="213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448" y="4731990"/>
            <a:ext cx="3800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70C0"/>
                </a:solidFill>
              </a:defRPr>
            </a:lvl1pPr>
          </a:lstStyle>
          <a:p>
            <a:fld id="{12EEA9F8-5882-4185-872E-C0AAF7738D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25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9" y="6033"/>
            <a:ext cx="9129370" cy="51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55526"/>
            <a:ext cx="3456384" cy="17281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200" b="1" i="0" baseline="0">
                <a:solidFill>
                  <a:srgbClr val="0B66B0"/>
                </a:solidFill>
              </a:defRPr>
            </a:lvl1pPr>
            <a:lvl2pPr marL="457200" indent="0">
              <a:buNone/>
              <a:defRPr sz="2000" b="1" i="0">
                <a:solidFill>
                  <a:schemeClr val="bg1"/>
                </a:solidFill>
              </a:defRPr>
            </a:lvl2pPr>
            <a:lvl3pPr marL="914400" indent="0">
              <a:buNone/>
              <a:defRPr sz="2000" b="1" i="0">
                <a:solidFill>
                  <a:schemeClr val="bg1"/>
                </a:solidFill>
              </a:defRPr>
            </a:lvl3pPr>
            <a:lvl4pPr marL="1371600" indent="0">
              <a:buNone/>
              <a:defRPr sz="2000" b="1" i="0">
                <a:solidFill>
                  <a:schemeClr val="bg1"/>
                </a:solidFill>
              </a:defRPr>
            </a:lvl4pPr>
            <a:lvl5pPr marL="1828800" indent="0">
              <a:buNone/>
              <a:defRPr sz="2000" b="1" i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08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след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28"/>
            <a:ext cx="9133789" cy="513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57232"/>
            <a:ext cx="3352165" cy="7543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 b="1" i="0">
                <a:solidFill>
                  <a:schemeClr val="bg1"/>
                </a:solidFill>
              </a:defRPr>
            </a:lvl2pPr>
            <a:lvl3pPr marL="914400" indent="0">
              <a:buNone/>
              <a:defRPr sz="2000" b="1" i="0">
                <a:solidFill>
                  <a:schemeClr val="bg1"/>
                </a:solidFill>
              </a:defRPr>
            </a:lvl3pPr>
            <a:lvl4pPr marL="1371600" indent="0">
              <a:buNone/>
              <a:defRPr sz="2000" b="1" i="0">
                <a:solidFill>
                  <a:schemeClr val="bg1"/>
                </a:solidFill>
              </a:defRPr>
            </a:lvl4pPr>
            <a:lvl5pPr marL="1828800" indent="0">
              <a:buNone/>
              <a:defRPr sz="2000" b="1" i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Спасибо за внимание!(</a:t>
            </a:r>
            <a:r>
              <a:rPr lang="en-US" sz="2000" b="1" dirty="0" smtClean="0">
                <a:solidFill>
                  <a:schemeClr val="bg1"/>
                </a:solidFill>
              </a:rPr>
              <a:t>Arial</a:t>
            </a:r>
            <a:r>
              <a:rPr lang="en-US" sz="2000" b="1" baseline="0" dirty="0" smtClean="0">
                <a:solidFill>
                  <a:schemeClr val="bg1"/>
                </a:solidFill>
              </a:rPr>
              <a:t> 20, bold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137129"/>
            <a:ext cx="3854450" cy="89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ru-RU" sz="1400" b="0" dirty="0" smtClean="0">
                <a:solidFill>
                  <a:schemeClr val="bg1"/>
                </a:solidFill>
              </a:rPr>
              <a:t>Контактная</a:t>
            </a:r>
            <a:r>
              <a:rPr lang="ru-RU" sz="1400" b="0" baseline="0" dirty="0" smtClean="0">
                <a:solidFill>
                  <a:schemeClr val="bg1"/>
                </a:solidFill>
              </a:rPr>
              <a:t> информация</a:t>
            </a:r>
          </a:p>
          <a:p>
            <a:r>
              <a:rPr lang="en-US" sz="1400" b="0" baseline="0" dirty="0" smtClean="0">
                <a:solidFill>
                  <a:schemeClr val="bg1"/>
                </a:solidFill>
              </a:rPr>
              <a:t>(Arial 14, regular)</a:t>
            </a:r>
            <a:endParaRPr lang="ru-RU" sz="1400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Designer\Archive\Presentation\QR-code adress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973" y="4137129"/>
            <a:ext cx="906568" cy="8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5540" y="268442"/>
            <a:ext cx="6809885" cy="24264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Шпаргалка ВСК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25846" y="2703412"/>
            <a:ext cx="7903789" cy="23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Основные параметры по тексту:</a:t>
            </a:r>
          </a:p>
          <a:p>
            <a:pPr marL="0" indent="0">
              <a:spcAft>
                <a:spcPts val="0"/>
              </a:spcAft>
              <a:buNone/>
            </a:pPr>
            <a:endParaRPr lang="en-US" sz="300" b="1" dirty="0" smtClean="0">
              <a:solidFill>
                <a:schemeClr val="tx1"/>
              </a:solidFill>
            </a:endParaRPr>
          </a:p>
          <a:p>
            <a:pPr marL="180975" marR="0" lvl="0" indent="-180975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Заголовок нулевого уровня шрифт </a:t>
            </a:r>
            <a:r>
              <a:rPr lang="en-US" sz="1800" b="1" dirty="0" smtClean="0">
                <a:solidFill>
                  <a:schemeClr val="accent1"/>
                </a:solidFill>
              </a:rPr>
              <a:t>Arial 1</a:t>
            </a:r>
            <a:r>
              <a:rPr lang="ru-RU" sz="1800" b="1" dirty="0" smtClean="0">
                <a:solidFill>
                  <a:schemeClr val="accent1"/>
                </a:solidFill>
              </a:rPr>
              <a:t>8</a:t>
            </a:r>
            <a:r>
              <a:rPr lang="en-US" sz="1800" b="1" dirty="0" smtClean="0">
                <a:solidFill>
                  <a:schemeClr val="accent1"/>
                </a:solidFill>
              </a:rPr>
              <a:t>, bold</a:t>
            </a:r>
            <a:endParaRPr lang="ru-RU" sz="1800" b="0" kern="1200" dirty="0" smtClean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80975" marR="0" lvl="0" indent="-180975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Заголовок первого уровня шрифт </a:t>
            </a:r>
            <a:r>
              <a:rPr lang="en-US" sz="1600" b="1" dirty="0" smtClean="0">
                <a:solidFill>
                  <a:schemeClr val="accent1"/>
                </a:solidFill>
              </a:rPr>
              <a:t>Arial 1</a:t>
            </a:r>
            <a:r>
              <a:rPr lang="ru-RU" sz="1600" b="1" dirty="0" smtClean="0">
                <a:solidFill>
                  <a:schemeClr val="accent1"/>
                </a:solidFill>
              </a:rPr>
              <a:t>6</a:t>
            </a:r>
            <a:r>
              <a:rPr lang="en-US" sz="1600" b="1" dirty="0" smtClean="0">
                <a:solidFill>
                  <a:schemeClr val="accent1"/>
                </a:solidFill>
              </a:rPr>
              <a:t>, bold</a:t>
            </a:r>
            <a:r>
              <a:rPr lang="ru-RU" sz="1600" b="1" dirty="0" smtClean="0">
                <a:solidFill>
                  <a:schemeClr val="accent1"/>
                </a:solidFill>
              </a:rPr>
              <a:t>, </a:t>
            </a:r>
            <a:r>
              <a:rPr lang="ru-RU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если много информации на слайде, то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Arial 14, bold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Заголовок второго уровня </a:t>
            </a:r>
            <a:r>
              <a:rPr lang="en-US" sz="1400" b="1" dirty="0" smtClean="0">
                <a:solidFill>
                  <a:schemeClr val="accent1"/>
                </a:solidFill>
              </a:rPr>
              <a:t>Arial 14, bold</a:t>
            </a:r>
            <a:r>
              <a:rPr lang="ru-RU" sz="1400" b="1" dirty="0" smtClean="0">
                <a:solidFill>
                  <a:schemeClr val="accent1"/>
                </a:solidFill>
              </a:rPr>
              <a:t>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если много информации на слайде, то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DB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Arial 1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DB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DB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bold</a:t>
            </a:r>
            <a:endParaRPr lang="ru-RU" sz="500" b="1" dirty="0" smtClean="0">
              <a:solidFill>
                <a:schemeClr val="tx2"/>
              </a:solidFill>
            </a:endParaRPr>
          </a:p>
          <a:p>
            <a: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0" dirty="0" smtClean="0">
                <a:solidFill>
                  <a:schemeClr val="tx1"/>
                </a:solidFill>
              </a:rPr>
              <a:t>Основной</a:t>
            </a:r>
            <a:r>
              <a:rPr lang="ru-RU" sz="1200" b="0" baseline="0" dirty="0" smtClean="0">
                <a:solidFill>
                  <a:schemeClr val="tx1"/>
                </a:solidFill>
              </a:rPr>
              <a:t> текст (наполнение) (</a:t>
            </a:r>
            <a:r>
              <a:rPr lang="en-US" sz="1200" b="0" baseline="0" dirty="0" smtClean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 smtClean="0">
                <a:solidFill>
                  <a:schemeClr val="tx1"/>
                </a:solidFill>
              </a:rPr>
              <a:t>)</a:t>
            </a:r>
            <a:endParaRPr lang="en-US" sz="1200" b="0" baseline="0" dirty="0" smtClean="0">
              <a:solidFill>
                <a:schemeClr val="tx1"/>
              </a:solidFill>
            </a:endParaRPr>
          </a:p>
          <a:p>
            <a:pPr marL="182563" indent="-182563">
              <a:lnSpc>
                <a:spcPct val="100000"/>
              </a:lnSpc>
              <a:spcAft>
                <a:spcPts val="0"/>
              </a:spcAft>
            </a:pPr>
            <a:r>
              <a:rPr lang="ru-RU" sz="1200" b="0" baseline="0" dirty="0" smtClean="0">
                <a:solidFill>
                  <a:schemeClr val="tx1"/>
                </a:solidFill>
              </a:rPr>
              <a:t>Выравнивание текста по левому краю</a:t>
            </a:r>
          </a:p>
          <a:p>
            <a:pPr marL="182563" marR="0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Интервал между абзацами мин 3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pt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макс 6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pt</a:t>
            </a:r>
            <a:endParaRPr lang="en-US" sz="1200" b="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82563" marR="0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Межстрочный интервал «Одинарный»</a:t>
            </a: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</a:pPr>
            <a:r>
              <a:rPr lang="ru-RU" sz="1200" b="0" dirty="0" smtClean="0">
                <a:solidFill>
                  <a:schemeClr val="accent4"/>
                </a:solidFill>
              </a:rPr>
              <a:t>Текст с положительным акцентом</a:t>
            </a:r>
            <a:r>
              <a:rPr lang="en-US" sz="1200" b="0" dirty="0" smtClean="0">
                <a:solidFill>
                  <a:schemeClr val="accent4"/>
                </a:solidFill>
              </a:rPr>
              <a:t> (Arial 1</a:t>
            </a:r>
            <a:r>
              <a:rPr lang="ru-RU" sz="1200" b="0" dirty="0" smtClean="0">
                <a:solidFill>
                  <a:schemeClr val="accent4"/>
                </a:solidFill>
              </a:rPr>
              <a:t>2</a:t>
            </a:r>
            <a:r>
              <a:rPr lang="en-US" sz="1200" b="0" dirty="0" smtClean="0">
                <a:solidFill>
                  <a:schemeClr val="accent4"/>
                </a:solidFill>
              </a:rPr>
              <a:t>, bold)</a:t>
            </a:r>
            <a:r>
              <a:rPr lang="ru-RU" sz="1200" b="1" dirty="0" smtClean="0">
                <a:solidFill>
                  <a:srgbClr val="248251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рекомендуется</a:t>
            </a:r>
            <a:r>
              <a:rPr lang="ru-RU" sz="1200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использовать редко</a:t>
            </a:r>
            <a:endParaRPr lang="ru-RU" sz="1200" b="1" i="0" dirty="0" smtClean="0">
              <a:solidFill>
                <a:schemeClr val="accent3"/>
              </a:solidFill>
            </a:endParaRP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</a:pPr>
            <a:r>
              <a:rPr lang="ru-RU" sz="1200" b="0" dirty="0" smtClean="0">
                <a:solidFill>
                  <a:schemeClr val="accent5"/>
                </a:solidFill>
              </a:rPr>
              <a:t>Текст с отрицательным акцентом</a:t>
            </a:r>
            <a:r>
              <a:rPr lang="en-US" sz="1200" b="0" dirty="0" smtClean="0">
                <a:solidFill>
                  <a:schemeClr val="accent5"/>
                </a:solidFill>
              </a:rPr>
              <a:t> (Arial 1</a:t>
            </a:r>
            <a:r>
              <a:rPr lang="ru-RU" sz="1200" b="0" dirty="0" smtClean="0">
                <a:solidFill>
                  <a:schemeClr val="accent5"/>
                </a:solidFill>
              </a:rPr>
              <a:t>2</a:t>
            </a:r>
            <a:r>
              <a:rPr lang="en-US" sz="1200" b="0" dirty="0" smtClean="0">
                <a:solidFill>
                  <a:schemeClr val="accent5"/>
                </a:solidFill>
              </a:rPr>
              <a:t>, bold</a:t>
            </a:r>
            <a:r>
              <a:rPr lang="ru-RU" sz="1200" b="0" dirty="0" smtClean="0">
                <a:solidFill>
                  <a:schemeClr val="accent5"/>
                </a:solidFill>
              </a:rPr>
              <a:t>)</a:t>
            </a:r>
            <a:r>
              <a:rPr lang="ru-RU" sz="1400" b="0" dirty="0" smtClean="0">
                <a:solidFill>
                  <a:schemeClr val="accent5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рекомендуется</a:t>
            </a:r>
            <a:r>
              <a:rPr lang="ru-RU" sz="1200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использовать редко</a:t>
            </a:r>
            <a:endParaRPr lang="ru-RU" sz="1200" b="1" i="0" dirty="0" smtClean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47" y="533592"/>
            <a:ext cx="834771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Весь текст слайда (контент) выравнивается относительно заголовка</a:t>
            </a:r>
            <a:r>
              <a:rPr lang="ru-RU" sz="1200" baseline="0" dirty="0" smtClean="0">
                <a:solidFill>
                  <a:schemeClr val="tx1"/>
                </a:solidFill>
              </a:rPr>
              <a:t> слайда по левому краю, для простоты и</a:t>
            </a:r>
            <a:r>
              <a:rPr lang="ru-RU" sz="1200" baseline="0" dirty="0" smtClean="0">
                <a:solidFill>
                  <a:schemeClr val="tx1"/>
                </a:solidFill>
                <a:latin typeface="Arial"/>
                <a:cs typeface="Arial"/>
              </a:rPr>
              <a:t> </a:t>
            </a:r>
            <a:r>
              <a:rPr lang="ru-RU" sz="1200" baseline="0" dirty="0" smtClean="0">
                <a:solidFill>
                  <a:schemeClr val="tx1"/>
                </a:solidFill>
              </a:rPr>
              <a:t>удобства используются направляющие.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ru-RU" sz="1200" baseline="0" dirty="0" smtClean="0">
                <a:solidFill>
                  <a:schemeClr val="tx1"/>
                </a:solidFill>
              </a:rPr>
              <a:t>Включить направляющие можно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ru-RU" sz="1200" baseline="0" dirty="0" smtClean="0">
                <a:solidFill>
                  <a:schemeClr val="tx1"/>
                </a:solidFill>
              </a:rPr>
              <a:t>перейдя по вкладке «Вид». Необходимо поставить галочку напротив «Направляющие»</a:t>
            </a:r>
          </a:p>
          <a:p>
            <a:pPr>
              <a:spcAft>
                <a:spcPts val="300"/>
              </a:spcAft>
            </a:pPr>
            <a:r>
              <a:rPr lang="ru-RU" sz="1200" baseline="0" dirty="0" smtClean="0">
                <a:solidFill>
                  <a:schemeClr val="tx1"/>
                </a:solidFill>
              </a:rPr>
              <a:t>Рекомендуемая разметка указана на следующем слайде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ru-RU" sz="1200" b="1" baseline="0" dirty="0" smtClean="0">
                <a:solidFill>
                  <a:schemeClr val="accent1"/>
                </a:solidFill>
              </a:rPr>
              <a:t>Р</a:t>
            </a:r>
            <a:r>
              <a:rPr lang="ru-RU" sz="1200" b="1" dirty="0" smtClean="0">
                <a:solidFill>
                  <a:schemeClr val="accent1"/>
                </a:solidFill>
              </a:rPr>
              <a:t>азметка направляющих</a:t>
            </a:r>
          </a:p>
          <a:p>
            <a:pPr>
              <a:spcAft>
                <a:spcPts val="300"/>
              </a:spcAft>
            </a:pPr>
            <a:endParaRPr lang="ru-RU" sz="1200" baseline="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ru-RU" sz="1200" u="sng" baseline="0" dirty="0" smtClean="0">
                <a:solidFill>
                  <a:schemeClr val="tx1"/>
                </a:solidFill>
              </a:rPr>
              <a:t>Вертикальные направляющие (слева</a:t>
            </a:r>
            <a:r>
              <a:rPr lang="en-US" sz="1200" u="sng" baseline="0" dirty="0" smtClean="0">
                <a:solidFill>
                  <a:schemeClr val="tx1"/>
                </a:solidFill>
              </a:rPr>
              <a:t> </a:t>
            </a:r>
            <a:r>
              <a:rPr lang="ru-RU" sz="1200" u="sng" baseline="0" dirty="0" smtClean="0">
                <a:solidFill>
                  <a:schemeClr val="tx1"/>
                </a:solidFill>
              </a:rPr>
              <a:t>на право)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solidFill>
                  <a:schemeClr val="tx1"/>
                </a:solidFill>
              </a:rPr>
              <a:t>указывает левую границу где должен начинаться контент или располагаться иконки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solidFill>
                  <a:schemeClr val="tx1"/>
                </a:solidFill>
              </a:rPr>
              <a:t>крайнее положение текста если на слайде присутствуют иконки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solidFill>
                  <a:schemeClr val="tx1"/>
                </a:solidFill>
              </a:rPr>
              <a:t>центр документа</a:t>
            </a: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ru-RU" sz="1200" u="sng" baseline="0" dirty="0" smtClean="0">
                <a:solidFill>
                  <a:schemeClr val="tx1"/>
                </a:solidFill>
              </a:rPr>
              <a:t>Горизонтальные направляющие: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solidFill>
                  <a:schemeClr val="tx1"/>
                </a:solidFill>
              </a:rPr>
              <a:t>указывают на линию заголовка слайда (находиться по нижней границе лого ВСК)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448" y="4731990"/>
            <a:ext cx="3800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70C0"/>
                </a:solidFill>
              </a:defRPr>
            </a:lvl1pPr>
          </a:lstStyle>
          <a:p>
            <a:fld id="{12EEA9F8-5882-4185-872E-C0AAF7738D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46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1893" y="287828"/>
            <a:ext cx="6744748" cy="2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448" y="4731990"/>
            <a:ext cx="3800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70C0"/>
                </a:solidFill>
              </a:defRPr>
            </a:lvl1pPr>
          </a:lstStyle>
          <a:p>
            <a:fld id="{12EEA9F8-5882-4185-872E-C0AAF7738D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640" y="122348"/>
            <a:ext cx="2123384" cy="5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1" r:id="rId21"/>
    <p:sldLayoutId id="2147483722" r:id="rId22"/>
    <p:sldLayoutId id="2147483723" r:id="rId23"/>
    <p:sldLayoutId id="2147483650" r:id="rId24"/>
    <p:sldLayoutId id="2147483656" r:id="rId25"/>
    <p:sldLayoutId id="2147483684" r:id="rId26"/>
    <p:sldLayoutId id="2147483671" r:id="rId27"/>
    <p:sldLayoutId id="2147483674" r:id="rId28"/>
    <p:sldLayoutId id="2147483672" r:id="rId29"/>
    <p:sldLayoutId id="2147483690" r:id="rId30"/>
    <p:sldLayoutId id="2147483691" r:id="rId31"/>
    <p:sldLayoutId id="2147483692" r:id="rId32"/>
    <p:sldLayoutId id="2147483693" r:id="rId33"/>
    <p:sldLayoutId id="2147483686" r:id="rId34"/>
    <p:sldLayoutId id="2147483682" r:id="rId35"/>
    <p:sldLayoutId id="2147483687" r:id="rId36"/>
    <p:sldLayoutId id="2147483677" r:id="rId37"/>
    <p:sldLayoutId id="2147483679" r:id="rId38"/>
    <p:sldLayoutId id="2147483678" r:id="rId39"/>
    <p:sldLayoutId id="2147483680" r:id="rId40"/>
    <p:sldLayoutId id="2147483683" r:id="rId41"/>
    <p:sldLayoutId id="2147483689" r:id="rId4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baseline="0">
          <a:solidFill>
            <a:schemeClr val="accent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jpe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6.jpeg"/><Relationship Id="rId7" Type="http://schemas.openxmlformats.org/officeDocument/2006/relationships/image" Target="../media/image89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88.png"/><Relationship Id="rId10" Type="http://schemas.openxmlformats.org/officeDocument/2006/relationships/image" Target="../media/image92.jpeg"/><Relationship Id="rId4" Type="http://schemas.openxmlformats.org/officeDocument/2006/relationships/image" Target="../media/image87.jpeg"/><Relationship Id="rId9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59.png"/><Relationship Id="rId18" Type="http://schemas.openxmlformats.org/officeDocument/2006/relationships/image" Target="NUL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NULL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NULL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7.png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56882"/>
            <a:ext cx="3749782" cy="986876"/>
          </a:xfrm>
        </p:spPr>
        <p:txBody>
          <a:bodyPr/>
          <a:lstStyle/>
          <a:p>
            <a:r>
              <a:rPr lang="ru-RU" sz="3600" dirty="0" smtClean="0"/>
              <a:t>Зачем страхование</a:t>
            </a:r>
            <a:endParaRPr lang="ru-RU" sz="3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23822" y="3579862"/>
            <a:ext cx="4780226" cy="1420780"/>
          </a:xfrm>
        </p:spPr>
        <p:txBody>
          <a:bodyPr/>
          <a:lstStyle/>
          <a:p>
            <a:r>
              <a:rPr lang="ru-RU" sz="1600" b="1" dirty="0" smtClean="0"/>
              <a:t>Ерезеева Елена</a:t>
            </a:r>
          </a:p>
          <a:p>
            <a:endParaRPr lang="ru-RU" dirty="0"/>
          </a:p>
          <a:p>
            <a:r>
              <a:rPr lang="ru-RU" sz="1400" dirty="0" smtClean="0"/>
              <a:t>Должность:</a:t>
            </a:r>
            <a:r>
              <a:rPr lang="en-US" sz="1400" dirty="0" smtClean="0"/>
              <a:t> </a:t>
            </a:r>
            <a:r>
              <a:rPr lang="ru-RU" sz="1400" dirty="0" smtClean="0"/>
              <a:t>Исполнительный директор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2024</a:t>
            </a:r>
            <a:r>
              <a:rPr lang="ru-RU" dirty="0" smtClean="0"/>
              <a:t> г.</a:t>
            </a:r>
            <a:endParaRPr lang="ru-RU" dirty="0"/>
          </a:p>
        </p:txBody>
      </p:sp>
      <p:pic>
        <p:nvPicPr>
          <p:cNvPr id="1026" name="Picture 2" descr="Страхование квартиры. Как работает страховка и что нужно застраховать в  первую очередь? – Статья от SKY VI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483518"/>
            <a:ext cx="41344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39038" y="235898"/>
            <a:ext cx="8020538" cy="586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Russo One" panose="020005030500000200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КАК РАБОТАЕТ?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54"/>
          <a:stretch/>
        </p:blipFill>
        <p:spPr bwMode="auto">
          <a:xfrm>
            <a:off x="2483768" y="842098"/>
            <a:ext cx="4536504" cy="28700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57978" y="3940499"/>
            <a:ext cx="798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TOYOTA LAND CRUISER PRADO 201</a:t>
            </a:r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smtClean="0"/>
              <a:t>г</a:t>
            </a:r>
            <a:r>
              <a:rPr lang="en-US" dirty="0" smtClean="0"/>
              <a:t>.</a:t>
            </a:r>
          </a:p>
          <a:p>
            <a:pPr algn="ctr"/>
            <a:r>
              <a:rPr lang="ru-RU" dirty="0" smtClean="0"/>
              <a:t>СС = </a:t>
            </a:r>
            <a:r>
              <a:rPr lang="ru-RU" b="1" dirty="0" smtClean="0">
                <a:solidFill>
                  <a:srgbClr val="FF0000"/>
                </a:solidFill>
              </a:rPr>
              <a:t>2 900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000р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            </a:t>
            </a:r>
            <a:r>
              <a:rPr lang="ru-RU" dirty="0" smtClean="0"/>
              <a:t>СП = </a:t>
            </a:r>
            <a:r>
              <a:rPr lang="ru-RU" b="1" dirty="0" smtClean="0">
                <a:solidFill>
                  <a:srgbClr val="FF0000"/>
                </a:solidFill>
              </a:rPr>
              <a:t>146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160 р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          </a:t>
            </a:r>
            <a:r>
              <a:rPr lang="ru-RU" dirty="0" smtClean="0"/>
              <a:t>РЕМОНТ = </a:t>
            </a:r>
            <a:r>
              <a:rPr lang="ru-RU" b="1" dirty="0" smtClean="0">
                <a:solidFill>
                  <a:srgbClr val="FF0000"/>
                </a:solidFill>
              </a:rPr>
              <a:t>455 857, 50 р.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6443801"/>
              </p:ext>
            </p:extLst>
          </p:nvPr>
        </p:nvGraphicFramePr>
        <p:xfrm>
          <a:off x="467544" y="91556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14">
            <a:extLst>
              <a:ext uri="{FF2B5EF4-FFF2-40B4-BE49-F238E27FC236}">
                <a16:creationId xmlns:a16="http://schemas.microsoft.com/office/drawing/2014/main" xmlns="" id="{B587EA6B-46D1-2949-96F3-467D0E8E9113}"/>
              </a:ext>
            </a:extLst>
          </p:cNvPr>
          <p:cNvSpPr txBox="1">
            <a:spLocks/>
          </p:cNvSpPr>
          <p:nvPr/>
        </p:nvSpPr>
        <p:spPr>
          <a:xfrm>
            <a:off x="539552" y="275581"/>
            <a:ext cx="7912324" cy="9968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Web Serveroff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СЕРВИСНЫЕ 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ПРИ СТРАХОВАНИИ  </a:t>
            </a:r>
            <a:r>
              <a:rPr lang="ru-RU" sz="20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АВТОМОБИЛЯ</a:t>
            </a:r>
            <a:endParaRPr lang="ru-RU" sz="20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 3">
            <a:extLst>
              <a:ext uri="{FF2B5EF4-FFF2-40B4-BE49-F238E27FC236}">
                <a16:creationId xmlns:a16="http://schemas.microsoft.com/office/drawing/2014/main" xmlns="" id="{2B1D85A4-9606-CE42-A2AC-D855D68CEC31}"/>
              </a:ext>
            </a:extLst>
          </p:cNvPr>
          <p:cNvSpPr/>
          <p:nvPr/>
        </p:nvSpPr>
        <p:spPr>
          <a:xfrm rot="13175523">
            <a:off x="4992399" y="142169"/>
            <a:ext cx="4059727" cy="4059727"/>
          </a:xfrm>
          <a:prstGeom prst="pie">
            <a:avLst>
              <a:gd name="adj1" fmla="val 2243508"/>
              <a:gd name="adj2" fmla="val 918247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8" name="Сектор 3">
            <a:extLst>
              <a:ext uri="{FF2B5EF4-FFF2-40B4-BE49-F238E27FC236}">
                <a16:creationId xmlns:a16="http://schemas.microsoft.com/office/drawing/2014/main" xmlns="" id="{2B1D85A4-9606-CE42-A2AC-D855D68CEC31}"/>
              </a:ext>
            </a:extLst>
          </p:cNvPr>
          <p:cNvSpPr/>
          <p:nvPr/>
        </p:nvSpPr>
        <p:spPr>
          <a:xfrm rot="1939560">
            <a:off x="3785898" y="1148368"/>
            <a:ext cx="4059727" cy="4059727"/>
          </a:xfrm>
          <a:prstGeom prst="pie">
            <a:avLst>
              <a:gd name="adj1" fmla="val 2243508"/>
              <a:gd name="adj2" fmla="val 918247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A51C7C-C6DE-4A47-A7C4-F7FF7D4F65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783" y="767037"/>
            <a:ext cx="3790950" cy="37909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7CCB58A-A9BA-0C44-95FB-9F3C1B458666}"/>
              </a:ext>
            </a:extLst>
          </p:cNvPr>
          <p:cNvSpPr/>
          <p:nvPr/>
        </p:nvSpPr>
        <p:spPr>
          <a:xfrm>
            <a:off x="611560" y="1347614"/>
            <a:ext cx="419115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F5EDE3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СТРАХОВАНИЕ ИМУЩЕСТВА</a:t>
            </a:r>
            <a:endParaRPr lang="ru-RU" dirty="0">
              <a:solidFill>
                <a:srgbClr val="F5EDE3">
                  <a:lumMod val="2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51520" y="494183"/>
            <a:ext cx="5544616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29" tIns="51599" rIns="99229" bIns="51599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1pPr>
            <a:lvl2pPr marL="808038" indent="-3111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2pPr>
            <a:lvl3pPr marL="1244600" indent="-24765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1488" indent="-2476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765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Статистика пожаров </a:t>
            </a:r>
            <a:r>
              <a:rPr lang="ru-RU" altLang="ru-RU" sz="35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altLang="ru-RU" sz="35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35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altLang="ru-RU" sz="35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altLang="ru-RU" sz="3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329277"/>
            <a:ext cx="3037719" cy="26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936302"/>
            <a:ext cx="5544616" cy="29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9229" tIns="51599" rIns="99229" bIns="51599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66"/>
                </a:solidFill>
                <a:latin typeface="Arial" panose="020B0604020202020204" pitchFamily="34" charset="0"/>
              </a:defRPr>
            </a:lvl1pPr>
            <a:lvl2pPr marL="808038" indent="-3111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2pPr>
            <a:lvl3pPr marL="1244600" indent="-24765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1488" indent="-2476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765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/>
              <a:t>По данным МЧС России, ежегодно регистрируется около </a:t>
            </a:r>
            <a:r>
              <a:rPr lang="ru-RU" sz="2000" b="1" dirty="0"/>
              <a:t>150 000</a:t>
            </a:r>
            <a:r>
              <a:rPr lang="ru-RU" sz="2000" dirty="0"/>
              <a:t> пожаров, прямой материальный ущерб от которых оценивается государством в размере около 20 000 000 000 рублей. На пожарах в России ежегодно погибает около 10 000 человек. </a:t>
            </a:r>
            <a:endParaRPr lang="ru-RU" sz="20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ru-RU" sz="16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600" dirty="0" smtClean="0"/>
              <a:t>Пожары </a:t>
            </a:r>
            <a:r>
              <a:rPr lang="ru-RU" sz="1600" dirty="0"/>
              <a:t>с середины апреля </a:t>
            </a:r>
            <a:r>
              <a:rPr lang="ru-RU" sz="1600" dirty="0" smtClean="0"/>
              <a:t>, ежегодно , начинаются  на  всей территории </a:t>
            </a:r>
            <a:r>
              <a:rPr lang="ru-RU" sz="1600" dirty="0"/>
              <a:t>Кузбасса</a:t>
            </a:r>
            <a:r>
              <a:rPr lang="ru-RU" sz="1600" dirty="0" smtClean="0"/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600" dirty="0" smtClean="0"/>
              <a:t>К сожалению, текущий год не стал исключением. </a:t>
            </a:r>
            <a:r>
              <a:rPr lang="ru-RU" sz="1600" dirty="0"/>
              <a:t> </a:t>
            </a:r>
            <a:endParaRPr lang="ru-RU" alt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8418"/>
            <a:ext cx="7526070" cy="500066"/>
          </a:xfrm>
        </p:spPr>
        <p:txBody>
          <a:bodyPr/>
          <a:lstStyle/>
          <a:p>
            <a:r>
              <a:rPr lang="ru-RU" dirty="0" smtClean="0"/>
              <a:t>Статистика подтоплений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05898" y="658484"/>
            <a:ext cx="8715436" cy="1571636"/>
          </a:xfrm>
        </p:spPr>
        <p:txBody>
          <a:bodyPr/>
          <a:lstStyle/>
          <a:p>
            <a:r>
              <a:rPr lang="ru-RU" sz="1100" dirty="0"/>
              <a:t>В России ежегодно происходит 40-70 крупных наводнений. Этим стихийным бедствиям подвержены около </a:t>
            </a:r>
            <a:r>
              <a:rPr lang="ru-RU" sz="1100" dirty="0" smtClean="0"/>
              <a:t>300 </a:t>
            </a:r>
            <a:r>
              <a:rPr lang="ru-RU" sz="1100" dirty="0"/>
              <a:t>городов, десятки тысяч населенных пунктов, более 7 млн га сельхозугодий. В зонах затопления проживает около </a:t>
            </a:r>
            <a:r>
              <a:rPr lang="ru-RU" sz="1100" b="1" dirty="0"/>
              <a:t>5 млн человек</a:t>
            </a:r>
            <a:r>
              <a:rPr lang="ru-RU" sz="1100" dirty="0" smtClean="0"/>
              <a:t>.</a:t>
            </a:r>
            <a:r>
              <a:rPr lang="ru-RU" sz="1100" dirty="0"/>
              <a:t> </a:t>
            </a:r>
            <a:endParaRPr lang="ru-RU" sz="1100" dirty="0" smtClean="0"/>
          </a:p>
          <a:p>
            <a:r>
              <a:rPr lang="ru-RU" sz="1100" dirty="0" smtClean="0"/>
              <a:t>Все знают, что в этом году, </a:t>
            </a:r>
            <a:r>
              <a:rPr lang="ru-RU" sz="1100" dirty="0"/>
              <a:t>опасных гидрометеорологических </a:t>
            </a:r>
            <a:r>
              <a:rPr lang="ru-RU" sz="1100" dirty="0" smtClean="0"/>
              <a:t>явлений </a:t>
            </a:r>
            <a:r>
              <a:rPr lang="ru-RU" sz="1100" dirty="0"/>
              <a:t>- на </a:t>
            </a:r>
            <a:r>
              <a:rPr lang="ru-RU" sz="1100" dirty="0" smtClean="0"/>
              <a:t>24% </a:t>
            </a:r>
            <a:r>
              <a:rPr lang="ru-RU" sz="1100" dirty="0"/>
              <a:t>больше, чем в прошлом </a:t>
            </a:r>
            <a:r>
              <a:rPr lang="ru-RU" sz="1100" dirty="0" smtClean="0"/>
              <a:t>году. Паводком </a:t>
            </a:r>
            <a:r>
              <a:rPr lang="ru-RU" sz="1100" dirty="0"/>
              <a:t>и наводнениями затронуто </a:t>
            </a:r>
            <a:r>
              <a:rPr lang="ru-RU" sz="1100" b="1" dirty="0"/>
              <a:t>более </a:t>
            </a:r>
            <a:r>
              <a:rPr lang="ru-RU" sz="1100" b="1" dirty="0" smtClean="0"/>
              <a:t>500 </a:t>
            </a:r>
            <a:r>
              <a:rPr lang="ru-RU" sz="1100" b="1" dirty="0"/>
              <a:t>населенных пунктов в 63 регионах</a:t>
            </a:r>
            <a:r>
              <a:rPr lang="ru-RU" sz="1100" dirty="0"/>
              <a:t>. </a:t>
            </a:r>
            <a:r>
              <a:rPr lang="ru-RU" sz="1100" dirty="0" smtClean="0"/>
              <a:t>В начале апреля 2024 года начался паводок на Урале. Уровень воды поднялся до 10 метров, что на 2 метра выше опасного уровня. По состоянию на 14 апреля подтоплено в 35 регионах более 14000 </a:t>
            </a:r>
            <a:r>
              <a:rPr lang="ru-RU" sz="1100" dirty="0"/>
              <a:t>жилых домов, </a:t>
            </a:r>
            <a:r>
              <a:rPr lang="ru-RU" sz="1100" dirty="0" smtClean="0"/>
              <a:t>более 25 </a:t>
            </a:r>
            <a:r>
              <a:rPr lang="ru-RU" sz="1100" dirty="0"/>
              <a:t>000 приусадебных </a:t>
            </a:r>
            <a:r>
              <a:rPr lang="ru-RU" sz="1100" dirty="0" smtClean="0"/>
              <a:t>участков  и свыше </a:t>
            </a:r>
            <a:r>
              <a:rPr lang="ru-RU" sz="1100" dirty="0"/>
              <a:t>100 социально значимых объектов</a:t>
            </a:r>
            <a:r>
              <a:rPr lang="ru-RU" sz="1100" dirty="0" smtClean="0"/>
              <a:t>. К сожалению есть погибшие и раненые, и конечно, лишившиеся </a:t>
            </a:r>
            <a:r>
              <a:rPr lang="ru-RU" sz="1100" dirty="0"/>
              <a:t>жилья и </a:t>
            </a:r>
            <a:r>
              <a:rPr lang="ru-RU" sz="1100" dirty="0" smtClean="0"/>
              <a:t>имущества. </a:t>
            </a:r>
            <a:endParaRPr lang="ru-RU" sz="1100" dirty="0"/>
          </a:p>
        </p:txBody>
      </p:sp>
      <p:pic>
        <p:nvPicPr>
          <p:cNvPr id="1026" name="Picture 2" descr="https://newizv.ru/attachments/d083e632503834460f8beeebd56d638fb6b3b46d/store/limit/700/393/95/0a07283e2d13c5d9ae31e6868bb19086d6aa2d1005e00266c6a4378d216c/Kerch2-2048x117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132871"/>
            <a:ext cx="3773270" cy="26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воднения в России и мире: с чем они связаны и какой ущерб принесли ,Экология, наводнен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28368"/>
            <a:ext cx="4702051" cy="264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231"/>
            <a:ext cx="7454062" cy="500066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От чего защищает страховой полис?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1835696" y="771550"/>
            <a:ext cx="3528392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ru-RU" sz="20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несчастные случаи: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водой (залив)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наезд транспортных средств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на объект страхования деревьев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на объект страхования летательных аппаратов или их частей или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груза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Grp="1"/>
          </p:cNvSpPr>
          <p:nvPr>
            <p:ph type="body" sz="quarter" idx="12"/>
          </p:nvPr>
        </p:nvSpPr>
        <p:spPr>
          <a:xfrm>
            <a:off x="5652120" y="742285"/>
            <a:ext cx="3283371" cy="409145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ru-RU" altLang="ru-RU" sz="20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стихийные бедствия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ru-RU" altLang="ru-RU" sz="2000" b="1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ru-RU" sz="20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против собственности:</a:t>
            </a:r>
          </a:p>
          <a:p>
            <a:pPr>
              <a:lnSpc>
                <a:spcPct val="90000"/>
              </a:lnSpc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кража</a:t>
            </a:r>
          </a:p>
          <a:p>
            <a:pPr>
              <a:lnSpc>
                <a:spcPct val="90000"/>
              </a:lnSpc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грабеж</a:t>
            </a:r>
          </a:p>
          <a:p>
            <a:pPr>
              <a:lnSpc>
                <a:spcPct val="90000"/>
              </a:lnSpc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разбой</a:t>
            </a:r>
          </a:p>
          <a:p>
            <a:pPr>
              <a:lnSpc>
                <a:spcPct val="90000"/>
              </a:lnSpc>
              <a:buBlip>
                <a:blip r:embed="rId4"/>
              </a:buBlip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уничтожение (повреждение) объектов страхования другими лицами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ru-RU" altLang="ru-RU" sz="2000" b="1" i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627534"/>
            <a:ext cx="7560840" cy="4032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627534"/>
            <a:ext cx="475252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400" dirty="0"/>
              <a:t>Кемерово, страховое событие </a:t>
            </a:r>
            <a:r>
              <a:rPr lang="ru-RU" altLang="ru-RU" sz="1400" dirty="0" smtClean="0"/>
              <a:t>пожар</a:t>
            </a:r>
            <a:r>
              <a:rPr lang="ru-RU" altLang="ru-RU" sz="1400" dirty="0"/>
              <a:t>, </a:t>
            </a:r>
          </a:p>
          <a:p>
            <a:pPr>
              <a:defRPr/>
            </a:pPr>
            <a:r>
              <a:rPr lang="ru-RU" altLang="ru-RU" sz="1400" b="1" dirty="0"/>
              <a:t>причина -  </a:t>
            </a:r>
            <a:r>
              <a:rPr lang="ru-RU" altLang="ru-RU" sz="1400" b="1" dirty="0" smtClean="0"/>
              <a:t>«</a:t>
            </a:r>
            <a:r>
              <a:rPr lang="ru-RU" altLang="ru-RU" sz="1400" b="1" dirty="0"/>
              <a:t>З</a:t>
            </a:r>
            <a:r>
              <a:rPr lang="ru-RU" altLang="ru-RU" sz="1400" b="1" dirty="0" smtClean="0"/>
              <a:t>амыкание электропроводки</a:t>
            </a:r>
            <a:r>
              <a:rPr lang="ru-RU" altLang="ru-RU" sz="1400" b="1" dirty="0"/>
              <a:t>»</a:t>
            </a:r>
          </a:p>
          <a:p>
            <a:pPr>
              <a:defRPr/>
            </a:pPr>
            <a:r>
              <a:rPr lang="ru-RU" altLang="ru-RU" sz="1400" dirty="0" smtClean="0"/>
              <a:t>Стоимость полиса – </a:t>
            </a:r>
            <a:r>
              <a:rPr lang="ru-RU" altLang="ru-RU" sz="1400" b="1" dirty="0"/>
              <a:t>35 850 </a:t>
            </a:r>
            <a:r>
              <a:rPr lang="ru-RU" altLang="ru-RU" sz="1400" b="1" dirty="0" smtClean="0"/>
              <a:t>руб., </a:t>
            </a:r>
            <a:endParaRPr lang="ru-RU" altLang="ru-RU" sz="1400" b="1" dirty="0"/>
          </a:p>
          <a:p>
            <a:pPr>
              <a:defRPr/>
            </a:pPr>
            <a:r>
              <a:rPr lang="ru-RU" altLang="ru-RU" sz="1400" dirty="0">
                <a:solidFill>
                  <a:srgbClr val="0070C0"/>
                </a:solidFill>
              </a:rPr>
              <a:t>выплата  страхового возмещения  составила – </a:t>
            </a:r>
            <a:endParaRPr lang="ru-RU" altLang="ru-RU" sz="14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ru-RU" sz="1400" b="1" dirty="0" smtClean="0">
                <a:solidFill>
                  <a:srgbClr val="0070C0"/>
                </a:solidFill>
              </a:rPr>
              <a:t>2 750 000 руб</a:t>
            </a:r>
            <a:r>
              <a:rPr lang="ru-RU" altLang="ru-RU" sz="1400" b="1" dirty="0">
                <a:solidFill>
                  <a:srgbClr val="0070C0"/>
                </a:solidFill>
              </a:rPr>
              <a:t>. </a:t>
            </a:r>
          </a:p>
          <a:p>
            <a:pPr>
              <a:defRPr/>
            </a:pPr>
            <a:r>
              <a:rPr lang="ru-RU" altLang="ru-RU" sz="1400" dirty="0"/>
              <a:t>Договор заключен </a:t>
            </a:r>
            <a:r>
              <a:rPr lang="ru-RU" altLang="ru-RU" sz="1400" b="1" dirty="0"/>
              <a:t>в августе , </a:t>
            </a:r>
            <a:r>
              <a:rPr lang="ru-RU" altLang="ru-RU" sz="1400" dirty="0"/>
              <a:t>пожар произошел </a:t>
            </a:r>
            <a:r>
              <a:rPr lang="ru-RU" altLang="ru-RU" sz="1400" b="1" dirty="0"/>
              <a:t>в октябре </a:t>
            </a:r>
            <a:endParaRPr lang="ru-RU" altLang="ru-RU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24609" y="127789"/>
            <a:ext cx="7454062" cy="500066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</a:rPr>
              <a:t>Как защищаем: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0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347614"/>
            <a:ext cx="799288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075" y="771550"/>
            <a:ext cx="331236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 smtClean="0"/>
              <a:t>г</a:t>
            </a:r>
            <a:r>
              <a:rPr lang="ru-RU" sz="1400" b="1" dirty="0"/>
              <a:t>. </a:t>
            </a:r>
            <a:r>
              <a:rPr lang="ru-RU" sz="1400" b="1" dirty="0" smtClean="0"/>
              <a:t>Кемерово </a:t>
            </a:r>
            <a:endParaRPr lang="ru-RU" sz="1400" b="1" dirty="0"/>
          </a:p>
          <a:p>
            <a:pPr>
              <a:defRPr/>
            </a:pPr>
            <a:r>
              <a:rPr lang="ru-RU" sz="1400" b="1" dirty="0"/>
              <a:t>Страховое событие  - </a:t>
            </a:r>
            <a:r>
              <a:rPr lang="ru-RU" sz="1400" b="1" dirty="0" smtClean="0">
                <a:solidFill>
                  <a:srgbClr val="0070C0"/>
                </a:solidFill>
              </a:rPr>
              <a:t>«Поджог </a:t>
            </a:r>
            <a:r>
              <a:rPr lang="ru-RU" sz="1400" b="1" dirty="0">
                <a:solidFill>
                  <a:srgbClr val="0070C0"/>
                </a:solidFill>
              </a:rPr>
              <a:t>дачи неизвестными лицами».</a:t>
            </a:r>
          </a:p>
          <a:p>
            <a:pPr>
              <a:defRPr/>
            </a:pPr>
            <a:r>
              <a:rPr lang="ru-RU" sz="1400" b="1" dirty="0"/>
              <a:t>Стоимость страхования –  </a:t>
            </a:r>
            <a:endParaRPr lang="ru-RU" sz="1400" b="1" dirty="0" smtClean="0"/>
          </a:p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27 </a:t>
            </a:r>
            <a:r>
              <a:rPr lang="ru-RU" sz="1400" b="1" dirty="0">
                <a:solidFill>
                  <a:srgbClr val="0070C0"/>
                </a:solidFill>
              </a:rPr>
              <a:t>000 руб.</a:t>
            </a:r>
          </a:p>
          <a:p>
            <a:pPr>
              <a:defRPr/>
            </a:pPr>
            <a:r>
              <a:rPr lang="ru-RU" sz="1400" b="1" dirty="0"/>
              <a:t>Выплата страхового возмещения - 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2 </a:t>
            </a:r>
            <a:r>
              <a:rPr lang="ru-RU" sz="1400" b="1" dirty="0">
                <a:solidFill>
                  <a:srgbClr val="0070C0"/>
                </a:solidFill>
              </a:rPr>
              <a:t>520 000 руб. </a:t>
            </a:r>
          </a:p>
          <a:p>
            <a:endParaRPr 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97185" y="126231"/>
            <a:ext cx="7454062" cy="500066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</a:rPr>
              <a:t>Как защищаем: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>
          <a:xfrm>
            <a:off x="174624" y="519113"/>
            <a:ext cx="8717855" cy="600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Пример расчета стоимости полиса и страховой выплаты по дому</a:t>
            </a:r>
          </a:p>
        </p:txBody>
      </p: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361452" y="1203598"/>
            <a:ext cx="2626947" cy="1395684"/>
            <a:chOff x="179512" y="1629385"/>
            <a:chExt cx="2952143" cy="2087647"/>
          </a:xfrm>
        </p:grpSpPr>
        <p:sp>
          <p:nvSpPr>
            <p:cNvPr id="8" name="Прямоугольник с двумя скругленными противолежащими углами 7"/>
            <p:cNvSpPr/>
            <p:nvPr/>
          </p:nvSpPr>
          <p:spPr bwMode="auto">
            <a:xfrm>
              <a:off x="179512" y="1629385"/>
              <a:ext cx="2952143" cy="2087647"/>
            </a:xfrm>
            <a:prstGeom prst="round2Diag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 smtClean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1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Срок </a:t>
              </a:r>
              <a:r>
                <a:rPr lang="ru-RU" sz="1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договора 1 год </a:t>
              </a:r>
            </a:p>
            <a:p>
              <a:pPr>
                <a:defRPr/>
              </a:pPr>
              <a:r>
                <a:rPr lang="ru-RU" sz="1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Рассрочка платежа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460581" y="1723504"/>
              <a:ext cx="2671072" cy="8056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ru-RU" sz="1000" dirty="0">
                  <a:latin typeface="Arial" charset="0"/>
                  <a:cs typeface="Arial" charset="0"/>
                </a:rPr>
                <a:t>Страхование на случай наступления рисков : «Стихийные бедствия», «Пожар»</a:t>
              </a:r>
            </a:p>
          </p:txBody>
        </p:sp>
      </p:grp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3419872" y="1219844"/>
            <a:ext cx="2628156" cy="1395685"/>
            <a:chOff x="179512" y="1628800"/>
            <a:chExt cx="2952329" cy="2088232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 bwMode="auto">
            <a:xfrm>
              <a:off x="179512" y="1628800"/>
              <a:ext cx="2952329" cy="2088232"/>
            </a:xfrm>
            <a:prstGeom prst="round2Diag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700 000 руб.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>
              <a:off x="395338" y="1778577"/>
              <a:ext cx="2736503" cy="452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ru-RU" sz="1100" dirty="0">
                  <a:latin typeface="Arial" charset="0"/>
                  <a:cs typeface="Arial" charset="0"/>
                </a:rPr>
                <a:t>Стоимость дома</a:t>
              </a:r>
            </a:p>
          </p:txBody>
        </p:sp>
      </p:grpSp>
      <p:grpSp>
        <p:nvGrpSpPr>
          <p:cNvPr id="13" name="Группа 15"/>
          <p:cNvGrpSpPr>
            <a:grpSpLocks/>
          </p:cNvGrpSpPr>
          <p:nvPr/>
        </p:nvGrpSpPr>
        <p:grpSpPr bwMode="auto">
          <a:xfrm>
            <a:off x="6340165" y="1219844"/>
            <a:ext cx="2628156" cy="1395685"/>
            <a:chOff x="-737460" y="767556"/>
            <a:chExt cx="2952329" cy="2088232"/>
          </a:xfrm>
        </p:grpSpPr>
        <p:sp>
          <p:nvSpPr>
            <p:cNvPr id="14" name="Прямоугольник с двумя скругленными противолежащими углами 13"/>
            <p:cNvSpPr/>
            <p:nvPr/>
          </p:nvSpPr>
          <p:spPr bwMode="auto">
            <a:xfrm>
              <a:off x="-737460" y="767556"/>
              <a:ext cx="2952329" cy="2088232"/>
            </a:xfrm>
            <a:prstGeom prst="round2Diag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2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6 930  руб.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-521634" y="917332"/>
              <a:ext cx="2736503" cy="60918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ru-RU" sz="1100" dirty="0">
                  <a:latin typeface="Arial" charset="0"/>
                  <a:cs typeface="Arial" charset="0"/>
                </a:rPr>
                <a:t>Стоимость полиса за год</a:t>
              </a:r>
            </a:p>
          </p:txBody>
        </p:sp>
      </p:grpSp>
      <p:grpSp>
        <p:nvGrpSpPr>
          <p:cNvPr id="16" name="Группа 18"/>
          <p:cNvGrpSpPr>
            <a:grpSpLocks/>
          </p:cNvGrpSpPr>
          <p:nvPr/>
        </p:nvGrpSpPr>
        <p:grpSpPr bwMode="auto">
          <a:xfrm>
            <a:off x="1475656" y="3095899"/>
            <a:ext cx="2628156" cy="1395685"/>
            <a:chOff x="1034693" y="-346979"/>
            <a:chExt cx="2952329" cy="2088232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 bwMode="auto">
            <a:xfrm>
              <a:off x="1034693" y="-346979"/>
              <a:ext cx="2952329" cy="2088232"/>
            </a:xfrm>
            <a:prstGeom prst="round2Diag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В результате пожара полностью сгорела кровля дома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1250519" y="-197201"/>
              <a:ext cx="2736503" cy="452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ru-RU" sz="1100" dirty="0">
                  <a:latin typeface="Arial" charset="0"/>
                  <a:cs typeface="Arial" charset="0"/>
                </a:rPr>
                <a:t>Страховой случай</a:t>
              </a:r>
            </a:p>
          </p:txBody>
        </p: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>
            <a:off x="5026087" y="3095899"/>
            <a:ext cx="2628155" cy="1395685"/>
            <a:chOff x="179512" y="1628800"/>
            <a:chExt cx="2952329" cy="2088232"/>
          </a:xfrm>
        </p:grpSpPr>
        <p:sp>
          <p:nvSpPr>
            <p:cNvPr id="20" name="Прямоугольник с двумя скругленными противолежащими углами 19"/>
            <p:cNvSpPr/>
            <p:nvPr/>
          </p:nvSpPr>
          <p:spPr bwMode="auto">
            <a:xfrm>
              <a:off x="179512" y="1628800"/>
              <a:ext cx="2952329" cy="2088232"/>
            </a:xfrm>
            <a:prstGeom prst="round2Diag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ru-RU" sz="11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2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140 000 руб.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395337" y="1778577"/>
              <a:ext cx="2736504" cy="452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ru-RU" sz="1100" dirty="0">
                  <a:latin typeface="Arial" charset="0"/>
                  <a:cs typeface="Arial" charset="0"/>
                </a:rPr>
                <a:t>Размер выплаты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6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isa_redkina\Desktop\picture-14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563638"/>
            <a:ext cx="3482097" cy="259228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2349362" y="4299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ru-RU" b="1" i="1" dirty="0">
                <a:solidFill>
                  <a:srgbClr val="0070C0"/>
                </a:solidFill>
              </a:rPr>
              <a:t>Быть хозяином </a:t>
            </a:r>
            <a:r>
              <a:rPr lang="ru-RU" b="1" i="1" dirty="0" smtClean="0">
                <a:solidFill>
                  <a:srgbClr val="0070C0"/>
                </a:solidFill>
              </a:rPr>
              <a:t>имущества - </a:t>
            </a:r>
            <a:r>
              <a:rPr lang="ru-RU" b="1" i="1" dirty="0">
                <a:solidFill>
                  <a:srgbClr val="0070C0"/>
                </a:solidFill>
              </a:rPr>
              <a:t>значит отвечать за его безопасность!!!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2914" y="64030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Страхование </a:t>
            </a:r>
            <a:r>
              <a:rPr lang="ru-RU" dirty="0">
                <a:solidFill>
                  <a:srgbClr val="0070C0"/>
                </a:solidFill>
              </a:rPr>
              <a:t>является лучшим способом  обеспечить </a:t>
            </a:r>
            <a:r>
              <a:rPr lang="ru-RU" dirty="0" smtClean="0">
                <a:solidFill>
                  <a:srgbClr val="0070C0"/>
                </a:solidFill>
              </a:rPr>
              <a:t>себя, </a:t>
            </a:r>
            <a:r>
              <a:rPr lang="ru-RU" dirty="0">
                <a:solidFill>
                  <a:srgbClr val="0070C0"/>
                </a:solidFill>
              </a:rPr>
              <a:t>как  </a:t>
            </a:r>
            <a:r>
              <a:rPr lang="ru-RU" dirty="0" smtClean="0">
                <a:solidFill>
                  <a:srgbClr val="0070C0"/>
                </a:solidFill>
              </a:rPr>
              <a:t>владельца, </a:t>
            </a:r>
            <a:r>
              <a:rPr lang="ru-RU" dirty="0">
                <a:solidFill>
                  <a:srgbClr val="0070C0"/>
                </a:solidFill>
              </a:rPr>
              <a:t>финансовой поддержкой  в случае непредвиденных событий.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894288-E9C4-41A3-98B3-769291E7D22C}"/>
              </a:ext>
            </a:extLst>
          </p:cNvPr>
          <p:cNvSpPr txBox="1"/>
          <p:nvPr/>
        </p:nvSpPr>
        <p:spPr>
          <a:xfrm>
            <a:off x="544571" y="118804"/>
            <a:ext cx="3468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сегодня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Овал 4">
            <a:extLst>
              <a:ext uri="{FF2B5EF4-FFF2-40B4-BE49-F238E27FC236}">
                <a16:creationId xmlns:a16="http://schemas.microsoft.com/office/drawing/2014/main" xmlns="" id="{8E8D4FF5-D0E9-4D61-93DE-995963BE387E}"/>
              </a:ext>
            </a:extLst>
          </p:cNvPr>
          <p:cNvGrpSpPr/>
          <p:nvPr/>
        </p:nvGrpSpPr>
        <p:grpSpPr>
          <a:xfrm>
            <a:off x="191224" y="948396"/>
            <a:ext cx="715880" cy="669020"/>
            <a:chOff x="0" y="-1"/>
            <a:chExt cx="954506" cy="892024"/>
          </a:xfrm>
        </p:grpSpPr>
        <p:sp>
          <p:nvSpPr>
            <p:cNvPr id="10" name="Oval">
              <a:extLst>
                <a:ext uri="{FF2B5EF4-FFF2-40B4-BE49-F238E27FC236}">
                  <a16:creationId xmlns:a16="http://schemas.microsoft.com/office/drawing/2014/main" xmlns="" id="{88D60B56-BBF6-48E4-A2D1-289B507AF93A}"/>
                </a:ext>
              </a:extLst>
            </p:cNvPr>
            <p:cNvSpPr/>
            <p:nvPr/>
          </p:nvSpPr>
          <p:spPr>
            <a:xfrm>
              <a:off x="0" y="-1"/>
              <a:ext cx="954506" cy="892024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1-я">
              <a:extLst>
                <a:ext uri="{FF2B5EF4-FFF2-40B4-BE49-F238E27FC236}">
                  <a16:creationId xmlns:a16="http://schemas.microsoft.com/office/drawing/2014/main" xmlns="" id="{F1FA10A6-5EB0-4CBD-A0F8-A5AA7255A639}"/>
                </a:ext>
              </a:extLst>
            </p:cNvPr>
            <p:cNvSpPr txBox="1"/>
            <p:nvPr/>
          </p:nvSpPr>
          <p:spPr>
            <a:xfrm>
              <a:off x="139783" y="261348"/>
              <a:ext cx="674938" cy="369328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1800" b="1"/>
              </a:lvl1pPr>
            </a:lstStyle>
            <a:p>
              <a:r>
                <a:rPr sz="13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sz="13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1C477D51-1A57-4783-8674-BE40428AC667}"/>
              </a:ext>
            </a:extLst>
          </p:cNvPr>
          <p:cNvSpPr txBox="1"/>
          <p:nvPr/>
        </p:nvSpPr>
        <p:spPr>
          <a:xfrm>
            <a:off x="1097276" y="971827"/>
            <a:ext cx="488967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1800"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жизни и здоровья</a:t>
            </a:r>
            <a:endParaRPr sz="1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Овал 7">
            <a:extLst>
              <a:ext uri="{FF2B5EF4-FFF2-40B4-BE49-F238E27FC236}">
                <a16:creationId xmlns:a16="http://schemas.microsoft.com/office/drawing/2014/main" xmlns="" id="{8B8D106B-38CA-48EF-99DE-4C4FF698FDDE}"/>
              </a:ext>
            </a:extLst>
          </p:cNvPr>
          <p:cNvGrpSpPr/>
          <p:nvPr/>
        </p:nvGrpSpPr>
        <p:grpSpPr>
          <a:xfrm>
            <a:off x="191223" y="1758715"/>
            <a:ext cx="715880" cy="669019"/>
            <a:chOff x="0" y="-1"/>
            <a:chExt cx="954506" cy="892024"/>
          </a:xfrm>
        </p:grpSpPr>
        <p:sp>
          <p:nvSpPr>
            <p:cNvPr id="14" name="Oval">
              <a:extLst>
                <a:ext uri="{FF2B5EF4-FFF2-40B4-BE49-F238E27FC236}">
                  <a16:creationId xmlns:a16="http://schemas.microsoft.com/office/drawing/2014/main" xmlns="" id="{64FFB6BC-559D-4D3E-8B06-B796AAF98EF0}"/>
                </a:ext>
              </a:extLst>
            </p:cNvPr>
            <p:cNvSpPr/>
            <p:nvPr/>
          </p:nvSpPr>
          <p:spPr>
            <a:xfrm>
              <a:off x="0" y="-1"/>
              <a:ext cx="954506" cy="892024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97 лет">
              <a:extLst>
                <a:ext uri="{FF2B5EF4-FFF2-40B4-BE49-F238E27FC236}">
                  <a16:creationId xmlns:a16="http://schemas.microsoft.com/office/drawing/2014/main" xmlns="" id="{8AF2FC88-0E0F-47C9-BA4F-A54EF155E6F2}"/>
                </a:ext>
              </a:extLst>
            </p:cNvPr>
            <p:cNvSpPr txBox="1"/>
            <p:nvPr/>
          </p:nvSpPr>
          <p:spPr>
            <a:xfrm>
              <a:off x="139783" y="261341"/>
              <a:ext cx="674938" cy="369329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1800" b="1"/>
              </a:lvl1pPr>
            </a:lstStyle>
            <a:p>
              <a:r>
                <a:rPr lang="ru-RU" sz="13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13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3BA8378D-4387-46B5-A935-5C6509E2E22C}"/>
              </a:ext>
            </a:extLst>
          </p:cNvPr>
          <p:cNvSpPr txBox="1"/>
          <p:nvPr/>
        </p:nvSpPr>
        <p:spPr>
          <a:xfrm>
            <a:off x="1122174" y="1985577"/>
            <a:ext cx="459635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>
              <a:defRPr sz="1800"/>
            </a:lvl1pPr>
          </a:lstStyle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недвижимости</a:t>
            </a:r>
            <a:r>
              <a:rPr sz="15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Овал 9">
            <a:extLst>
              <a:ext uri="{FF2B5EF4-FFF2-40B4-BE49-F238E27FC236}">
                <a16:creationId xmlns:a16="http://schemas.microsoft.com/office/drawing/2014/main" xmlns="" id="{DB1C3532-9485-4924-9C23-21BAED07BDD5}"/>
              </a:ext>
            </a:extLst>
          </p:cNvPr>
          <p:cNvGrpSpPr/>
          <p:nvPr/>
        </p:nvGrpSpPr>
        <p:grpSpPr>
          <a:xfrm>
            <a:off x="207501" y="2571750"/>
            <a:ext cx="715880" cy="669019"/>
            <a:chOff x="0" y="-1"/>
            <a:chExt cx="954506" cy="892024"/>
          </a:xfrm>
        </p:grpSpPr>
        <p:sp>
          <p:nvSpPr>
            <p:cNvPr id="18" name="Oval">
              <a:extLst>
                <a:ext uri="{FF2B5EF4-FFF2-40B4-BE49-F238E27FC236}">
                  <a16:creationId xmlns:a16="http://schemas.microsoft.com/office/drawing/2014/main" xmlns="" id="{7D228EEA-AFA7-4ECC-BBEE-DFB0F3BCF334}"/>
                </a:ext>
              </a:extLst>
            </p:cNvPr>
            <p:cNvSpPr/>
            <p:nvPr/>
          </p:nvSpPr>
          <p:spPr>
            <a:xfrm>
              <a:off x="0" y="-1"/>
              <a:ext cx="954506" cy="892024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90%">
              <a:extLst>
                <a:ext uri="{FF2B5EF4-FFF2-40B4-BE49-F238E27FC236}">
                  <a16:creationId xmlns:a16="http://schemas.microsoft.com/office/drawing/2014/main" xmlns="" id="{9601D8ED-8E35-4012-ACE8-A2DE0FE2F597}"/>
                </a:ext>
              </a:extLst>
            </p:cNvPr>
            <p:cNvSpPr txBox="1"/>
            <p:nvPr/>
          </p:nvSpPr>
          <p:spPr>
            <a:xfrm>
              <a:off x="139783" y="261347"/>
              <a:ext cx="674938" cy="369329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1800" b="1"/>
              </a:lvl1pPr>
            </a:lstStyle>
            <a:p>
              <a:r>
                <a:rPr lang="ru-RU" sz="13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13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0">
            <a:extLst>
              <a:ext uri="{FF2B5EF4-FFF2-40B4-BE49-F238E27FC236}">
                <a16:creationId xmlns:a16="http://schemas.microsoft.com/office/drawing/2014/main" xmlns="" id="{A21D3AD3-F1F0-469F-A87A-3598AE7553A4}"/>
              </a:ext>
            </a:extLst>
          </p:cNvPr>
          <p:cNvSpPr txBox="1"/>
          <p:nvPr/>
        </p:nvSpPr>
        <p:spPr>
          <a:xfrm>
            <a:off x="1122174" y="2594149"/>
            <a:ext cx="4864773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1800"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движимого имущества</a:t>
            </a:r>
            <a:endParaRPr sz="1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Овал 11">
            <a:extLst>
              <a:ext uri="{FF2B5EF4-FFF2-40B4-BE49-F238E27FC236}">
                <a16:creationId xmlns:a16="http://schemas.microsoft.com/office/drawing/2014/main" xmlns="" id="{3D9EE4D4-9D25-4D19-BB58-601FB7FFC49D}"/>
              </a:ext>
            </a:extLst>
          </p:cNvPr>
          <p:cNvGrpSpPr/>
          <p:nvPr/>
        </p:nvGrpSpPr>
        <p:grpSpPr>
          <a:xfrm>
            <a:off x="223610" y="3363838"/>
            <a:ext cx="715880" cy="669019"/>
            <a:chOff x="0" y="-1"/>
            <a:chExt cx="954506" cy="892024"/>
          </a:xfrm>
        </p:grpSpPr>
        <p:sp>
          <p:nvSpPr>
            <p:cNvPr id="22" name="Oval">
              <a:extLst>
                <a:ext uri="{FF2B5EF4-FFF2-40B4-BE49-F238E27FC236}">
                  <a16:creationId xmlns:a16="http://schemas.microsoft.com/office/drawing/2014/main" xmlns="" id="{7E3F8542-F9B9-40F9-B51B-250470696478}"/>
                </a:ext>
              </a:extLst>
            </p:cNvPr>
            <p:cNvSpPr/>
            <p:nvPr/>
          </p:nvSpPr>
          <p:spPr>
            <a:xfrm>
              <a:off x="0" y="-1"/>
              <a:ext cx="954506" cy="892024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1-е">
              <a:extLst>
                <a:ext uri="{FF2B5EF4-FFF2-40B4-BE49-F238E27FC236}">
                  <a16:creationId xmlns:a16="http://schemas.microsoft.com/office/drawing/2014/main" xmlns="" id="{CE2FD408-6A60-44B5-AAC9-2F860B3E7BF9}"/>
                </a:ext>
              </a:extLst>
            </p:cNvPr>
            <p:cNvSpPr txBox="1"/>
            <p:nvPr/>
          </p:nvSpPr>
          <p:spPr>
            <a:xfrm>
              <a:off x="139783" y="261347"/>
              <a:ext cx="674938" cy="369329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1800" b="1"/>
              </a:lvl1pPr>
            </a:lstStyle>
            <a:p>
              <a:r>
                <a:rPr lang="ru-RU" sz="13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sz="13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xmlns="" id="{703ECD31-E01C-46CA-B0CA-AB82B313BF4E}"/>
              </a:ext>
            </a:extLst>
          </p:cNvPr>
          <p:cNvSpPr txBox="1"/>
          <p:nvPr/>
        </p:nvSpPr>
        <p:spPr>
          <a:xfrm>
            <a:off x="1125715" y="3316938"/>
            <a:ext cx="4809199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1800"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гражданской ответственности</a:t>
            </a:r>
            <a:endParaRPr sz="1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Овал 13">
            <a:extLst>
              <a:ext uri="{FF2B5EF4-FFF2-40B4-BE49-F238E27FC236}">
                <a16:creationId xmlns:a16="http://schemas.microsoft.com/office/drawing/2014/main" xmlns="" id="{3C06AFC4-DC55-4724-AE9D-15C732DA6353}"/>
              </a:ext>
            </a:extLst>
          </p:cNvPr>
          <p:cNvGrpSpPr/>
          <p:nvPr/>
        </p:nvGrpSpPr>
        <p:grpSpPr>
          <a:xfrm>
            <a:off x="207500" y="4152768"/>
            <a:ext cx="715880" cy="669019"/>
            <a:chOff x="0" y="-1"/>
            <a:chExt cx="954506" cy="892024"/>
          </a:xfrm>
        </p:grpSpPr>
        <p:sp>
          <p:nvSpPr>
            <p:cNvPr id="26" name="Oval">
              <a:extLst>
                <a:ext uri="{FF2B5EF4-FFF2-40B4-BE49-F238E27FC236}">
                  <a16:creationId xmlns:a16="http://schemas.microsoft.com/office/drawing/2014/main" xmlns="" id="{38331682-1A15-47B4-A47E-337517F64B6D}"/>
                </a:ext>
              </a:extLst>
            </p:cNvPr>
            <p:cNvSpPr/>
            <p:nvPr/>
          </p:nvSpPr>
          <p:spPr>
            <a:xfrm>
              <a:off x="0" y="-1"/>
              <a:ext cx="954506" cy="892024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900" b="1"/>
              </a:pPr>
              <a:endParaRPr sz="675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2000…">
              <a:extLst>
                <a:ext uri="{FF2B5EF4-FFF2-40B4-BE49-F238E27FC236}">
                  <a16:creationId xmlns:a16="http://schemas.microsoft.com/office/drawing/2014/main" xmlns="" id="{C31C091B-951E-44E3-9F46-66A0C0ACD52F}"/>
                </a:ext>
              </a:extLst>
            </p:cNvPr>
            <p:cNvSpPr txBox="1"/>
            <p:nvPr/>
          </p:nvSpPr>
          <p:spPr>
            <a:xfrm>
              <a:off x="139783" y="276735"/>
              <a:ext cx="674938" cy="338551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 sz="1600" b="1"/>
              </a:pPr>
              <a:r>
                <a:rPr lang="ru-RU" sz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14">
            <a:extLst>
              <a:ext uri="{FF2B5EF4-FFF2-40B4-BE49-F238E27FC236}">
                <a16:creationId xmlns:a16="http://schemas.microsoft.com/office/drawing/2014/main" xmlns="" id="{2127EABF-0E73-4CCA-A894-F65003DC3ED2}"/>
              </a:ext>
            </a:extLst>
          </p:cNvPr>
          <p:cNvSpPr txBox="1"/>
          <p:nvPr/>
        </p:nvSpPr>
        <p:spPr>
          <a:xfrm>
            <a:off x="1122174" y="4173751"/>
            <a:ext cx="494326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1800"/>
            </a:pPr>
            <a:r>
              <a:rPr sz="15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ащита на все случаи жизни</a:t>
            </a:r>
            <a:endParaRPr sz="1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Picture 4">
            <a:extLst>
              <a:ext uri="{FF2B5EF4-FFF2-40B4-BE49-F238E27FC236}">
                <a16:creationId xmlns:a16="http://schemas.microsoft.com/office/drawing/2014/main" xmlns="" id="{6329E4DE-F42C-44E2-941F-04F58AEED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9754" y="1250872"/>
            <a:ext cx="2893784" cy="3096344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xmlns="" id="{3E8F22A6-0407-446F-883E-5107AC60BF09}"/>
              </a:ext>
            </a:extLst>
          </p:cNvPr>
          <p:cNvSpPr txBox="1">
            <a:spLocks/>
          </p:cNvSpPr>
          <p:nvPr/>
        </p:nvSpPr>
        <p:spPr>
          <a:xfrm>
            <a:off x="8584140" y="4901229"/>
            <a:ext cx="176233" cy="80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685436" rtl="0" eaLnBrk="1" latinLnBrk="0" hangingPunct="1">
              <a:defRPr sz="525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342718" algn="l" defTabSz="68543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36" algn="l" defTabSz="68543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154" algn="l" defTabSz="68543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871" algn="l" defTabSz="68543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590" algn="l" defTabSz="68543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307" algn="l" defTabSz="68543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025" algn="l" defTabSz="68543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744" algn="l" defTabSz="68543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925" defTabSz="1207073">
              <a:spcBef>
                <a:spcPts val="27"/>
              </a:spcBef>
            </a:pPr>
            <a:fld id="{81D60167-4931-47E6-BA6A-407CBD079E47}" type="slidenum">
              <a:rPr lang="ru-RU" spc="14" smtClean="0">
                <a:solidFill>
                  <a:schemeClr val="bg2">
                    <a:lumMod val="25000"/>
                  </a:schemeClr>
                </a:solidFill>
              </a:rPr>
              <a:pPr marL="72925" defTabSz="1207073">
                <a:spcBef>
                  <a:spcPts val="27"/>
                </a:spcBef>
              </a:pPr>
              <a:t>2</a:t>
            </a:fld>
            <a:endParaRPr lang="ru-RU" spc="14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56" y="-531"/>
            <a:ext cx="9197789" cy="51440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3169" y="2046712"/>
            <a:ext cx="4690831" cy="1489166"/>
          </a:xfrm>
          <a:prstGeom prst="rect">
            <a:avLst/>
          </a:prstGeom>
          <a:solidFill>
            <a:srgbClr val="EAEAEA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sp>
        <p:nvSpPr>
          <p:cNvPr id="6" name="TextBox 5"/>
          <p:cNvSpPr txBox="1"/>
          <p:nvPr/>
        </p:nvSpPr>
        <p:spPr>
          <a:xfrm>
            <a:off x="4800601" y="2242607"/>
            <a:ext cx="422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от несчастных случаев 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болезней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8" y="1669076"/>
            <a:ext cx="3096689" cy="28138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856" y="245593"/>
            <a:ext cx="6427348" cy="288608"/>
          </a:xfrm>
          <a:prstGeom prst="rect">
            <a:avLst/>
          </a:prstGeom>
        </p:spPr>
        <p:txBody>
          <a:bodyPr vert="horz" wrap="square" lIns="0" tIns="1149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102">
              <a:spcBef>
                <a:spcPts val="91"/>
              </a:spcBef>
            </a:pPr>
            <a:r>
              <a:rPr spc="-10" dirty="0"/>
              <a:t>Сохраняя</a:t>
            </a:r>
            <a:r>
              <a:rPr spc="-114" dirty="0"/>
              <a:t> </a:t>
            </a:r>
            <a:r>
              <a:rPr spc="-10" dirty="0"/>
              <a:t>главное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9" y="831848"/>
            <a:ext cx="2387189" cy="28138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53297" y="1192082"/>
            <a:ext cx="7639865" cy="48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522" indent="-171522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858" b="1" dirty="0">
                <a:latin typeface="Montserrat" panose="00000500000000000000" pitchFamily="2" charset="-52"/>
              </a:rPr>
              <a:t>Постановка диагноза «инвазивный рак» </a:t>
            </a:r>
          </a:p>
          <a:p>
            <a:pPr marL="171522" indent="-171522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858" b="1" dirty="0">
                <a:latin typeface="Montserrat" panose="00000500000000000000" pitchFamily="2" charset="-52"/>
              </a:rPr>
              <a:t>Постановка диагноза «</a:t>
            </a:r>
            <a:r>
              <a:rPr lang="ru-RU" sz="858" b="1" dirty="0" err="1">
                <a:latin typeface="Montserrat" panose="00000500000000000000" pitchFamily="2" charset="-52"/>
              </a:rPr>
              <a:t>преинвазивный</a:t>
            </a:r>
            <a:r>
              <a:rPr lang="ru-RU" sz="858" b="1" dirty="0">
                <a:latin typeface="Montserrat" panose="00000500000000000000" pitchFamily="2" charset="-52"/>
              </a:rPr>
              <a:t> рак» (рак </a:t>
            </a:r>
            <a:r>
              <a:rPr lang="ru-RU" sz="858" b="1" dirty="0" err="1">
                <a:latin typeface="Montserrat" panose="00000500000000000000" pitchFamily="2" charset="-52"/>
              </a:rPr>
              <a:t>in</a:t>
            </a:r>
            <a:r>
              <a:rPr lang="ru-RU" sz="858" b="1" dirty="0">
                <a:latin typeface="Montserrat" panose="00000500000000000000" pitchFamily="2" charset="-52"/>
              </a:rPr>
              <a:t> </a:t>
            </a:r>
            <a:r>
              <a:rPr lang="ru-RU" sz="858" b="1" dirty="0" err="1">
                <a:latin typeface="Montserrat" panose="00000500000000000000" pitchFamily="2" charset="-52"/>
              </a:rPr>
              <a:t>situ</a:t>
            </a:r>
            <a:r>
              <a:rPr lang="ru-RU" sz="858" b="1" dirty="0">
                <a:latin typeface="Montserrat" panose="00000500000000000000" pitchFamily="2" charset="-52"/>
              </a:rPr>
              <a:t>)* — выявление рака </a:t>
            </a:r>
            <a:br>
              <a:rPr lang="ru-RU" sz="858" b="1" dirty="0">
                <a:latin typeface="Montserrat" panose="00000500000000000000" pitchFamily="2" charset="-52"/>
              </a:rPr>
            </a:br>
            <a:r>
              <a:rPr lang="ru-RU" sz="858" b="1" dirty="0">
                <a:latin typeface="Montserrat" panose="00000500000000000000" pitchFamily="2" charset="-52"/>
              </a:rPr>
              <a:t>на самых ранних стадиях развития болезни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6781" y="829011"/>
            <a:ext cx="1847878" cy="297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34" b="1" dirty="0">
                <a:solidFill>
                  <a:schemeClr val="bg1"/>
                </a:solidFill>
              </a:rPr>
              <a:t>Страховой случай: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71098" y="1649655"/>
            <a:ext cx="3918744" cy="29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334" b="1" dirty="0">
                <a:solidFill>
                  <a:schemeClr val="bg1"/>
                </a:solidFill>
              </a:rPr>
              <a:t>Какие услуги входят в программу: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94398" y="2044143"/>
            <a:ext cx="3778490" cy="29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72"/>
              </a:spcAft>
            </a:pPr>
            <a:r>
              <a:rPr lang="ru-RU" sz="1001" b="1" dirty="0">
                <a:solidFill>
                  <a:schemeClr val="accent6"/>
                </a:solidFill>
                <a:latin typeface="Montserrat" panose="00000500000000000000" pitchFamily="2" charset="-52"/>
              </a:rPr>
              <a:t>Организация и оплата лечения:</a:t>
            </a:r>
          </a:p>
          <a:p>
            <a:pPr marL="163375" indent="-163375">
              <a:spcAft>
                <a:spcPts val="572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953" dirty="0">
                <a:latin typeface="Montserrat" panose="00000500000000000000" pitchFamily="2" charset="-52"/>
              </a:rPr>
              <a:t>Верификация диагноза</a:t>
            </a:r>
          </a:p>
          <a:p>
            <a:pPr marL="163375" indent="-163375">
              <a:spcAft>
                <a:spcPts val="572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953" dirty="0">
                <a:latin typeface="Montserrat" panose="00000500000000000000" pitchFamily="2" charset="-52"/>
              </a:rPr>
              <a:t>Составление плана лечения</a:t>
            </a:r>
          </a:p>
          <a:p>
            <a:pPr marL="163375" indent="-163375">
              <a:spcAft>
                <a:spcPts val="572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953" dirty="0">
                <a:latin typeface="Montserrat" panose="00000500000000000000" pitchFamily="2" charset="-52"/>
              </a:rPr>
              <a:t>Диагностические исследования и анализы</a:t>
            </a:r>
          </a:p>
          <a:p>
            <a:pPr marL="163375" indent="-163375">
              <a:spcAft>
                <a:spcPts val="572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953" dirty="0">
                <a:latin typeface="Montserrat" panose="00000500000000000000" pitchFamily="2" charset="-52"/>
              </a:rPr>
              <a:t>Лечебные медицинские вмешательства: хирургическое лечение, химиотерапия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лучевая терапию, </a:t>
            </a:r>
            <a:r>
              <a:rPr lang="ru-RU" sz="953" dirty="0" err="1">
                <a:latin typeface="Montserrat" panose="00000500000000000000" pitchFamily="2" charset="-52"/>
              </a:rPr>
              <a:t>радиоиммунотерапия</a:t>
            </a:r>
            <a:r>
              <a:rPr lang="ru-RU" sz="953" dirty="0">
                <a:latin typeface="Montserrat" panose="00000500000000000000" pitchFamily="2" charset="-52"/>
              </a:rPr>
              <a:t>, трансплантация костного мозга, иные 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научно обоснованные и разрешенные 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к применению на территории Российской Федерации методы лечения </a:t>
            </a:r>
          </a:p>
          <a:p>
            <a:pPr marL="163375" indent="-163375">
              <a:spcAft>
                <a:spcPts val="572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953" dirty="0">
                <a:latin typeface="Montserrat" panose="00000500000000000000" pitchFamily="2" charset="-52"/>
              </a:rPr>
              <a:t>Лекарства, применяемые для лечения 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в стационаре</a:t>
            </a:r>
          </a:p>
          <a:p>
            <a:pPr>
              <a:spcAft>
                <a:spcPts val="572"/>
              </a:spcAft>
              <a:buClr>
                <a:schemeClr val="accent2"/>
              </a:buClr>
            </a:pPr>
            <a:r>
              <a:rPr lang="ru-RU" sz="953" b="1" dirty="0">
                <a:solidFill>
                  <a:schemeClr val="accent6"/>
                </a:solidFill>
                <a:latin typeface="Montserrat" panose="00000500000000000000" pitchFamily="2" charset="-52"/>
              </a:rPr>
              <a:t>Второе медицинское мнение </a:t>
            </a:r>
            <a:r>
              <a:rPr lang="ru-RU" sz="953" dirty="0">
                <a:solidFill>
                  <a:schemeClr val="accent6"/>
                </a:solidFill>
                <a:latin typeface="Montserrat" panose="00000500000000000000" pitchFamily="2" charset="-52"/>
              </a:rPr>
              <a:t>— </a:t>
            </a:r>
            <a:r>
              <a:rPr lang="ru-RU" sz="953" dirty="0">
                <a:latin typeface="Montserrat" panose="00000500000000000000" pitchFamily="2" charset="-52"/>
              </a:rPr>
              <a:t>дистанционное 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экспертное заключение врача</a:t>
            </a:r>
          </a:p>
          <a:p>
            <a:pPr marL="163375" indent="-163375">
              <a:spcAft>
                <a:spcPts val="572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953" dirty="0">
              <a:latin typeface="Montserrat" panose="00000500000000000000" pitchFamily="2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57339" y="1975719"/>
            <a:ext cx="4235824" cy="237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522" indent="-171522">
              <a:spcAft>
                <a:spcPts val="572"/>
              </a:spcAft>
            </a:pPr>
            <a:r>
              <a:rPr lang="ru-RU" sz="953" b="1" dirty="0">
                <a:solidFill>
                  <a:schemeClr val="accent6"/>
                </a:solidFill>
                <a:latin typeface="Montserrat" panose="00000500000000000000" pitchFamily="2" charset="-52"/>
              </a:rPr>
              <a:t>Психологическая поддержка </a:t>
            </a:r>
            <a:r>
              <a:rPr lang="ru-RU" sz="953" dirty="0">
                <a:solidFill>
                  <a:schemeClr val="accent6"/>
                </a:solidFill>
                <a:latin typeface="Montserrat" panose="00000500000000000000" pitchFamily="2" charset="-52"/>
              </a:rPr>
              <a:t>— </a:t>
            </a:r>
            <a:r>
              <a:rPr lang="ru-RU" sz="953" dirty="0">
                <a:latin typeface="Montserrat" panose="00000500000000000000" pitchFamily="2" charset="-52"/>
              </a:rPr>
              <a:t>консультации </a:t>
            </a:r>
            <a:r>
              <a:rPr lang="ru-RU" sz="953" dirty="0" err="1">
                <a:latin typeface="Montserrat" panose="00000500000000000000" pitchFamily="2" charset="-52"/>
              </a:rPr>
              <a:t>онкопсихолога</a:t>
            </a:r>
            <a:endParaRPr lang="ru-RU" sz="953" dirty="0">
              <a:latin typeface="Montserrat" panose="00000500000000000000" pitchFamily="2" charset="-52"/>
            </a:endParaRPr>
          </a:p>
          <a:p>
            <a:pPr marL="171522" indent="-171522">
              <a:spcAft>
                <a:spcPts val="572"/>
              </a:spcAft>
            </a:pPr>
            <a:r>
              <a:rPr lang="ru-RU" sz="953" b="1" dirty="0">
                <a:solidFill>
                  <a:schemeClr val="accent6"/>
                </a:solidFill>
                <a:latin typeface="Montserrat" panose="00000500000000000000" pitchFamily="2" charset="-52"/>
              </a:rPr>
              <a:t>Денежная выплата </a:t>
            </a:r>
            <a:r>
              <a:rPr lang="ru-RU" sz="953" dirty="0">
                <a:latin typeface="Montserrat" panose="00000500000000000000" pitchFamily="2" charset="-52"/>
              </a:rPr>
              <a:t>при диагностировании инвазивного рака</a:t>
            </a:r>
          </a:p>
          <a:p>
            <a:pPr marL="171522" indent="-171522">
              <a:spcAft>
                <a:spcPts val="572"/>
              </a:spcAft>
            </a:pPr>
            <a:r>
              <a:rPr lang="ru-RU" sz="953" b="1" dirty="0" err="1">
                <a:solidFill>
                  <a:schemeClr val="accent6"/>
                </a:solidFill>
                <a:latin typeface="Montserrat" panose="00000500000000000000" pitchFamily="2" charset="-52"/>
              </a:rPr>
              <a:t>Онкочекап</a:t>
            </a:r>
            <a:r>
              <a:rPr lang="ru-RU" sz="953" dirty="0">
                <a:solidFill>
                  <a:schemeClr val="accent6"/>
                </a:solidFill>
                <a:latin typeface="Montserrat" panose="00000500000000000000" pitchFamily="2" charset="-52"/>
              </a:rPr>
              <a:t> — </a:t>
            </a:r>
            <a:r>
              <a:rPr lang="ru-RU" sz="953" dirty="0">
                <a:latin typeface="Montserrat" panose="00000500000000000000" pitchFamily="2" charset="-52"/>
              </a:rPr>
              <a:t>комплекс лабораторных исследований, 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позволяющих выявить отклонения в организме даже 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на ранних стадиях</a:t>
            </a:r>
          </a:p>
          <a:p>
            <a:pPr marL="171522" indent="-171522">
              <a:spcAft>
                <a:spcPts val="572"/>
              </a:spcAft>
            </a:pPr>
            <a:r>
              <a:rPr lang="ru-RU" sz="953" b="1" dirty="0">
                <a:solidFill>
                  <a:schemeClr val="accent6"/>
                </a:solidFill>
                <a:latin typeface="Montserrat" panose="00000500000000000000" pitchFamily="2" charset="-52"/>
              </a:rPr>
              <a:t>Медицинский навигатор </a:t>
            </a:r>
            <a:r>
              <a:rPr lang="ru-RU" sz="953" dirty="0">
                <a:solidFill>
                  <a:schemeClr val="accent6"/>
                </a:solidFill>
                <a:latin typeface="Montserrat" panose="00000500000000000000" pitchFamily="2" charset="-52"/>
              </a:rPr>
              <a:t>— </a:t>
            </a:r>
            <a:r>
              <a:rPr lang="ru-RU" sz="953" dirty="0">
                <a:latin typeface="Montserrat" panose="00000500000000000000" pitchFamily="2" charset="-52"/>
              </a:rPr>
              <a:t>маршрутизация Застрахованного лица для обеспечения ему максимального доступа к необходимым медицинским технологиям 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с учетом всех допускаемых законодательством 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Российской Федерации источников покрытия расходов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на специализированную медицинскую помощь, информационно-консультационное содействие </a:t>
            </a:r>
            <a:br>
              <a:rPr lang="ru-RU" sz="953" dirty="0">
                <a:latin typeface="Montserrat" panose="00000500000000000000" pitchFamily="2" charset="-52"/>
              </a:rPr>
            </a:br>
            <a:r>
              <a:rPr lang="ru-RU" sz="953" dirty="0">
                <a:latin typeface="Montserrat" panose="00000500000000000000" pitchFamily="2" charset="-52"/>
              </a:rPr>
              <a:t>организации оказания медицинской помощи в соответствии с предоставленным планом лечения и наблюдения. </a:t>
            </a:r>
            <a:endParaRPr lang="ru-RU" sz="953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79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209" y="472082"/>
            <a:ext cx="4588002" cy="290275"/>
          </a:xfrm>
          <a:prstGeom prst="rect">
            <a:avLst/>
          </a:prstGeom>
        </p:spPr>
        <p:txBody>
          <a:bodyPr vert="horz" wrap="square" lIns="0" tIns="11497" rIns="0" bIns="0" rtlCol="0">
            <a:spAutoFit/>
          </a:bodyPr>
          <a:lstStyle/>
          <a:p>
            <a:pPr marL="12102">
              <a:spcBef>
                <a:spcPts val="91"/>
              </a:spcBef>
            </a:pPr>
            <a:r>
              <a:rPr sz="1811" b="1" dirty="0">
                <a:solidFill>
                  <a:srgbClr val="333333"/>
                </a:solidFill>
                <a:latin typeface="Montserrat Black"/>
                <a:cs typeface="Montserrat Black"/>
              </a:rPr>
              <a:t>Варианты</a:t>
            </a:r>
            <a:r>
              <a:rPr sz="1811" b="1" spc="-91" dirty="0">
                <a:solidFill>
                  <a:srgbClr val="333333"/>
                </a:solidFill>
                <a:latin typeface="Montserrat Black"/>
                <a:cs typeface="Montserrat Black"/>
              </a:rPr>
              <a:t> </a:t>
            </a:r>
            <a:r>
              <a:rPr sz="1811" b="1" spc="-10" dirty="0">
                <a:solidFill>
                  <a:srgbClr val="333333"/>
                </a:solidFill>
                <a:latin typeface="Montserrat Black"/>
                <a:cs typeface="Montserrat Black"/>
              </a:rPr>
              <a:t>программы</a:t>
            </a:r>
            <a:r>
              <a:rPr sz="1811" b="1" spc="-86" dirty="0">
                <a:solidFill>
                  <a:srgbClr val="333333"/>
                </a:solidFill>
                <a:latin typeface="Montserrat Black"/>
                <a:cs typeface="Montserrat Black"/>
              </a:rPr>
              <a:t> </a:t>
            </a:r>
            <a:r>
              <a:rPr sz="1811" b="1" spc="-10" dirty="0">
                <a:solidFill>
                  <a:srgbClr val="333333"/>
                </a:solidFill>
                <a:latin typeface="Montserrat Black"/>
                <a:cs typeface="Montserrat Black"/>
              </a:rPr>
              <a:t>страхования</a:t>
            </a:r>
            <a:endParaRPr sz="1811" dirty="0">
              <a:latin typeface="Montserrat Black"/>
              <a:cs typeface="Montserrat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55675" y="1479469"/>
            <a:ext cx="5259683" cy="3468545"/>
            <a:chOff x="2596457" y="1524000"/>
            <a:chExt cx="5519420" cy="3365500"/>
          </a:xfrm>
        </p:grpSpPr>
        <p:sp>
          <p:nvSpPr>
            <p:cNvPr id="10" name="object 10"/>
            <p:cNvSpPr/>
            <p:nvPr/>
          </p:nvSpPr>
          <p:spPr>
            <a:xfrm>
              <a:off x="2596457" y="1524000"/>
              <a:ext cx="2661920" cy="3365500"/>
            </a:xfrm>
            <a:custGeom>
              <a:avLst/>
              <a:gdLst/>
              <a:ahLst/>
              <a:cxnLst/>
              <a:rect l="l" t="t" r="r" b="b"/>
              <a:pathLst>
                <a:path w="2661920" h="3365500">
                  <a:moveTo>
                    <a:pt x="2528544" y="0"/>
                  </a:moveTo>
                  <a:lnTo>
                    <a:pt x="132803" y="0"/>
                  </a:lnTo>
                  <a:lnTo>
                    <a:pt x="90828" y="6770"/>
                  </a:lnTo>
                  <a:lnTo>
                    <a:pt x="54372" y="25624"/>
                  </a:lnTo>
                  <a:lnTo>
                    <a:pt x="25624" y="54372"/>
                  </a:lnTo>
                  <a:lnTo>
                    <a:pt x="6770" y="90828"/>
                  </a:lnTo>
                  <a:lnTo>
                    <a:pt x="0" y="132803"/>
                  </a:lnTo>
                  <a:lnTo>
                    <a:pt x="0" y="3232696"/>
                  </a:lnTo>
                  <a:lnTo>
                    <a:pt x="6770" y="3274671"/>
                  </a:lnTo>
                  <a:lnTo>
                    <a:pt x="25624" y="3311127"/>
                  </a:lnTo>
                  <a:lnTo>
                    <a:pt x="54372" y="3339875"/>
                  </a:lnTo>
                  <a:lnTo>
                    <a:pt x="90828" y="3358729"/>
                  </a:lnTo>
                  <a:lnTo>
                    <a:pt x="132803" y="3365500"/>
                  </a:lnTo>
                  <a:lnTo>
                    <a:pt x="2528544" y="3365500"/>
                  </a:lnTo>
                  <a:lnTo>
                    <a:pt x="2570519" y="3358729"/>
                  </a:lnTo>
                  <a:lnTo>
                    <a:pt x="2606975" y="3339875"/>
                  </a:lnTo>
                  <a:lnTo>
                    <a:pt x="2635724" y="3311127"/>
                  </a:lnTo>
                  <a:lnTo>
                    <a:pt x="2654577" y="3274671"/>
                  </a:lnTo>
                  <a:lnTo>
                    <a:pt x="2661348" y="3232696"/>
                  </a:lnTo>
                  <a:lnTo>
                    <a:pt x="2661348" y="132803"/>
                  </a:lnTo>
                  <a:lnTo>
                    <a:pt x="2654577" y="90828"/>
                  </a:lnTo>
                  <a:lnTo>
                    <a:pt x="2635724" y="54372"/>
                  </a:lnTo>
                  <a:lnTo>
                    <a:pt x="2606975" y="25624"/>
                  </a:lnTo>
                  <a:lnTo>
                    <a:pt x="2570519" y="6770"/>
                  </a:lnTo>
                  <a:lnTo>
                    <a:pt x="2528544" y="0"/>
                  </a:lnTo>
                  <a:close/>
                </a:path>
              </a:pathLst>
            </a:custGeom>
            <a:solidFill>
              <a:srgbClr val="58CEE7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1" name="object 11"/>
            <p:cNvSpPr/>
            <p:nvPr/>
          </p:nvSpPr>
          <p:spPr>
            <a:xfrm>
              <a:off x="5453957" y="1524000"/>
              <a:ext cx="2661920" cy="3365500"/>
            </a:xfrm>
            <a:custGeom>
              <a:avLst/>
              <a:gdLst/>
              <a:ahLst/>
              <a:cxnLst/>
              <a:rect l="l" t="t" r="r" b="b"/>
              <a:pathLst>
                <a:path w="2661920" h="3365500">
                  <a:moveTo>
                    <a:pt x="2528544" y="0"/>
                  </a:moveTo>
                  <a:lnTo>
                    <a:pt x="132803" y="0"/>
                  </a:lnTo>
                  <a:lnTo>
                    <a:pt x="90828" y="6770"/>
                  </a:lnTo>
                  <a:lnTo>
                    <a:pt x="54372" y="25624"/>
                  </a:lnTo>
                  <a:lnTo>
                    <a:pt x="25624" y="54372"/>
                  </a:lnTo>
                  <a:lnTo>
                    <a:pt x="6770" y="90828"/>
                  </a:lnTo>
                  <a:lnTo>
                    <a:pt x="0" y="132803"/>
                  </a:lnTo>
                  <a:lnTo>
                    <a:pt x="0" y="3232696"/>
                  </a:lnTo>
                  <a:lnTo>
                    <a:pt x="6770" y="3274671"/>
                  </a:lnTo>
                  <a:lnTo>
                    <a:pt x="25624" y="3311127"/>
                  </a:lnTo>
                  <a:lnTo>
                    <a:pt x="54372" y="3339875"/>
                  </a:lnTo>
                  <a:lnTo>
                    <a:pt x="90828" y="3358729"/>
                  </a:lnTo>
                  <a:lnTo>
                    <a:pt x="132803" y="3365500"/>
                  </a:lnTo>
                  <a:lnTo>
                    <a:pt x="2528544" y="3365500"/>
                  </a:lnTo>
                  <a:lnTo>
                    <a:pt x="2570519" y="3358729"/>
                  </a:lnTo>
                  <a:lnTo>
                    <a:pt x="2606975" y="3339875"/>
                  </a:lnTo>
                  <a:lnTo>
                    <a:pt x="2635724" y="3311127"/>
                  </a:lnTo>
                  <a:lnTo>
                    <a:pt x="2654577" y="3274671"/>
                  </a:lnTo>
                  <a:lnTo>
                    <a:pt x="2661348" y="3232696"/>
                  </a:lnTo>
                  <a:lnTo>
                    <a:pt x="2661348" y="132803"/>
                  </a:lnTo>
                  <a:lnTo>
                    <a:pt x="2654577" y="90828"/>
                  </a:lnTo>
                  <a:lnTo>
                    <a:pt x="2635724" y="54372"/>
                  </a:lnTo>
                  <a:lnTo>
                    <a:pt x="2606975" y="25624"/>
                  </a:lnTo>
                  <a:lnTo>
                    <a:pt x="2570519" y="6770"/>
                  </a:lnTo>
                  <a:lnTo>
                    <a:pt x="2528544" y="0"/>
                  </a:lnTo>
                  <a:close/>
                </a:path>
              </a:pathLst>
            </a:custGeom>
            <a:solidFill>
              <a:srgbClr val="007A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37352" y="1679347"/>
            <a:ext cx="1719744" cy="2912373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2102">
              <a:spcBef>
                <a:spcPts val="95"/>
              </a:spcBef>
            </a:pPr>
            <a:r>
              <a:rPr sz="1143" b="1" spc="-10" dirty="0">
                <a:latin typeface="Montserrat"/>
                <a:cs typeface="Montserrat"/>
              </a:rPr>
              <a:t>Организация</a:t>
            </a:r>
            <a:endParaRPr sz="1143" dirty="0">
              <a:latin typeface="Montserrat"/>
              <a:cs typeface="Montserrat"/>
            </a:endParaRPr>
          </a:p>
          <a:p>
            <a:pPr marL="12102"/>
            <a:r>
              <a:rPr sz="1143" b="1" dirty="0">
                <a:latin typeface="Montserrat"/>
                <a:cs typeface="Montserrat"/>
              </a:rPr>
              <a:t>и оплата </a:t>
            </a:r>
            <a:r>
              <a:rPr sz="1143" b="1" spc="-10" dirty="0">
                <a:latin typeface="Montserrat"/>
                <a:cs typeface="Montserrat"/>
              </a:rPr>
              <a:t>лечения</a:t>
            </a:r>
            <a:endParaRPr sz="1143" dirty="0">
              <a:latin typeface="Montserrat"/>
              <a:cs typeface="Montserrat"/>
            </a:endParaRPr>
          </a:p>
          <a:p>
            <a:pPr marL="12102" marR="505856">
              <a:spcBef>
                <a:spcPts val="971"/>
              </a:spcBef>
            </a:pPr>
            <a:r>
              <a:rPr sz="1143" b="1" spc="-10" dirty="0">
                <a:latin typeface="Montserrat"/>
                <a:cs typeface="Montserrat"/>
              </a:rPr>
              <a:t>Персональный врач-куратор</a:t>
            </a:r>
            <a:endParaRPr sz="1143" dirty="0">
              <a:latin typeface="Montserrat"/>
              <a:cs typeface="Montserrat"/>
            </a:endParaRPr>
          </a:p>
          <a:p>
            <a:pPr marL="12102" marR="303756">
              <a:spcBef>
                <a:spcPts val="971"/>
              </a:spcBef>
            </a:pPr>
            <a:r>
              <a:rPr sz="1143" b="1" spc="-10" dirty="0">
                <a:latin typeface="Montserrat"/>
                <a:cs typeface="Montserrat"/>
              </a:rPr>
              <a:t>Психологическая поддержка</a:t>
            </a:r>
            <a:endParaRPr sz="1143" dirty="0">
              <a:latin typeface="Montserrat"/>
              <a:cs typeface="Montserrat"/>
            </a:endParaRPr>
          </a:p>
          <a:p>
            <a:pPr marL="12102" marR="570601">
              <a:spcBef>
                <a:spcPts val="971"/>
              </a:spcBef>
            </a:pPr>
            <a:r>
              <a:rPr sz="1143" b="1" spc="-10" dirty="0">
                <a:latin typeface="Montserrat"/>
                <a:cs typeface="Montserrat"/>
              </a:rPr>
              <a:t>Медицинский навигатор</a:t>
            </a:r>
            <a:endParaRPr sz="1143" dirty="0">
              <a:latin typeface="Montserrat"/>
              <a:cs typeface="Montserrat"/>
            </a:endParaRPr>
          </a:p>
          <a:p>
            <a:pPr marL="12102" marR="4841">
              <a:spcBef>
                <a:spcPts val="876"/>
              </a:spcBef>
            </a:pPr>
            <a:r>
              <a:rPr sz="1143" b="1" dirty="0">
                <a:latin typeface="Montserrat"/>
                <a:cs typeface="Montserrat"/>
              </a:rPr>
              <a:t>Второе</a:t>
            </a:r>
            <a:r>
              <a:rPr sz="1143" b="1" spc="-29" dirty="0">
                <a:latin typeface="Montserrat"/>
                <a:cs typeface="Montserrat"/>
              </a:rPr>
              <a:t> </a:t>
            </a:r>
            <a:r>
              <a:rPr sz="1143" b="1" spc="-10" dirty="0">
                <a:latin typeface="Montserrat"/>
                <a:cs typeface="Montserrat"/>
              </a:rPr>
              <a:t>медицинское мнение</a:t>
            </a:r>
            <a:endParaRPr sz="1143" dirty="0">
              <a:latin typeface="Montserrat"/>
              <a:cs typeface="Montserrat"/>
            </a:endParaRPr>
          </a:p>
          <a:p>
            <a:pPr marL="12102" marR="176687">
              <a:lnSpc>
                <a:spcPts val="2478"/>
              </a:lnSpc>
            </a:pPr>
            <a:r>
              <a:rPr sz="1143" b="1" spc="-10" dirty="0">
                <a:latin typeface="Montserrat"/>
                <a:cs typeface="Montserrat"/>
              </a:rPr>
              <a:t>Онкочекап </a:t>
            </a:r>
            <a:r>
              <a:rPr sz="1143" b="1" dirty="0">
                <a:latin typeface="Montserrat"/>
                <a:cs typeface="Montserrat"/>
              </a:rPr>
              <a:t>Денежная</a:t>
            </a:r>
            <a:r>
              <a:rPr sz="1143" b="1" spc="-29" dirty="0">
                <a:latin typeface="Montserrat"/>
                <a:cs typeface="Montserrat"/>
              </a:rPr>
              <a:t> </a:t>
            </a:r>
            <a:r>
              <a:rPr sz="1143" b="1" spc="-10" dirty="0">
                <a:latin typeface="Montserrat"/>
                <a:cs typeface="Montserrat"/>
              </a:rPr>
              <a:t>выплата</a:t>
            </a:r>
            <a:endParaRPr sz="1143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9872" y="1710089"/>
            <a:ext cx="1474409" cy="217533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2102">
              <a:spcBef>
                <a:spcPts val="95"/>
              </a:spcBef>
            </a:pPr>
            <a:r>
              <a:rPr sz="1334" b="1" dirty="0">
                <a:solidFill>
                  <a:srgbClr val="FFFFFF"/>
                </a:solidFill>
                <a:latin typeface="Montserrat"/>
                <a:cs typeface="Montserrat"/>
              </a:rPr>
              <a:t>5 000 </a:t>
            </a:r>
            <a:r>
              <a:rPr sz="1334" b="1" dirty="0" smtClean="0">
                <a:solidFill>
                  <a:srgbClr val="FFFFFF"/>
                </a:solidFill>
                <a:latin typeface="Montserrat"/>
                <a:cs typeface="Montserrat"/>
              </a:rPr>
              <a:t>000</a:t>
            </a:r>
            <a:r>
              <a:rPr lang="ru-RU" sz="1334" b="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34" b="1" spc="-24" dirty="0" err="1" smtClean="0">
                <a:solidFill>
                  <a:srgbClr val="FFFFFF"/>
                </a:solidFill>
                <a:latin typeface="Montserrat"/>
                <a:cs typeface="Montserrat"/>
              </a:rPr>
              <a:t>руб</a:t>
            </a:r>
            <a:endParaRPr sz="1334"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7683" y="4366919"/>
            <a:ext cx="1080135" cy="217533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2102">
              <a:spcBef>
                <a:spcPts val="95"/>
              </a:spcBef>
            </a:pPr>
            <a:r>
              <a:rPr sz="1334" b="1" dirty="0">
                <a:solidFill>
                  <a:srgbClr val="FFFFFF"/>
                </a:solidFill>
                <a:latin typeface="Montserrat"/>
                <a:cs typeface="Montserrat"/>
              </a:rPr>
              <a:t>150 000 </a:t>
            </a:r>
            <a:r>
              <a:rPr sz="1334" b="1" spc="-24" dirty="0">
                <a:solidFill>
                  <a:srgbClr val="FFFFFF"/>
                </a:solidFill>
                <a:latin typeface="Montserrat"/>
                <a:cs typeface="Montserrat"/>
              </a:rPr>
              <a:t>руб</a:t>
            </a:r>
            <a:endParaRPr sz="1334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8921" y="4366919"/>
            <a:ext cx="1114022" cy="217533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2102">
              <a:spcBef>
                <a:spcPts val="95"/>
              </a:spcBef>
            </a:pPr>
            <a:r>
              <a:rPr sz="1334" b="1" dirty="0">
                <a:solidFill>
                  <a:srgbClr val="FFFFFF"/>
                </a:solidFill>
                <a:latin typeface="Montserrat"/>
                <a:cs typeface="Montserrat"/>
              </a:rPr>
              <a:t>250 000 </a:t>
            </a:r>
            <a:r>
              <a:rPr sz="1334" b="1" spc="-24" dirty="0">
                <a:solidFill>
                  <a:srgbClr val="FFFFFF"/>
                </a:solidFill>
                <a:latin typeface="Montserrat"/>
                <a:cs typeface="Montserrat"/>
              </a:rPr>
              <a:t>руб</a:t>
            </a:r>
            <a:endParaRPr sz="1334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28176" y="3948095"/>
            <a:ext cx="1689488" cy="238179"/>
          </a:xfrm>
          <a:prstGeom prst="rect">
            <a:avLst/>
          </a:prstGeom>
        </p:spPr>
        <p:txBody>
          <a:bodyPr vert="horz" wrap="square" lIns="0" tIns="32676" rIns="0" bIns="0" rtlCol="0">
            <a:spAutoFit/>
          </a:bodyPr>
          <a:lstStyle/>
          <a:p>
            <a:pPr marL="90159" marR="4841" indent="-78662">
              <a:lnSpc>
                <a:spcPts val="819"/>
              </a:lnSpc>
              <a:spcBef>
                <a:spcPts val="257"/>
              </a:spcBef>
            </a:pP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Лабораторное</a:t>
            </a:r>
            <a:r>
              <a:rPr sz="810" b="1" spc="33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spc="-10" dirty="0">
                <a:solidFill>
                  <a:srgbClr val="FFFFFF"/>
                </a:solidFill>
                <a:latin typeface="Montserrat"/>
                <a:cs typeface="Montserrat"/>
              </a:rPr>
              <a:t>обследование </a:t>
            </a: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для</a:t>
            </a:r>
            <a:r>
              <a:rPr sz="810" b="1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мужчин</a:t>
            </a:r>
            <a:r>
              <a:rPr sz="810" b="1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и</a:t>
            </a:r>
            <a:r>
              <a:rPr sz="810" b="1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для</a:t>
            </a:r>
            <a:r>
              <a:rPr sz="810" b="1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spc="-10" dirty="0">
                <a:solidFill>
                  <a:srgbClr val="FFFFFF"/>
                </a:solidFill>
                <a:latin typeface="Montserrat"/>
                <a:cs typeface="Montserrat"/>
              </a:rPr>
              <a:t>женщин</a:t>
            </a:r>
            <a:endParaRPr sz="810" dirty="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4229" y="3921136"/>
            <a:ext cx="2408973" cy="238179"/>
          </a:xfrm>
          <a:prstGeom prst="rect">
            <a:avLst/>
          </a:prstGeom>
        </p:spPr>
        <p:txBody>
          <a:bodyPr vert="horz" wrap="square" lIns="0" tIns="32676" rIns="0" bIns="0" rtlCol="0">
            <a:spAutoFit/>
          </a:bodyPr>
          <a:lstStyle/>
          <a:p>
            <a:pPr marL="12102" marR="4841" indent="378182">
              <a:lnSpc>
                <a:spcPts val="819"/>
              </a:lnSpc>
              <a:spcBef>
                <a:spcPts val="257"/>
              </a:spcBef>
            </a:pP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Расширенное</a:t>
            </a:r>
            <a:r>
              <a:rPr sz="810" b="1" spc="43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spc="-10" dirty="0">
                <a:solidFill>
                  <a:srgbClr val="FFFFFF"/>
                </a:solidFill>
                <a:latin typeface="Montserrat"/>
                <a:cs typeface="Montserrat"/>
              </a:rPr>
              <a:t>лабораторное </a:t>
            </a: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обследование</a:t>
            </a:r>
            <a:r>
              <a:rPr sz="810" b="1" spc="1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для</a:t>
            </a:r>
            <a:r>
              <a:rPr sz="810" b="1" spc="1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мужчин</a:t>
            </a:r>
            <a:r>
              <a:rPr sz="810" b="1" spc="1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и</a:t>
            </a:r>
            <a:r>
              <a:rPr sz="810" b="1" spc="1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dirty="0">
                <a:solidFill>
                  <a:srgbClr val="FFFFFF"/>
                </a:solidFill>
                <a:latin typeface="Montserrat"/>
                <a:cs typeface="Montserrat"/>
              </a:rPr>
              <a:t>для</a:t>
            </a:r>
            <a:r>
              <a:rPr sz="810" b="1" spc="1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10" b="1" spc="-10" dirty="0">
                <a:solidFill>
                  <a:srgbClr val="FFFFFF"/>
                </a:solidFill>
                <a:latin typeface="Montserrat"/>
                <a:cs typeface="Montserrat"/>
              </a:rPr>
              <a:t>женщин</a:t>
            </a:r>
            <a:endParaRPr sz="810">
              <a:latin typeface="Montserrat"/>
              <a:cs typeface="Montserra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44234" y="2039246"/>
            <a:ext cx="5325035" cy="465941"/>
            <a:chOff x="2584450" y="2139950"/>
            <a:chExt cx="5588000" cy="488950"/>
          </a:xfrm>
        </p:grpSpPr>
        <p:sp>
          <p:nvSpPr>
            <p:cNvPr id="19" name="object 19"/>
            <p:cNvSpPr/>
            <p:nvPr/>
          </p:nvSpPr>
          <p:spPr>
            <a:xfrm>
              <a:off x="2590800" y="2146300"/>
              <a:ext cx="5575300" cy="0"/>
            </a:xfrm>
            <a:custGeom>
              <a:avLst/>
              <a:gdLst/>
              <a:ahLst/>
              <a:cxnLst/>
              <a:rect l="l" t="t" r="r" b="b"/>
              <a:pathLst>
                <a:path w="5575300">
                  <a:moveTo>
                    <a:pt x="0" y="0"/>
                  </a:moveTo>
                  <a:lnTo>
                    <a:pt x="55753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0800" y="2622550"/>
              <a:ext cx="5575300" cy="0"/>
            </a:xfrm>
            <a:custGeom>
              <a:avLst/>
              <a:gdLst/>
              <a:ahLst/>
              <a:cxnLst/>
              <a:rect l="l" t="t" r="r" b="b"/>
              <a:pathLst>
                <a:path w="5575300">
                  <a:moveTo>
                    <a:pt x="0" y="0"/>
                  </a:moveTo>
                  <a:lnTo>
                    <a:pt x="55753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251993" y="1062615"/>
            <a:ext cx="1992652" cy="428933"/>
          </a:xfrm>
          <a:prstGeom prst="rect">
            <a:avLst/>
          </a:prstGeom>
        </p:spPr>
        <p:txBody>
          <a:bodyPr vert="horz" wrap="square" lIns="0" tIns="1089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102">
              <a:spcBef>
                <a:spcPts val="86"/>
              </a:spcBef>
            </a:pPr>
            <a:r>
              <a:rPr sz="2716" spc="-10" dirty="0">
                <a:solidFill>
                  <a:srgbClr val="58CEE7"/>
                </a:solidFill>
              </a:rPr>
              <a:t>БАЗОВЫЙ</a:t>
            </a:r>
            <a:endParaRPr sz="2716"/>
          </a:p>
        </p:txBody>
      </p:sp>
      <p:sp>
        <p:nvSpPr>
          <p:cNvPr id="22" name="object 22"/>
          <p:cNvSpPr txBox="1"/>
          <p:nvPr/>
        </p:nvSpPr>
        <p:spPr>
          <a:xfrm>
            <a:off x="5986352" y="1050535"/>
            <a:ext cx="1984180" cy="428933"/>
          </a:xfrm>
          <a:prstGeom prst="rect">
            <a:avLst/>
          </a:prstGeom>
        </p:spPr>
        <p:txBody>
          <a:bodyPr vert="horz" wrap="square" lIns="0" tIns="10892" rIns="0" bIns="0" rtlCol="0">
            <a:spAutoFit/>
          </a:bodyPr>
          <a:lstStyle/>
          <a:p>
            <a:pPr marL="12102">
              <a:spcBef>
                <a:spcPts val="86"/>
              </a:spcBef>
            </a:pPr>
            <a:r>
              <a:rPr sz="2716" b="1" spc="-19" dirty="0">
                <a:solidFill>
                  <a:srgbClr val="007AFF"/>
                </a:solidFill>
                <a:latin typeface="Montserrat Black"/>
                <a:cs typeface="Montserrat Black"/>
              </a:rPr>
              <a:t>ПРЕМИУМ</a:t>
            </a:r>
            <a:endParaRPr sz="2716" dirty="0">
              <a:latin typeface="Montserrat Black"/>
              <a:cs typeface="Montserrat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47747" y="1987829"/>
            <a:ext cx="279564" cy="51081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2102">
              <a:spcBef>
                <a:spcPts val="95"/>
              </a:spcBef>
            </a:pPr>
            <a:r>
              <a:rPr sz="3240" b="1" dirty="0">
                <a:solidFill>
                  <a:srgbClr val="FF8800"/>
                </a:solidFill>
                <a:latin typeface="Montserrat Black"/>
                <a:cs typeface="Montserrat Black"/>
              </a:rPr>
              <a:t>+</a:t>
            </a:r>
            <a:endParaRPr sz="3240" dirty="0">
              <a:latin typeface="Montserrat Black"/>
              <a:cs typeface="Montserrat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78740" y="2453624"/>
            <a:ext cx="279564" cy="96119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2102">
              <a:lnSpc>
                <a:spcPts val="3731"/>
              </a:lnSpc>
              <a:spcBef>
                <a:spcPts val="95"/>
              </a:spcBef>
            </a:pPr>
            <a:r>
              <a:rPr sz="3240" b="1" dirty="0">
                <a:solidFill>
                  <a:srgbClr val="FF8800"/>
                </a:solidFill>
                <a:latin typeface="Montserrat Black"/>
                <a:cs typeface="Montserrat Black"/>
              </a:rPr>
              <a:t>+</a:t>
            </a:r>
            <a:endParaRPr sz="3240">
              <a:latin typeface="Montserrat Black"/>
              <a:cs typeface="Montserrat Black"/>
            </a:endParaRPr>
          </a:p>
          <a:p>
            <a:pPr marL="12102">
              <a:lnSpc>
                <a:spcPts val="3731"/>
              </a:lnSpc>
            </a:pPr>
            <a:r>
              <a:rPr sz="3240" b="1" dirty="0">
                <a:solidFill>
                  <a:srgbClr val="FF8800"/>
                </a:solidFill>
                <a:latin typeface="Montserrat Black"/>
                <a:cs typeface="Montserrat Black"/>
              </a:rPr>
              <a:t>+</a:t>
            </a:r>
            <a:endParaRPr sz="3240">
              <a:latin typeface="Montserrat Black"/>
              <a:cs typeface="Montserrat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7747" y="2453624"/>
            <a:ext cx="279564" cy="96119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2102">
              <a:lnSpc>
                <a:spcPts val="3731"/>
              </a:lnSpc>
              <a:spcBef>
                <a:spcPts val="95"/>
              </a:spcBef>
            </a:pPr>
            <a:r>
              <a:rPr sz="3240" b="1" dirty="0">
                <a:solidFill>
                  <a:srgbClr val="FF8800"/>
                </a:solidFill>
                <a:latin typeface="Montserrat Black"/>
                <a:cs typeface="Montserrat Black"/>
              </a:rPr>
              <a:t>+</a:t>
            </a:r>
            <a:endParaRPr sz="3240">
              <a:latin typeface="Montserrat Black"/>
              <a:cs typeface="Montserrat Black"/>
            </a:endParaRPr>
          </a:p>
          <a:p>
            <a:pPr marL="12102">
              <a:lnSpc>
                <a:spcPts val="3731"/>
              </a:lnSpc>
            </a:pPr>
            <a:r>
              <a:rPr sz="3240" b="1" dirty="0">
                <a:solidFill>
                  <a:srgbClr val="FF8800"/>
                </a:solidFill>
                <a:latin typeface="Montserrat Black"/>
                <a:cs typeface="Montserrat Black"/>
              </a:rPr>
              <a:t>+</a:t>
            </a:r>
            <a:endParaRPr sz="3240">
              <a:latin typeface="Montserrat Black"/>
              <a:cs typeface="Montserrat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78740" y="3391387"/>
            <a:ext cx="279564" cy="51081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2102">
              <a:spcBef>
                <a:spcPts val="95"/>
              </a:spcBef>
            </a:pPr>
            <a:r>
              <a:rPr sz="3240" b="1" dirty="0">
                <a:solidFill>
                  <a:srgbClr val="FF8800"/>
                </a:solidFill>
                <a:latin typeface="Montserrat Black"/>
                <a:cs typeface="Montserrat Black"/>
              </a:rPr>
              <a:t>+</a:t>
            </a:r>
            <a:endParaRPr sz="3240">
              <a:latin typeface="Montserrat Black"/>
              <a:cs typeface="Montserrat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47747" y="3391387"/>
            <a:ext cx="279564" cy="51081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2102">
              <a:spcBef>
                <a:spcPts val="95"/>
              </a:spcBef>
            </a:pPr>
            <a:r>
              <a:rPr sz="3240" b="1" dirty="0">
                <a:solidFill>
                  <a:srgbClr val="FF8800"/>
                </a:solidFill>
                <a:latin typeface="Montserrat Black"/>
                <a:cs typeface="Montserrat Black"/>
              </a:rPr>
              <a:t>+</a:t>
            </a:r>
            <a:endParaRPr sz="3240">
              <a:latin typeface="Montserrat Black"/>
              <a:cs typeface="Montserrat Blac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50285" y="2971127"/>
            <a:ext cx="5312933" cy="1288901"/>
            <a:chOff x="2590800" y="3117850"/>
            <a:chExt cx="5575300" cy="1352550"/>
          </a:xfrm>
        </p:grpSpPr>
        <p:sp>
          <p:nvSpPr>
            <p:cNvPr id="29" name="object 29"/>
            <p:cNvSpPr/>
            <p:nvPr/>
          </p:nvSpPr>
          <p:spPr>
            <a:xfrm>
              <a:off x="2590800" y="3124200"/>
              <a:ext cx="5575300" cy="0"/>
            </a:xfrm>
            <a:custGeom>
              <a:avLst/>
              <a:gdLst/>
              <a:ahLst/>
              <a:cxnLst/>
              <a:rect l="l" t="t" r="r" b="b"/>
              <a:pathLst>
                <a:path w="5575300">
                  <a:moveTo>
                    <a:pt x="0" y="0"/>
                  </a:moveTo>
                  <a:lnTo>
                    <a:pt x="55753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0800" y="3575050"/>
              <a:ext cx="5575300" cy="0"/>
            </a:xfrm>
            <a:custGeom>
              <a:avLst/>
              <a:gdLst/>
              <a:ahLst/>
              <a:cxnLst/>
              <a:rect l="l" t="t" r="r" b="b"/>
              <a:pathLst>
                <a:path w="5575300">
                  <a:moveTo>
                    <a:pt x="0" y="0"/>
                  </a:moveTo>
                  <a:lnTo>
                    <a:pt x="55753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0800" y="4057650"/>
              <a:ext cx="5575300" cy="0"/>
            </a:xfrm>
            <a:custGeom>
              <a:avLst/>
              <a:gdLst/>
              <a:ahLst/>
              <a:cxnLst/>
              <a:rect l="l" t="t" r="r" b="b"/>
              <a:pathLst>
                <a:path w="5575300">
                  <a:moveTo>
                    <a:pt x="0" y="0"/>
                  </a:moveTo>
                  <a:lnTo>
                    <a:pt x="55753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32" name="object 32"/>
            <p:cNvSpPr/>
            <p:nvPr/>
          </p:nvSpPr>
          <p:spPr>
            <a:xfrm>
              <a:off x="2590800" y="4464050"/>
              <a:ext cx="5575300" cy="0"/>
            </a:xfrm>
            <a:custGeom>
              <a:avLst/>
              <a:gdLst/>
              <a:ahLst/>
              <a:cxnLst/>
              <a:rect l="l" t="t" r="r" b="b"/>
              <a:pathLst>
                <a:path w="5575300">
                  <a:moveTo>
                    <a:pt x="0" y="0"/>
                  </a:moveTo>
                  <a:lnTo>
                    <a:pt x="55753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</p:grpSp>
      <p:sp>
        <p:nvSpPr>
          <p:cNvPr id="33" name="object 33"/>
          <p:cNvSpPr/>
          <p:nvPr/>
        </p:nvSpPr>
        <p:spPr>
          <a:xfrm>
            <a:off x="850997" y="1679347"/>
            <a:ext cx="135546" cy="138572"/>
          </a:xfrm>
          <a:custGeom>
            <a:avLst/>
            <a:gdLst/>
            <a:ahLst/>
            <a:cxnLst/>
            <a:rect l="l" t="t" r="r" b="b"/>
            <a:pathLst>
              <a:path w="142240" h="145414">
                <a:moveTo>
                  <a:pt x="0" y="70967"/>
                </a:moveTo>
                <a:lnTo>
                  <a:pt x="59359" y="145364"/>
                </a:lnTo>
                <a:lnTo>
                  <a:pt x="142240" y="0"/>
                </a:lnTo>
              </a:path>
            </a:pathLst>
          </a:custGeom>
          <a:ln w="50800">
            <a:solidFill>
              <a:srgbClr val="FF8800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34" name="object 34"/>
          <p:cNvSpPr/>
          <p:nvPr/>
        </p:nvSpPr>
        <p:spPr>
          <a:xfrm>
            <a:off x="850997" y="2127134"/>
            <a:ext cx="135546" cy="138572"/>
          </a:xfrm>
          <a:custGeom>
            <a:avLst/>
            <a:gdLst/>
            <a:ahLst/>
            <a:cxnLst/>
            <a:rect l="l" t="t" r="r" b="b"/>
            <a:pathLst>
              <a:path w="142240" h="145414">
                <a:moveTo>
                  <a:pt x="0" y="70967"/>
                </a:moveTo>
                <a:lnTo>
                  <a:pt x="59359" y="145364"/>
                </a:lnTo>
                <a:lnTo>
                  <a:pt x="142240" y="0"/>
                </a:lnTo>
              </a:path>
            </a:pathLst>
          </a:custGeom>
          <a:ln w="50800">
            <a:solidFill>
              <a:srgbClr val="FF8800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35" name="object 35"/>
          <p:cNvSpPr/>
          <p:nvPr/>
        </p:nvSpPr>
        <p:spPr>
          <a:xfrm>
            <a:off x="850997" y="2611228"/>
            <a:ext cx="135546" cy="138572"/>
          </a:xfrm>
          <a:custGeom>
            <a:avLst/>
            <a:gdLst/>
            <a:ahLst/>
            <a:cxnLst/>
            <a:rect l="l" t="t" r="r" b="b"/>
            <a:pathLst>
              <a:path w="142240" h="145414">
                <a:moveTo>
                  <a:pt x="0" y="70967"/>
                </a:moveTo>
                <a:lnTo>
                  <a:pt x="59359" y="145364"/>
                </a:lnTo>
                <a:lnTo>
                  <a:pt x="142240" y="0"/>
                </a:lnTo>
              </a:path>
            </a:pathLst>
          </a:custGeom>
          <a:ln w="50800">
            <a:solidFill>
              <a:srgbClr val="FF8800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36" name="object 36"/>
          <p:cNvSpPr/>
          <p:nvPr/>
        </p:nvSpPr>
        <p:spPr>
          <a:xfrm>
            <a:off x="850997" y="3083220"/>
            <a:ext cx="135546" cy="138572"/>
          </a:xfrm>
          <a:custGeom>
            <a:avLst/>
            <a:gdLst/>
            <a:ahLst/>
            <a:cxnLst/>
            <a:rect l="l" t="t" r="r" b="b"/>
            <a:pathLst>
              <a:path w="142240" h="145414">
                <a:moveTo>
                  <a:pt x="0" y="70967"/>
                </a:moveTo>
                <a:lnTo>
                  <a:pt x="59359" y="145364"/>
                </a:lnTo>
                <a:lnTo>
                  <a:pt x="142240" y="0"/>
                </a:lnTo>
              </a:path>
            </a:pathLst>
          </a:custGeom>
          <a:ln w="50800">
            <a:solidFill>
              <a:srgbClr val="FF8800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37" name="object 37"/>
          <p:cNvSpPr/>
          <p:nvPr/>
        </p:nvSpPr>
        <p:spPr>
          <a:xfrm>
            <a:off x="850997" y="3567314"/>
            <a:ext cx="135546" cy="138572"/>
          </a:xfrm>
          <a:custGeom>
            <a:avLst/>
            <a:gdLst/>
            <a:ahLst/>
            <a:cxnLst/>
            <a:rect l="l" t="t" r="r" b="b"/>
            <a:pathLst>
              <a:path w="142240" h="145414">
                <a:moveTo>
                  <a:pt x="0" y="70967"/>
                </a:moveTo>
                <a:lnTo>
                  <a:pt x="59359" y="145364"/>
                </a:lnTo>
                <a:lnTo>
                  <a:pt x="142240" y="0"/>
                </a:lnTo>
              </a:path>
            </a:pathLst>
          </a:custGeom>
          <a:ln w="50800">
            <a:solidFill>
              <a:srgbClr val="FF8800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38" name="object 38"/>
          <p:cNvSpPr/>
          <p:nvPr/>
        </p:nvSpPr>
        <p:spPr>
          <a:xfrm>
            <a:off x="850997" y="3978794"/>
            <a:ext cx="135546" cy="138572"/>
          </a:xfrm>
          <a:custGeom>
            <a:avLst/>
            <a:gdLst/>
            <a:ahLst/>
            <a:cxnLst/>
            <a:rect l="l" t="t" r="r" b="b"/>
            <a:pathLst>
              <a:path w="142240" h="145414">
                <a:moveTo>
                  <a:pt x="0" y="70967"/>
                </a:moveTo>
                <a:lnTo>
                  <a:pt x="59359" y="145364"/>
                </a:lnTo>
                <a:lnTo>
                  <a:pt x="142240" y="0"/>
                </a:lnTo>
              </a:path>
            </a:pathLst>
          </a:custGeom>
          <a:ln w="50800">
            <a:solidFill>
              <a:srgbClr val="FF8800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39" name="object 39"/>
          <p:cNvSpPr/>
          <p:nvPr/>
        </p:nvSpPr>
        <p:spPr>
          <a:xfrm>
            <a:off x="850997" y="4293455"/>
            <a:ext cx="135546" cy="138572"/>
          </a:xfrm>
          <a:custGeom>
            <a:avLst/>
            <a:gdLst/>
            <a:ahLst/>
            <a:cxnLst/>
            <a:rect l="l" t="t" r="r" b="b"/>
            <a:pathLst>
              <a:path w="142240" h="145414">
                <a:moveTo>
                  <a:pt x="0" y="70967"/>
                </a:moveTo>
                <a:lnTo>
                  <a:pt x="59359" y="145364"/>
                </a:lnTo>
                <a:lnTo>
                  <a:pt x="142240" y="0"/>
                </a:lnTo>
              </a:path>
            </a:pathLst>
          </a:custGeom>
          <a:ln w="50800">
            <a:solidFill>
              <a:srgbClr val="FF8800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41" name="object 22"/>
          <p:cNvSpPr txBox="1"/>
          <p:nvPr/>
        </p:nvSpPr>
        <p:spPr>
          <a:xfrm>
            <a:off x="6066215" y="1714895"/>
            <a:ext cx="1984180" cy="216311"/>
          </a:xfrm>
          <a:prstGeom prst="rect">
            <a:avLst/>
          </a:prstGeom>
        </p:spPr>
        <p:txBody>
          <a:bodyPr vert="horz" wrap="square" lIns="0" tIns="10892" rIns="0" bIns="0" rtlCol="0">
            <a:spAutoFit/>
          </a:bodyPr>
          <a:lstStyle/>
          <a:p>
            <a:pPr marR="146432" algn="ctr">
              <a:spcBef>
                <a:spcPts val="1263"/>
              </a:spcBef>
            </a:pPr>
            <a:r>
              <a:rPr sz="1334" b="1" dirty="0">
                <a:solidFill>
                  <a:srgbClr val="FFFFFF"/>
                </a:solidFill>
                <a:latin typeface="Montserrat"/>
                <a:cs typeface="Montserrat"/>
              </a:rPr>
              <a:t>12 000 000 </a:t>
            </a:r>
            <a:r>
              <a:rPr sz="1334" b="1" spc="-24" dirty="0" err="1">
                <a:solidFill>
                  <a:srgbClr val="FFFFFF"/>
                </a:solidFill>
                <a:latin typeface="Montserrat"/>
                <a:cs typeface="Montserrat"/>
              </a:rPr>
              <a:t>руб</a:t>
            </a:r>
            <a:endParaRPr sz="1334" dirty="0">
              <a:latin typeface="Montserrat"/>
              <a:cs typeface="Montserra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84933" y="1949939"/>
            <a:ext cx="58702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102" marR="146432" algn="ctr">
              <a:spcBef>
                <a:spcPts val="95"/>
              </a:spcBef>
            </a:pPr>
            <a:r>
              <a:rPr lang="ru-RU" sz="3240" b="1" dirty="0">
                <a:solidFill>
                  <a:srgbClr val="FF8800"/>
                </a:solidFill>
                <a:latin typeface="Montserrat Black"/>
                <a:cs typeface="Montserrat Black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975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061" y="383097"/>
            <a:ext cx="4138624" cy="304895"/>
          </a:xfrm>
          <a:prstGeom prst="rect">
            <a:avLst/>
          </a:prstGeom>
        </p:spPr>
        <p:txBody>
          <a:bodyPr vert="horz" wrap="square" lIns="0" tIns="1149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102" marR="4841">
              <a:spcBef>
                <a:spcPts val="91"/>
              </a:spcBef>
            </a:pPr>
            <a:r>
              <a:rPr lang="ru-RU" sz="1906" dirty="0"/>
              <a:t>Где оказываем лечение</a:t>
            </a:r>
            <a:endParaRPr spc="-1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139" y="2437999"/>
            <a:ext cx="3667013" cy="1080135"/>
          </a:xfrm>
          <a:prstGeom prst="rect">
            <a:avLst/>
          </a:prstGeom>
        </p:spPr>
      </p:pic>
      <p:sp>
        <p:nvSpPr>
          <p:cNvPr id="20" name="object 9"/>
          <p:cNvSpPr txBox="1"/>
          <p:nvPr/>
        </p:nvSpPr>
        <p:spPr>
          <a:xfrm>
            <a:off x="2776229" y="2561346"/>
            <a:ext cx="2852833" cy="833471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lvl="0" algn="ctr"/>
            <a:r>
              <a:rPr lang="ru-RU" sz="1334" b="1" dirty="0">
                <a:solidFill>
                  <a:schemeClr val="bg1"/>
                </a:solidFill>
                <a:latin typeface="Montserrat" panose="00000500000000000000" pitchFamily="2" charset="-52"/>
                <a:ea typeface="Tahoma" panose="020B0604030504040204" pitchFamily="34" charset="0"/>
                <a:cs typeface="Arial" panose="020B0604020202020204" pitchFamily="34" charset="0"/>
              </a:rPr>
              <a:t>Пример медицинских организаций, оказывающих медицинские услуги в рамках программы</a:t>
            </a:r>
          </a:p>
        </p:txBody>
      </p:sp>
      <p:grpSp>
        <p:nvGrpSpPr>
          <p:cNvPr id="21" name="object 9"/>
          <p:cNvGrpSpPr/>
          <p:nvPr/>
        </p:nvGrpSpPr>
        <p:grpSpPr>
          <a:xfrm>
            <a:off x="884557" y="1500406"/>
            <a:ext cx="108921" cy="565785"/>
            <a:chOff x="431800" y="1574800"/>
            <a:chExt cx="114300" cy="593725"/>
          </a:xfrm>
        </p:grpSpPr>
        <p:sp>
          <p:nvSpPr>
            <p:cNvPr id="22" name="object 10"/>
            <p:cNvSpPr/>
            <p:nvPr/>
          </p:nvSpPr>
          <p:spPr>
            <a:xfrm>
              <a:off x="488905" y="1718840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0"/>
                  </a:moveTo>
                  <a:lnTo>
                    <a:pt x="0" y="449059"/>
                  </a:lnTo>
                </a:path>
              </a:pathLst>
            </a:custGeom>
            <a:ln w="25400">
              <a:solidFill>
                <a:srgbClr val="007A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23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0" y="1574800"/>
              <a:ext cx="114300" cy="1143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BD951DB7-574F-40F7-92E5-53F1AF08E2EB}"/>
              </a:ext>
            </a:extLst>
          </p:cNvPr>
          <p:cNvGrpSpPr/>
          <p:nvPr/>
        </p:nvGrpSpPr>
        <p:grpSpPr>
          <a:xfrm>
            <a:off x="1086523" y="1169738"/>
            <a:ext cx="1083920" cy="502544"/>
            <a:chOff x="1662482" y="1562282"/>
            <a:chExt cx="1410620" cy="65401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80D3FE39-072F-4F81-AFE8-052BABB642D4}"/>
                </a:ext>
              </a:extLst>
            </p:cNvPr>
            <p:cNvSpPr/>
            <p:nvPr/>
          </p:nvSpPr>
          <p:spPr>
            <a:xfrm>
              <a:off x="1662482" y="1562282"/>
              <a:ext cx="1410620" cy="654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5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C0B2434C-4D74-4B41-8F56-441AFC16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875" y="1621906"/>
              <a:ext cx="1270911" cy="525737"/>
            </a:xfrm>
            <a:prstGeom prst="rect">
              <a:avLst/>
            </a:prstGeom>
          </p:spPr>
        </p:pic>
      </p:grpSp>
      <p:grpSp>
        <p:nvGrpSpPr>
          <p:cNvPr id="28" name="object 9"/>
          <p:cNvGrpSpPr/>
          <p:nvPr/>
        </p:nvGrpSpPr>
        <p:grpSpPr>
          <a:xfrm>
            <a:off x="3482788" y="1500406"/>
            <a:ext cx="108921" cy="565785"/>
            <a:chOff x="431800" y="1574800"/>
            <a:chExt cx="114300" cy="593725"/>
          </a:xfrm>
        </p:grpSpPr>
        <p:sp>
          <p:nvSpPr>
            <p:cNvPr id="29" name="object 10"/>
            <p:cNvSpPr/>
            <p:nvPr/>
          </p:nvSpPr>
          <p:spPr>
            <a:xfrm>
              <a:off x="488905" y="1718840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0"/>
                  </a:moveTo>
                  <a:lnTo>
                    <a:pt x="0" y="449059"/>
                  </a:lnTo>
                </a:path>
              </a:pathLst>
            </a:custGeom>
            <a:ln w="25400">
              <a:solidFill>
                <a:srgbClr val="007A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30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0" y="1574800"/>
              <a:ext cx="114300" cy="114300"/>
            </a:xfrm>
            <a:prstGeom prst="rect">
              <a:avLst/>
            </a:prstGeom>
          </p:spPr>
        </p:pic>
      </p:grpSp>
      <p:pic>
        <p:nvPicPr>
          <p:cNvPr id="31" name="Picture 2" descr="Ð¡ÑÐ°ÑÑÐ¾Ð²Ð°Ñ ÑÑÑÐ°Ð½Ð¸ÑÐ° ÑÐ°Ð¹ÑÐ° Ð¤ÐÐÐ£ &quot;Ð Ð¾ÑÑÐ¸Ð¹ÑÐºÐ¸Ð¹ Ð½Ð°ÑÑÐ½ÑÐ¹ ÑÐµÐ½ÑÑ &#10;ÑÐµÐ½ÑÐ³ÐµÐ½Ð¾ÑÐ°Ð´Ð¸Ð¾Ð»Ð¾Ð³Ð¸Ð¸&quot; ÐÐ¸Ð½Ð·Ð´ÑÐ°Ð²Ð° Ð Ð¤">
            <a:extLst>
              <a:ext uri="{FF2B5EF4-FFF2-40B4-BE49-F238E27FC236}">
                <a16:creationId xmlns:a16="http://schemas.microsoft.com/office/drawing/2014/main" xmlns="" id="{BD5DFE62-F898-4E1E-847B-A70FE784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259" y="1091804"/>
            <a:ext cx="653527" cy="4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nmicr.ru/assets/css/img/logo-1.png">
            <a:extLst>
              <a:ext uri="{FF2B5EF4-FFF2-40B4-BE49-F238E27FC236}">
                <a16:creationId xmlns:a16="http://schemas.microsoft.com/office/drawing/2014/main" xmlns="" id="{0AD17401-334A-40E0-B97D-63BA1A45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941" y="2593246"/>
            <a:ext cx="526055" cy="5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mnioi.nmicr.ru/assets/css/img/logo-mn.png">
            <a:extLst>
              <a:ext uri="{FF2B5EF4-FFF2-40B4-BE49-F238E27FC236}">
                <a16:creationId xmlns:a16="http://schemas.microsoft.com/office/drawing/2014/main" xmlns="" id="{AE9657A6-CF17-4B62-B871-5423F0F3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448" y="2410404"/>
            <a:ext cx="563638" cy="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uroline.nmicr.ru/assets/css/img/logo-u2.png">
            <a:extLst>
              <a:ext uri="{FF2B5EF4-FFF2-40B4-BE49-F238E27FC236}">
                <a16:creationId xmlns:a16="http://schemas.microsoft.com/office/drawing/2014/main" xmlns="" id="{70E25969-04FB-4417-8C79-A272277A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569" y="3677360"/>
            <a:ext cx="509220" cy="51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mrrc.nmicr.ru/assets/css/img/logo-mr.png">
            <a:extLst>
              <a:ext uri="{FF2B5EF4-FFF2-40B4-BE49-F238E27FC236}">
                <a16:creationId xmlns:a16="http://schemas.microsoft.com/office/drawing/2014/main" xmlns="" id="{77CADC23-C04B-40D7-AEE5-0373A192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656" y="3659428"/>
            <a:ext cx="544827" cy="5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ÐÐ°ÑÑÐ¸Ð½ÐºÐ¸ Ð¿Ð¾ Ð·Ð°Ð¿ÑÐ¾ÑÑ Ð¤ÐµÐ´ÐµÑÐ°Ð»ÑÐ½Ð¾Ðµ Ð³Ð¾ÑÑÐ´Ð°ÑÑÑÐ²ÐµÐ½Ð½Ð¾Ðµ Ð°Ð²ÑÐ¾Ð½Ð¾Ð¼Ð½Ð¾Ðµ ÑÑÑÐµÐ¶Ð´ÐµÐ½Ð¸Ðµ (Ð¤ÐÐÐ£) Â«ÐÐµÑÐµÐ±Ð½Ð¾-ÑÐµÐ°Ð±Ð¸Ð»Ð¸ÑÐ°ÑÐ¸Ð¾Ð½Ð½ÑÐ¹ ÑÐµÐ½ÑÑ">
            <a:extLst>
              <a:ext uri="{FF2B5EF4-FFF2-40B4-BE49-F238E27FC236}">
                <a16:creationId xmlns:a16="http://schemas.microsoft.com/office/drawing/2014/main" xmlns="" id="{F282C636-E78F-4568-B9CD-EF456FC40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589" y="3628265"/>
            <a:ext cx="611048" cy="6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163E717-B015-4405-96DA-B39C78FC6F42}"/>
              </a:ext>
            </a:extLst>
          </p:cNvPr>
          <p:cNvSpPr txBox="1"/>
          <p:nvPr/>
        </p:nvSpPr>
        <p:spPr>
          <a:xfrm>
            <a:off x="1064843" y="1656079"/>
            <a:ext cx="1873529" cy="506169"/>
          </a:xfrm>
          <a:prstGeom prst="rect">
            <a:avLst/>
          </a:prstGeom>
          <a:noFill/>
        </p:spPr>
        <p:txBody>
          <a:bodyPr wrap="square" lIns="65346" tIns="32673" rIns="65346" bIns="32673" rtlCol="0">
            <a:spAutoFit/>
          </a:bodyPr>
          <a:lstStyle/>
          <a:p>
            <a:r>
              <a:rPr lang="ru-RU" sz="572" dirty="0">
                <a:latin typeface="Montserrat" panose="00000500000000000000" pitchFamily="2" charset="-52"/>
              </a:rPr>
              <a:t>Федеральное государственное бюджетное учреждение «Национальный медицинский исследовательский центр</a:t>
            </a:r>
            <a:br>
              <a:rPr lang="ru-RU" sz="572" dirty="0">
                <a:latin typeface="Montserrat" panose="00000500000000000000" pitchFamily="2" charset="-52"/>
              </a:rPr>
            </a:br>
            <a:r>
              <a:rPr lang="ru-RU" sz="572" dirty="0">
                <a:latin typeface="Montserrat" panose="00000500000000000000" pitchFamily="2" charset="-52"/>
              </a:rPr>
              <a:t>онкологии имени  Н. Н. Блохина» Министерства здравоохранения Российской Федерации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EE1A45B-BF43-4AE9-A9D7-B93205808657}"/>
              </a:ext>
            </a:extLst>
          </p:cNvPr>
          <p:cNvSpPr txBox="1"/>
          <p:nvPr/>
        </p:nvSpPr>
        <p:spPr>
          <a:xfrm>
            <a:off x="6586056" y="1656079"/>
            <a:ext cx="1834493" cy="329949"/>
          </a:xfrm>
          <a:prstGeom prst="rect">
            <a:avLst/>
          </a:prstGeom>
          <a:noFill/>
        </p:spPr>
        <p:txBody>
          <a:bodyPr wrap="square" lIns="65346" tIns="32673" rIns="65346" bIns="32673" rtlCol="0">
            <a:spAutoFit/>
          </a:bodyPr>
          <a:lstStyle/>
          <a:p>
            <a:pPr>
              <a:spcAft>
                <a:spcPts val="214"/>
              </a:spcAft>
            </a:pPr>
            <a:r>
              <a:rPr lang="ru-RU" sz="572" dirty="0">
                <a:latin typeface="Montserrat" panose="00000500000000000000" pitchFamily="2" charset="-52"/>
              </a:rPr>
              <a:t>Федеральное государственное бюджетное учреждение «Российский научный центр </a:t>
            </a:r>
            <a:r>
              <a:rPr lang="ru-RU" sz="572" dirty="0" err="1">
                <a:latin typeface="Montserrat" panose="00000500000000000000" pitchFamily="2" charset="-52"/>
              </a:rPr>
              <a:t>рентгенрадиологии</a:t>
            </a:r>
            <a:r>
              <a:rPr lang="ru-RU" sz="572" dirty="0">
                <a:latin typeface="Montserrat" panose="00000500000000000000" pitchFamily="2" charset="-52"/>
              </a:rPr>
              <a:t> Минздрава России»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154328-F96D-4F8B-97D8-32DE54A08EDB}"/>
              </a:ext>
            </a:extLst>
          </p:cNvPr>
          <p:cNvSpPr txBox="1"/>
          <p:nvPr/>
        </p:nvSpPr>
        <p:spPr>
          <a:xfrm>
            <a:off x="1051874" y="3170955"/>
            <a:ext cx="1063181" cy="329949"/>
          </a:xfrm>
          <a:prstGeom prst="rect">
            <a:avLst/>
          </a:prstGeom>
          <a:noFill/>
        </p:spPr>
        <p:txBody>
          <a:bodyPr wrap="square" lIns="65346" tIns="32673" rIns="65346" bIns="32673" rtlCol="0">
            <a:spAutoFit/>
          </a:bodyPr>
          <a:lstStyle/>
          <a:p>
            <a:pPr>
              <a:spcAft>
                <a:spcPts val="214"/>
              </a:spcAft>
            </a:pPr>
            <a:r>
              <a:rPr lang="ru-RU" sz="572">
                <a:latin typeface="Montserrat" panose="00000500000000000000" pitchFamily="2" charset="-52"/>
              </a:rPr>
              <a:t>Филиалы ФГБУ «НМИЦ радиологии» </a:t>
            </a:r>
            <a:r>
              <a:rPr lang="ru-RU" sz="572" dirty="0">
                <a:latin typeface="Montserrat" panose="00000500000000000000" pitchFamily="2" charset="-52"/>
              </a:rPr>
              <a:t>Минздрава России</a:t>
            </a:r>
          </a:p>
        </p:txBody>
      </p:sp>
      <p:grpSp>
        <p:nvGrpSpPr>
          <p:cNvPr id="42" name="object 9"/>
          <p:cNvGrpSpPr/>
          <p:nvPr/>
        </p:nvGrpSpPr>
        <p:grpSpPr>
          <a:xfrm>
            <a:off x="6351046" y="1500406"/>
            <a:ext cx="108921" cy="565785"/>
            <a:chOff x="431800" y="1574800"/>
            <a:chExt cx="114300" cy="593725"/>
          </a:xfrm>
        </p:grpSpPr>
        <p:sp>
          <p:nvSpPr>
            <p:cNvPr id="43" name="object 10"/>
            <p:cNvSpPr/>
            <p:nvPr/>
          </p:nvSpPr>
          <p:spPr>
            <a:xfrm>
              <a:off x="488905" y="1718840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0"/>
                  </a:moveTo>
                  <a:lnTo>
                    <a:pt x="0" y="449059"/>
                  </a:lnTo>
                </a:path>
              </a:pathLst>
            </a:custGeom>
            <a:ln w="25400">
              <a:solidFill>
                <a:srgbClr val="007A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44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0" y="1574800"/>
              <a:ext cx="114300" cy="114300"/>
            </a:xfrm>
            <a:prstGeom prst="rect">
              <a:avLst/>
            </a:prstGeom>
          </p:spPr>
        </p:pic>
      </p:grpSp>
      <p:grpSp>
        <p:nvGrpSpPr>
          <p:cNvPr id="48" name="object 9"/>
          <p:cNvGrpSpPr/>
          <p:nvPr/>
        </p:nvGrpSpPr>
        <p:grpSpPr>
          <a:xfrm>
            <a:off x="868680" y="2504741"/>
            <a:ext cx="108921" cy="565785"/>
            <a:chOff x="431800" y="1574800"/>
            <a:chExt cx="114300" cy="593725"/>
          </a:xfrm>
        </p:grpSpPr>
        <p:sp>
          <p:nvSpPr>
            <p:cNvPr id="49" name="object 10"/>
            <p:cNvSpPr/>
            <p:nvPr/>
          </p:nvSpPr>
          <p:spPr>
            <a:xfrm>
              <a:off x="488905" y="1718840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0"/>
                  </a:moveTo>
                  <a:lnTo>
                    <a:pt x="0" y="449059"/>
                  </a:lnTo>
                </a:path>
              </a:pathLst>
            </a:custGeom>
            <a:ln w="25400">
              <a:solidFill>
                <a:srgbClr val="007A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50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0" y="1574800"/>
              <a:ext cx="114300" cy="114300"/>
            </a:xfrm>
            <a:prstGeom prst="rect">
              <a:avLst/>
            </a:prstGeom>
          </p:spPr>
        </p:pic>
      </p:grpSp>
      <p:grpSp>
        <p:nvGrpSpPr>
          <p:cNvPr id="51" name="object 9"/>
          <p:cNvGrpSpPr/>
          <p:nvPr/>
        </p:nvGrpSpPr>
        <p:grpSpPr>
          <a:xfrm>
            <a:off x="6357339" y="2504741"/>
            <a:ext cx="108921" cy="565785"/>
            <a:chOff x="431800" y="1574800"/>
            <a:chExt cx="114300" cy="593725"/>
          </a:xfrm>
        </p:grpSpPr>
        <p:sp>
          <p:nvSpPr>
            <p:cNvPr id="52" name="object 10"/>
            <p:cNvSpPr/>
            <p:nvPr/>
          </p:nvSpPr>
          <p:spPr>
            <a:xfrm>
              <a:off x="488905" y="1718840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0"/>
                  </a:moveTo>
                  <a:lnTo>
                    <a:pt x="0" y="449059"/>
                  </a:lnTo>
                </a:path>
              </a:pathLst>
            </a:custGeom>
            <a:ln w="25400">
              <a:solidFill>
                <a:srgbClr val="007A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53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0" y="1574800"/>
              <a:ext cx="114300" cy="114300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EE1A45B-BF43-4AE9-A9D7-B93205808657}"/>
              </a:ext>
            </a:extLst>
          </p:cNvPr>
          <p:cNvSpPr txBox="1"/>
          <p:nvPr/>
        </p:nvSpPr>
        <p:spPr>
          <a:xfrm>
            <a:off x="2898832" y="4216172"/>
            <a:ext cx="1167912" cy="505335"/>
          </a:xfrm>
          <a:prstGeom prst="rect">
            <a:avLst/>
          </a:prstGeom>
          <a:noFill/>
        </p:spPr>
        <p:txBody>
          <a:bodyPr wrap="square" lIns="65346" tIns="32673" rIns="65346" bIns="32673" rtlCol="0">
            <a:spAutoFit/>
          </a:bodyPr>
          <a:lstStyle/>
          <a:p>
            <a:pPr>
              <a:spcAft>
                <a:spcPts val="214"/>
              </a:spcAft>
            </a:pPr>
            <a:r>
              <a:rPr lang="ru-RU" sz="476" dirty="0">
                <a:latin typeface="Montserrat" panose="00000500000000000000" pitchFamily="2" charset="-52"/>
              </a:rPr>
              <a:t>Научно-исследовательский институт урологии и интервенционной радиологии имени  Н. А. Лопаткина — филиал ФГБУ «НМИЦ радиологии» Минздрава России (г. Москва)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9154328-F96D-4F8B-97D8-32DE54A08EDB}"/>
              </a:ext>
            </a:extLst>
          </p:cNvPr>
          <p:cNvSpPr txBox="1"/>
          <p:nvPr/>
        </p:nvSpPr>
        <p:spPr>
          <a:xfrm>
            <a:off x="4690589" y="4216172"/>
            <a:ext cx="1243737" cy="358885"/>
          </a:xfrm>
          <a:prstGeom prst="rect">
            <a:avLst/>
          </a:prstGeom>
          <a:noFill/>
        </p:spPr>
        <p:txBody>
          <a:bodyPr wrap="square" lIns="65346" tIns="32673" rIns="65346" bIns="32673" rtlCol="0">
            <a:spAutoFit/>
          </a:bodyPr>
          <a:lstStyle/>
          <a:p>
            <a:pPr>
              <a:spcAft>
                <a:spcPts val="214"/>
              </a:spcAft>
            </a:pPr>
            <a:r>
              <a:rPr lang="ru-RU" sz="476" dirty="0">
                <a:latin typeface="Montserrat" panose="00000500000000000000" pitchFamily="2" charset="-52"/>
              </a:rPr>
              <a:t>Федеральное государственное автономное учреждение (ФГАУ) «Лечебно-реабилитационный центр» Минздрава России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6D20DEE-6782-40B2-924A-2E82E6DE6F7B}"/>
              </a:ext>
            </a:extLst>
          </p:cNvPr>
          <p:cNvSpPr txBox="1"/>
          <p:nvPr/>
        </p:nvSpPr>
        <p:spPr>
          <a:xfrm>
            <a:off x="6568757" y="4216172"/>
            <a:ext cx="1715960" cy="358885"/>
          </a:xfrm>
          <a:prstGeom prst="rect">
            <a:avLst/>
          </a:prstGeom>
          <a:noFill/>
        </p:spPr>
        <p:txBody>
          <a:bodyPr wrap="square" lIns="65346" tIns="32673" rIns="65346" bIns="32673" rtlCol="0">
            <a:spAutoFit/>
          </a:bodyPr>
          <a:lstStyle/>
          <a:p>
            <a:pPr>
              <a:spcAft>
                <a:spcPts val="214"/>
              </a:spcAft>
            </a:pPr>
            <a:r>
              <a:rPr lang="ru-RU" sz="476" dirty="0">
                <a:latin typeface="Montserrat" panose="00000500000000000000" pitchFamily="2" charset="-52"/>
              </a:rPr>
              <a:t>Федеральное государственное бюджетное учреждение</a:t>
            </a:r>
            <a:br>
              <a:rPr lang="ru-RU" sz="476" dirty="0">
                <a:latin typeface="Montserrat" panose="00000500000000000000" pitchFamily="2" charset="-52"/>
              </a:rPr>
            </a:br>
            <a:r>
              <a:rPr lang="ru-RU" sz="476" dirty="0">
                <a:latin typeface="Montserrat" panose="00000500000000000000" pitchFamily="2" charset="-52"/>
              </a:rPr>
              <a:t>"Национальный медицинский исследовательский центр онкологии"</a:t>
            </a:r>
            <a:br>
              <a:rPr lang="ru-RU" sz="476" dirty="0">
                <a:latin typeface="Montserrat" panose="00000500000000000000" pitchFamily="2" charset="-52"/>
              </a:rPr>
            </a:br>
            <a:r>
              <a:rPr lang="ru-RU" sz="476" dirty="0">
                <a:latin typeface="Montserrat" panose="00000500000000000000" pitchFamily="2" charset="-52"/>
              </a:rPr>
              <a:t>Министерства здравоохранения Российской Федерации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6089F9B-31C3-4193-B44E-68B24F836A3B}"/>
              </a:ext>
            </a:extLst>
          </p:cNvPr>
          <p:cNvSpPr txBox="1"/>
          <p:nvPr/>
        </p:nvSpPr>
        <p:spPr>
          <a:xfrm>
            <a:off x="6549826" y="3030185"/>
            <a:ext cx="1672546" cy="212434"/>
          </a:xfrm>
          <a:prstGeom prst="rect">
            <a:avLst/>
          </a:prstGeom>
          <a:noFill/>
        </p:spPr>
        <p:txBody>
          <a:bodyPr wrap="square" lIns="65346" tIns="32673" rIns="65346" bIns="32673" rtlCol="0">
            <a:spAutoFit/>
          </a:bodyPr>
          <a:lstStyle/>
          <a:p>
            <a:r>
              <a:rPr lang="ru-RU" sz="476" dirty="0">
                <a:latin typeface="Montserrat" panose="00000500000000000000" pitchFamily="2" charset="-52"/>
              </a:rPr>
              <a:t>МНИОИ им.  П. А. Герцена — филиал ФГБУ «НМИЦ радиологии» Минздрава России (г. Москва);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FD9A3E9-361A-4127-8777-103E5D94975B}"/>
              </a:ext>
            </a:extLst>
          </p:cNvPr>
          <p:cNvSpPr txBox="1"/>
          <p:nvPr/>
        </p:nvSpPr>
        <p:spPr>
          <a:xfrm>
            <a:off x="1027061" y="4216172"/>
            <a:ext cx="1495083" cy="578560"/>
          </a:xfrm>
          <a:prstGeom prst="rect">
            <a:avLst/>
          </a:prstGeom>
          <a:noFill/>
        </p:spPr>
        <p:txBody>
          <a:bodyPr wrap="square" lIns="65346" tIns="32673" rIns="65346" bIns="32673" rtlCol="0">
            <a:spAutoFit/>
          </a:bodyPr>
          <a:lstStyle/>
          <a:p>
            <a:r>
              <a:rPr lang="ru-RU" sz="476" dirty="0">
                <a:latin typeface="Montserrat" panose="00000500000000000000" pitchFamily="2" charset="-52"/>
              </a:rPr>
              <a:t>Медицинский радиологический научный центр им.  А. Ф. </a:t>
            </a:r>
            <a:r>
              <a:rPr lang="ru-RU" sz="476" dirty="0" err="1">
                <a:latin typeface="Montserrat" panose="00000500000000000000" pitchFamily="2" charset="-52"/>
              </a:rPr>
              <a:t>Цыба</a:t>
            </a:r>
            <a:r>
              <a:rPr lang="ru-RU" sz="476" dirty="0">
                <a:latin typeface="Montserrat" panose="00000500000000000000" pitchFamily="2" charset="-52"/>
              </a:rPr>
              <a:t> — филиал ФГБУ «Научный медицинский исследовательский центр радиологии» Министерства здравоохранения Российской Федерации (МРНЦ им.  А. Ф. Цыба — филиал ФГБУ «НМИЦ радиологии» Минздрава России) (г. Обнинск Калужской обл.)</a:t>
            </a:r>
          </a:p>
        </p:txBody>
      </p:sp>
      <p:grpSp>
        <p:nvGrpSpPr>
          <p:cNvPr id="59" name="object 9"/>
          <p:cNvGrpSpPr/>
          <p:nvPr/>
        </p:nvGrpSpPr>
        <p:grpSpPr>
          <a:xfrm>
            <a:off x="885284" y="4185387"/>
            <a:ext cx="108921" cy="565785"/>
            <a:chOff x="431800" y="1574800"/>
            <a:chExt cx="114300" cy="593725"/>
          </a:xfrm>
        </p:grpSpPr>
        <p:sp>
          <p:nvSpPr>
            <p:cNvPr id="60" name="object 10"/>
            <p:cNvSpPr/>
            <p:nvPr/>
          </p:nvSpPr>
          <p:spPr>
            <a:xfrm>
              <a:off x="488905" y="1718840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0"/>
                  </a:moveTo>
                  <a:lnTo>
                    <a:pt x="0" y="449059"/>
                  </a:lnTo>
                </a:path>
              </a:pathLst>
            </a:custGeom>
            <a:ln w="25400">
              <a:solidFill>
                <a:srgbClr val="007A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61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0" y="1574800"/>
              <a:ext cx="114300" cy="114300"/>
            </a:xfrm>
            <a:prstGeom prst="rect">
              <a:avLst/>
            </a:prstGeom>
          </p:spPr>
        </p:pic>
      </p:grpSp>
      <p:grpSp>
        <p:nvGrpSpPr>
          <p:cNvPr id="62" name="object 9"/>
          <p:cNvGrpSpPr/>
          <p:nvPr/>
        </p:nvGrpSpPr>
        <p:grpSpPr>
          <a:xfrm>
            <a:off x="2804931" y="4214539"/>
            <a:ext cx="108921" cy="565785"/>
            <a:chOff x="431800" y="1574800"/>
            <a:chExt cx="114300" cy="593725"/>
          </a:xfrm>
        </p:grpSpPr>
        <p:sp>
          <p:nvSpPr>
            <p:cNvPr id="63" name="object 10"/>
            <p:cNvSpPr/>
            <p:nvPr/>
          </p:nvSpPr>
          <p:spPr>
            <a:xfrm>
              <a:off x="488905" y="1718840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0"/>
                  </a:moveTo>
                  <a:lnTo>
                    <a:pt x="0" y="449059"/>
                  </a:lnTo>
                </a:path>
              </a:pathLst>
            </a:custGeom>
            <a:ln w="25400">
              <a:solidFill>
                <a:srgbClr val="007A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64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0" y="1574800"/>
              <a:ext cx="114300" cy="114300"/>
            </a:xfrm>
            <a:prstGeom prst="rect">
              <a:avLst/>
            </a:prstGeom>
          </p:spPr>
        </p:pic>
      </p:grpSp>
      <p:grpSp>
        <p:nvGrpSpPr>
          <p:cNvPr id="65" name="object 9"/>
          <p:cNvGrpSpPr/>
          <p:nvPr/>
        </p:nvGrpSpPr>
        <p:grpSpPr>
          <a:xfrm>
            <a:off x="4544321" y="4203115"/>
            <a:ext cx="108921" cy="565785"/>
            <a:chOff x="431800" y="1574800"/>
            <a:chExt cx="114300" cy="593725"/>
          </a:xfrm>
        </p:grpSpPr>
        <p:sp>
          <p:nvSpPr>
            <p:cNvPr id="66" name="object 10"/>
            <p:cNvSpPr/>
            <p:nvPr/>
          </p:nvSpPr>
          <p:spPr>
            <a:xfrm>
              <a:off x="488905" y="1718840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0"/>
                  </a:moveTo>
                  <a:lnTo>
                    <a:pt x="0" y="449059"/>
                  </a:lnTo>
                </a:path>
              </a:pathLst>
            </a:custGeom>
            <a:ln w="25400">
              <a:solidFill>
                <a:srgbClr val="007A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67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0" y="1574800"/>
              <a:ext cx="114300" cy="114300"/>
            </a:xfrm>
            <a:prstGeom prst="rect">
              <a:avLst/>
            </a:prstGeom>
          </p:spPr>
        </p:pic>
      </p:grpSp>
      <p:grpSp>
        <p:nvGrpSpPr>
          <p:cNvPr id="68" name="object 9"/>
          <p:cNvGrpSpPr/>
          <p:nvPr/>
        </p:nvGrpSpPr>
        <p:grpSpPr>
          <a:xfrm>
            <a:off x="6351003" y="4145929"/>
            <a:ext cx="108921" cy="565785"/>
            <a:chOff x="431800" y="1574800"/>
            <a:chExt cx="114300" cy="593725"/>
          </a:xfrm>
        </p:grpSpPr>
        <p:sp>
          <p:nvSpPr>
            <p:cNvPr id="69" name="object 10"/>
            <p:cNvSpPr/>
            <p:nvPr/>
          </p:nvSpPr>
          <p:spPr>
            <a:xfrm>
              <a:off x="488905" y="1718840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0"/>
                  </a:moveTo>
                  <a:lnTo>
                    <a:pt x="0" y="449059"/>
                  </a:lnTo>
                </a:path>
              </a:pathLst>
            </a:custGeom>
            <a:ln w="25400">
              <a:solidFill>
                <a:srgbClr val="007AFF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70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0" y="1574800"/>
              <a:ext cx="114300" cy="114300"/>
            </a:xfrm>
            <a:prstGeom prst="rect">
              <a:avLst/>
            </a:prstGeom>
          </p:spPr>
        </p:pic>
      </p:grpSp>
      <p:pic>
        <p:nvPicPr>
          <p:cNvPr id="1026" name="Picture 2" descr="НМИЦ онкологии им. Н.Н. Петрова - онкологический центр в Песочном  (Санкт-Петербург)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710084" y="1088303"/>
            <a:ext cx="521108" cy="5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163E717-B015-4405-96DA-B39C78FC6F42}"/>
              </a:ext>
            </a:extLst>
          </p:cNvPr>
          <p:cNvSpPr txBox="1"/>
          <p:nvPr/>
        </p:nvSpPr>
        <p:spPr>
          <a:xfrm>
            <a:off x="3607556" y="1632519"/>
            <a:ext cx="1873529" cy="506169"/>
          </a:xfrm>
          <a:prstGeom prst="rect">
            <a:avLst/>
          </a:prstGeom>
          <a:noFill/>
        </p:spPr>
        <p:txBody>
          <a:bodyPr wrap="square" lIns="65346" tIns="32673" rIns="65346" bIns="32673" rtlCol="0">
            <a:spAutoFit/>
          </a:bodyPr>
          <a:lstStyle/>
          <a:p>
            <a:r>
              <a:rPr lang="ru-RU" sz="572" dirty="0">
                <a:latin typeface="Montserrat" panose="00000500000000000000" pitchFamily="2" charset="-52"/>
              </a:rPr>
              <a:t>Федеральное государственное бюджетное учреждение "Национальный медицинский исследовательский центр онкологии имени Н.Н. Петрова“</a:t>
            </a:r>
            <a:r>
              <a:rPr lang="en-US" sz="572" dirty="0">
                <a:latin typeface="Montserrat" panose="00000500000000000000" pitchFamily="2" charset="-52"/>
              </a:rPr>
              <a:t> </a:t>
            </a:r>
            <a:r>
              <a:rPr lang="ru-RU" sz="572" dirty="0">
                <a:latin typeface="Montserrat" panose="00000500000000000000" pitchFamily="2" charset="-52"/>
              </a:rPr>
              <a:t>Министерства здравоохранения Российской Федерации</a:t>
            </a:r>
          </a:p>
        </p:txBody>
      </p:sp>
      <p:pic>
        <p:nvPicPr>
          <p:cNvPr id="1028" name="Picture 4" descr="ФГБУ «Ростовский научно-исследовательский онкологический институт» Министерства  здравоохранения РФ » Медвестник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056" y="3684463"/>
            <a:ext cx="476043" cy="4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5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с лечением за рубежом. Медицина </a:t>
            </a:r>
            <a:r>
              <a:rPr lang="ru-RU" dirty="0"/>
              <a:t>без </a:t>
            </a:r>
            <a:r>
              <a:rPr lang="ru-RU" dirty="0" smtClean="0"/>
              <a:t>границ. </a:t>
            </a:r>
            <a:endParaRPr lang="ru-RU" dirty="0"/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1190625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9" name="AutoShape 10"/>
          <p:cNvSpPr>
            <a:spLocks noChangeAspect="1" noChangeArrowheads="1"/>
          </p:cNvSpPr>
          <p:nvPr/>
        </p:nvSpPr>
        <p:spPr bwMode="auto">
          <a:xfrm>
            <a:off x="1304925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2227525" y="915930"/>
            <a:ext cx="2180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Общие условия покрытия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2393067" y="1635098"/>
            <a:ext cx="2040038" cy="711841"/>
          </a:xfrm>
        </p:spPr>
        <p:txBody>
          <a:bodyPr/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900" dirty="0"/>
              <a:t>Поездка за рубеж застрахованного и одного сопровождающего (двух сопровождающих для несовершеннолетних), в том числе с применением спец. транспорта.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9845554-7DF6-4AB0-A99B-384CEFB694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9" y="2586947"/>
            <a:ext cx="621000" cy="621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B688876-324E-4F5E-8C5A-9FEA1431FF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9" y="1702981"/>
            <a:ext cx="621000" cy="62100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EABE80ED-237E-461A-8194-B0B38473BA83}"/>
              </a:ext>
            </a:extLst>
          </p:cNvPr>
          <p:cNvGrpSpPr/>
          <p:nvPr/>
        </p:nvGrpSpPr>
        <p:grpSpPr>
          <a:xfrm>
            <a:off x="4797316" y="1702981"/>
            <a:ext cx="621000" cy="621000"/>
            <a:chOff x="1447800" y="2212230"/>
            <a:chExt cx="684000" cy="68400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BE0D0EA3-1046-4DA2-808B-D335FD87F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800" y="2212230"/>
              <a:ext cx="684000" cy="68400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BC28F35A-A3CC-43D7-A1D0-16B866CA7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08498" y="2279447"/>
              <a:ext cx="381025" cy="538273"/>
            </a:xfrm>
            <a:prstGeom prst="rect">
              <a:avLst/>
            </a:prstGeom>
          </p:spPr>
        </p:pic>
      </p:grpSp>
      <p:sp>
        <p:nvSpPr>
          <p:cNvPr id="32" name="Объект 2"/>
          <p:cNvSpPr txBox="1">
            <a:spLocks/>
          </p:cNvSpPr>
          <p:nvPr/>
        </p:nvSpPr>
        <p:spPr bwMode="auto">
          <a:xfrm>
            <a:off x="5570204" y="1850158"/>
            <a:ext cx="2040038" cy="32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900" dirty="0"/>
              <a:t>Обеспечение лекарственными препаратами.</a:t>
            </a:r>
          </a:p>
        </p:txBody>
      </p:sp>
      <p:sp>
        <p:nvSpPr>
          <p:cNvPr id="33" name="Объект 2"/>
          <p:cNvSpPr txBox="1">
            <a:spLocks/>
          </p:cNvSpPr>
          <p:nvPr/>
        </p:nvSpPr>
        <p:spPr bwMode="auto">
          <a:xfrm>
            <a:off x="2401748" y="2586947"/>
            <a:ext cx="2040038" cy="4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900" dirty="0"/>
              <a:t>Проживание застрахованного </a:t>
            </a:r>
            <a:br>
              <a:rPr lang="ru-RU" sz="900" dirty="0"/>
            </a:br>
            <a:r>
              <a:rPr lang="ru-RU" sz="900" dirty="0"/>
              <a:t>и одного сопровождающего (двух сопровождающих для несовершеннолетних).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E4E90F1A-E48F-4AA9-8A37-B8F7DA675D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9" y="3482413"/>
            <a:ext cx="621000" cy="621000"/>
          </a:xfrm>
          <a:prstGeom prst="rect">
            <a:avLst/>
          </a:prstGeom>
        </p:spPr>
      </p:pic>
      <p:sp>
        <p:nvSpPr>
          <p:cNvPr id="34" name="Объект 2"/>
          <p:cNvSpPr txBox="1">
            <a:spLocks/>
          </p:cNvSpPr>
          <p:nvPr/>
        </p:nvSpPr>
        <p:spPr bwMode="auto">
          <a:xfrm>
            <a:off x="2366687" y="3354028"/>
            <a:ext cx="2040038" cy="1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900" dirty="0"/>
              <a:t>Услуга «Второе медицинское мнение».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900" dirty="0"/>
              <a:t>Лечение в соответствии </a:t>
            </a:r>
            <a:br>
              <a:rPr lang="ru-RU" sz="900" dirty="0"/>
            </a:br>
            <a:r>
              <a:rPr lang="ru-RU" sz="900" dirty="0"/>
              <a:t>с программой страхования, контроль за состоянием здоровья с возмещением расходов, в </a:t>
            </a:r>
            <a:r>
              <a:rPr lang="ru-RU" sz="900" dirty="0" err="1"/>
              <a:t>т.ч</a:t>
            </a:r>
            <a:r>
              <a:rPr lang="ru-RU" sz="900" dirty="0"/>
              <a:t>. и понесённых в РФ.</a:t>
            </a:r>
          </a:p>
        </p:txBody>
      </p:sp>
      <p:sp>
        <p:nvSpPr>
          <p:cNvPr id="40" name="Объект 2"/>
          <p:cNvSpPr txBox="1">
            <a:spLocks/>
          </p:cNvSpPr>
          <p:nvPr/>
        </p:nvSpPr>
        <p:spPr bwMode="auto">
          <a:xfrm>
            <a:off x="5543824" y="3495366"/>
            <a:ext cx="2040038" cy="5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900" dirty="0"/>
              <a:t>Репатриация в случае смерти застрахованного (или донора) за рубежом.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5A12C52-1929-4E66-8859-D1AF5F3215E2}"/>
              </a:ext>
            </a:extLst>
          </p:cNvPr>
          <p:cNvCxnSpPr>
            <a:cxnSpLocks/>
          </p:cNvCxnSpPr>
          <p:nvPr/>
        </p:nvCxnSpPr>
        <p:spPr>
          <a:xfrm>
            <a:off x="1601311" y="1332520"/>
            <a:ext cx="275637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бъект 2"/>
          <p:cNvSpPr txBox="1">
            <a:spLocks/>
          </p:cNvSpPr>
          <p:nvPr/>
        </p:nvSpPr>
        <p:spPr bwMode="auto">
          <a:xfrm>
            <a:off x="5552504" y="2586947"/>
            <a:ext cx="2040038" cy="4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900" dirty="0"/>
              <a:t>Обеспечение перевода при общении с медицинскими работниками.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D58838E-30B0-4A59-B4D8-6667A6A810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129" y="717226"/>
            <a:ext cx="621000" cy="621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D7F6EDF-AD62-48CE-93E1-A0E4B0C2CD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316" y="2586947"/>
            <a:ext cx="621000" cy="621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04113C3-4013-4275-89AB-007EA154EEB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935" y="3487472"/>
            <a:ext cx="622490" cy="6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323528" y="-23919"/>
            <a:ext cx="8685778" cy="879879"/>
          </a:xfrm>
          <a:prstGeom prst="rect">
            <a:avLst/>
          </a:prstGeom>
        </p:spPr>
        <p:txBody>
          <a:bodyPr lIns="104315" tIns="52157" rIns="104315" bIns="52157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sz="2400" kern="0" dirty="0" smtClean="0">
                <a:solidFill>
                  <a:srgbClr val="666666"/>
                </a:solidFill>
              </a:rPr>
              <a:t>Страхование от несчастных случаев</a:t>
            </a:r>
            <a:endParaRPr lang="ru-RU" sz="2400" kern="0" dirty="0">
              <a:solidFill>
                <a:srgbClr val="666666"/>
              </a:solidFill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873762971"/>
              </p:ext>
            </p:extLst>
          </p:nvPr>
        </p:nvGraphicFramePr>
        <p:xfrm>
          <a:off x="160167" y="915566"/>
          <a:ext cx="8983833" cy="391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8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"/>
            <a:ext cx="7309113" cy="5164038"/>
          </a:xfrm>
          <a:prstGeom prst="rect">
            <a:avLst/>
          </a:prstGeom>
        </p:spPr>
      </p:pic>
      <p:sp>
        <p:nvSpPr>
          <p:cNvPr id="8" name="Заголовок 10"/>
          <p:cNvSpPr>
            <a:spLocks noGrp="1"/>
          </p:cNvSpPr>
          <p:nvPr>
            <p:ph type="ctrTitle"/>
          </p:nvPr>
        </p:nvSpPr>
        <p:spPr>
          <a:xfrm>
            <a:off x="1043608" y="123478"/>
            <a:ext cx="5723955" cy="334911"/>
          </a:xfrm>
        </p:spPr>
        <p:txBody>
          <a:bodyPr/>
          <a:lstStyle/>
          <a:p>
            <a:pPr algn="ctr"/>
            <a:r>
              <a:rPr lang="ru-RU" sz="2000" b="1" dirty="0" smtClean="0"/>
              <a:t>НАКОПИТЕЛЬНОЕ СТРАХОВАНИЕ ЖИЗНИ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786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05474" y="221395"/>
            <a:ext cx="7760001" cy="1034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43843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b="1" kern="1200" cap="none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СОХРАНЕНИЕ БЛАГОСОСТОЯНИЯ В ЛЮБЫХ ОБСТОЯТЕЛЬСТВАХ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57E230F4-4ABF-4FBC-BBB3-153DE7658A73}"/>
              </a:ext>
            </a:extLst>
          </p:cNvPr>
          <p:cNvSpPr>
            <a:spLocks/>
          </p:cNvSpPr>
          <p:nvPr/>
        </p:nvSpPr>
        <p:spPr bwMode="auto">
          <a:xfrm>
            <a:off x="251520" y="3867810"/>
            <a:ext cx="8640960" cy="62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361" spc="37" dirty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Позволяют гарантированно </a:t>
            </a:r>
            <a:r>
              <a:rPr lang="ru-RU" sz="1361" spc="37" dirty="0" smtClean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защитить себя и ребенка от </a:t>
            </a:r>
            <a:r>
              <a:rPr lang="ru-RU" sz="1361" spc="37" dirty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непредвиденных событий,</a:t>
            </a:r>
            <a:r>
              <a:rPr lang="en-US" sz="1361" spc="37" dirty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 </a:t>
            </a:r>
            <a:r>
              <a:rPr lang="ru-RU" sz="1361" spc="37" dirty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связанных с жизнью и здоровьем, защитить близких </a:t>
            </a:r>
            <a:r>
              <a:rPr lang="ru-RU" sz="1361" spc="37" dirty="0" smtClean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и </a:t>
            </a:r>
            <a:r>
              <a:rPr lang="ru-RU" sz="1361" spc="37" dirty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сохранить привычный уровень </a:t>
            </a:r>
            <a:r>
              <a:rPr lang="ru-RU" sz="1361" spc="37" dirty="0" smtClean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жизни, а также сформировать </a:t>
            </a:r>
            <a:r>
              <a:rPr lang="ru-RU" sz="1361" spc="37" dirty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капитал для достижения финансовых </a:t>
            </a:r>
            <a:r>
              <a:rPr lang="ru-RU" sz="1361" spc="37" dirty="0" smtClean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  <a:sym typeface="Bebas Neue" charset="0"/>
              </a:rPr>
              <a:t>целей.</a:t>
            </a:r>
            <a:endParaRPr lang="ru-RU" sz="1361" spc="37" dirty="0">
              <a:latin typeface="Arial" panose="020B0604020202020204" pitchFamily="34" charset="0"/>
              <a:ea typeface="Source Sans Pro" charset="0"/>
              <a:cs typeface="Arial" panose="020B0604020202020204" pitchFamily="34" charset="0"/>
              <a:sym typeface="Bebas Neue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0DDB6CC-F3B9-4B20-8CA6-8ED0796A39E8}"/>
              </a:ext>
            </a:extLst>
          </p:cNvPr>
          <p:cNvGrpSpPr/>
          <p:nvPr/>
        </p:nvGrpSpPr>
        <p:grpSpPr>
          <a:xfrm>
            <a:off x="1836171" y="870561"/>
            <a:ext cx="5471658" cy="2737085"/>
            <a:chOff x="1877555" y="2136880"/>
            <a:chExt cx="6434264" cy="321860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CE1D44A-1BFC-4CC0-8B42-F9C78709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39777" y="3816568"/>
              <a:ext cx="1525760" cy="1527120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C44DE2D5-EB1F-4E8B-9FBD-CD50EFCD3CB7}"/>
                </a:ext>
              </a:extLst>
            </p:cNvPr>
            <p:cNvGrpSpPr/>
            <p:nvPr/>
          </p:nvGrpSpPr>
          <p:grpSpPr>
            <a:xfrm>
              <a:off x="1877555" y="2136886"/>
              <a:ext cx="6434264" cy="3218603"/>
              <a:chOff x="4383722" y="4786328"/>
              <a:chExt cx="15022738" cy="7514802"/>
            </a:xfrm>
          </p:grpSpPr>
          <p:sp>
            <p:nvSpPr>
              <p:cNvPr id="10" name="Rectangle 66">
                <a:extLst>
                  <a:ext uri="{FF2B5EF4-FFF2-40B4-BE49-F238E27FC236}">
                    <a16:creationId xmlns:a16="http://schemas.microsoft.com/office/drawing/2014/main" xmlns="" id="{7DCC8B11-CA2A-4C9D-8737-5BD563593E99}"/>
                  </a:ext>
                </a:extLst>
              </p:cNvPr>
              <p:cNvSpPr/>
              <p:nvPr/>
            </p:nvSpPr>
            <p:spPr>
              <a:xfrm>
                <a:off x="15844148" y="4786328"/>
                <a:ext cx="3562312" cy="3563785"/>
              </a:xfrm>
              <a:prstGeom prst="rect">
                <a:avLst/>
              </a:prstGeom>
              <a:solidFill>
                <a:srgbClr val="D9BD9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8780" tIns="44390" rIns="88780" bIns="44390" rtlCol="0" anchor="ctr"/>
              <a:lstStyle/>
              <a:p>
                <a:pPr algn="ctr"/>
                <a:endParaRPr lang="en-US" sz="131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67">
                <a:extLst>
                  <a:ext uri="{FF2B5EF4-FFF2-40B4-BE49-F238E27FC236}">
                    <a16:creationId xmlns:a16="http://schemas.microsoft.com/office/drawing/2014/main" xmlns="" id="{AB60ACFB-9B69-442F-B00B-9F23C4644336}"/>
                  </a:ext>
                </a:extLst>
              </p:cNvPr>
              <p:cNvSpPr/>
              <p:nvPr/>
            </p:nvSpPr>
            <p:spPr>
              <a:xfrm>
                <a:off x="12075043" y="8638385"/>
                <a:ext cx="3562311" cy="3563785"/>
              </a:xfrm>
              <a:prstGeom prst="rect">
                <a:avLst/>
              </a:prstGeom>
              <a:solidFill>
                <a:srgbClr val="D9BD9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8780" tIns="44390" rIns="88780" bIns="44390" rtlCol="0" anchor="ctr"/>
              <a:lstStyle/>
              <a:p>
                <a:pPr algn="ctr"/>
                <a:endParaRPr lang="en-US" sz="131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68">
                <a:extLst>
                  <a:ext uri="{FF2B5EF4-FFF2-40B4-BE49-F238E27FC236}">
                    <a16:creationId xmlns:a16="http://schemas.microsoft.com/office/drawing/2014/main" xmlns="" id="{68C47CCB-964C-4616-B99C-4C7D992572B2}"/>
                  </a:ext>
                </a:extLst>
              </p:cNvPr>
              <p:cNvSpPr/>
              <p:nvPr/>
            </p:nvSpPr>
            <p:spPr>
              <a:xfrm>
                <a:off x="8266058" y="4786328"/>
                <a:ext cx="3562312" cy="3563785"/>
              </a:xfrm>
              <a:prstGeom prst="rect">
                <a:avLst/>
              </a:prstGeom>
              <a:solidFill>
                <a:srgbClr val="D9BD9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8780" tIns="44390" rIns="88780" bIns="44390" rtlCol="0" anchor="ctr"/>
              <a:lstStyle/>
              <a:p>
                <a:pPr algn="ctr"/>
                <a:endParaRPr lang="en-US" sz="131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69">
                <a:extLst>
                  <a:ext uri="{FF2B5EF4-FFF2-40B4-BE49-F238E27FC236}">
                    <a16:creationId xmlns:a16="http://schemas.microsoft.com/office/drawing/2014/main" xmlns="" id="{8CF69D28-77B1-413A-947B-160252A00150}"/>
                  </a:ext>
                </a:extLst>
              </p:cNvPr>
              <p:cNvSpPr/>
              <p:nvPr/>
            </p:nvSpPr>
            <p:spPr>
              <a:xfrm>
                <a:off x="4384880" y="8668473"/>
                <a:ext cx="3562311" cy="3563785"/>
              </a:xfrm>
              <a:prstGeom prst="rect">
                <a:avLst/>
              </a:prstGeom>
              <a:solidFill>
                <a:srgbClr val="D9BD9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8780" tIns="44390" rIns="88780" bIns="44390" rtlCol="0" anchor="ctr"/>
              <a:lstStyle/>
              <a:p>
                <a:pPr algn="ctr"/>
                <a:endParaRPr lang="en-US" sz="131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78">
                <a:extLst>
                  <a:ext uri="{FF2B5EF4-FFF2-40B4-BE49-F238E27FC236}">
                    <a16:creationId xmlns:a16="http://schemas.microsoft.com/office/drawing/2014/main" xmlns="" id="{D06BB019-769E-49ED-BF32-3C1363171432}"/>
                  </a:ext>
                </a:extLst>
              </p:cNvPr>
              <p:cNvSpPr/>
              <p:nvPr/>
            </p:nvSpPr>
            <p:spPr>
              <a:xfrm>
                <a:off x="8283802" y="5385197"/>
                <a:ext cx="3398407" cy="2366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69"/>
                  </a:lnSpc>
                </a:pPr>
                <a:r>
                  <a:rPr lang="ru-RU" sz="1166" b="1" dirty="0">
                    <a:solidFill>
                      <a:srgbClr val="C00000"/>
                    </a:solidFill>
                    <a:latin typeface="Arial" panose="020B0604020202020204" pitchFamily="34" charset="0"/>
                    <a:ea typeface="Lato" charset="0"/>
                    <a:cs typeface="Arial" panose="020B0604020202020204" pitchFamily="34" charset="0"/>
                  </a:rPr>
                  <a:t>Защитить себя и семью</a:t>
                </a:r>
              </a:p>
              <a:p>
                <a:pPr algn="ctr">
                  <a:lnSpc>
                    <a:spcPts val="1469"/>
                  </a:lnSpc>
                </a:pPr>
                <a:r>
                  <a:rPr lang="ru-RU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Source Sans Pro Light" charset="0"/>
                    <a:cs typeface="Arial" panose="020B0604020202020204" pitchFamily="34" charset="0"/>
                  </a:rPr>
                  <a:t>от финансовых потерь</a:t>
                </a:r>
                <a:endParaRPr 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Source Sans Pro Light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78">
                <a:extLst>
                  <a:ext uri="{FF2B5EF4-FFF2-40B4-BE49-F238E27FC236}">
                    <a16:creationId xmlns:a16="http://schemas.microsoft.com/office/drawing/2014/main" xmlns="" id="{867BAFFB-1B10-49C7-97A4-B5A375E152F2}"/>
                  </a:ext>
                </a:extLst>
              </p:cNvPr>
              <p:cNvSpPr/>
              <p:nvPr/>
            </p:nvSpPr>
            <p:spPr>
              <a:xfrm>
                <a:off x="12438373" y="8599601"/>
                <a:ext cx="2952120" cy="3701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66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Lato" charset="0"/>
                    <a:cs typeface="Arial" panose="020B0604020202020204" pitchFamily="34" charset="0"/>
                  </a:rPr>
                  <a:t>Сохранить свои финансы при </a:t>
                </a:r>
                <a:r>
                  <a:rPr lang="ru-RU" sz="1166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Lato" charset="0"/>
                    <a:cs typeface="Arial" panose="020B0604020202020204" pitchFamily="34" charset="0"/>
                  </a:rPr>
                  <a:t>неблаго</a:t>
                </a:r>
                <a:r>
                  <a:rPr lang="ru-RU" sz="1166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Lato" charset="0"/>
                    <a:cs typeface="Arial" panose="020B0604020202020204" pitchFamily="34" charset="0"/>
                  </a:rPr>
                  <a:t>-приятных событиях</a:t>
                </a:r>
                <a:endParaRPr lang="en-US" sz="1166" b="1" dirty="0">
                  <a:solidFill>
                    <a:schemeClr val="bg1"/>
                  </a:solidFill>
                  <a:latin typeface="Arial" panose="020B0604020202020204" pitchFamily="34" charset="0"/>
                  <a:ea typeface="Lato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B49E9AA-634C-4FE6-B6D5-48C64DCC77DF}"/>
                  </a:ext>
                </a:extLst>
              </p:cNvPr>
              <p:cNvSpPr txBox="1"/>
              <p:nvPr/>
            </p:nvSpPr>
            <p:spPr>
              <a:xfrm>
                <a:off x="4383722" y="10113695"/>
                <a:ext cx="3656022" cy="2028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4033"/>
                  </a:lnSpc>
                  <a:defRPr sz="2500">
                    <a:solidFill>
                      <a:schemeClr val="bg1"/>
                    </a:solidFill>
                    <a:latin typeface="Source Sans Pro Light" charset="0"/>
                    <a:ea typeface="Source Sans Pro Light" charset="0"/>
                    <a:cs typeface="Source Sans Pro Light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ru-RU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RU" sz="105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 образование ребенка, его старт во взрослую жизнь</a:t>
                </a:r>
                <a:endParaRPr lang="en-US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72">
                <a:extLst>
                  <a:ext uri="{FF2B5EF4-FFF2-40B4-BE49-F238E27FC236}">
                    <a16:creationId xmlns:a16="http://schemas.microsoft.com/office/drawing/2014/main" xmlns="" id="{E3CDD522-0569-419C-89AD-19A7C50CB0DC}"/>
                  </a:ext>
                </a:extLst>
              </p:cNvPr>
              <p:cNvSpPr/>
              <p:nvPr/>
            </p:nvSpPr>
            <p:spPr>
              <a:xfrm>
                <a:off x="4620749" y="8636496"/>
                <a:ext cx="3086704" cy="1731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66" b="1" dirty="0">
                    <a:solidFill>
                      <a:schemeClr val="bg1"/>
                    </a:solidFill>
                    <a:latin typeface="Arial" panose="020B0604020202020204" pitchFamily="34" charset="0"/>
                    <a:ea typeface="Lato" charset="0"/>
                    <a:cs typeface="Arial" panose="020B0604020202020204" pitchFamily="34" charset="0"/>
                  </a:rPr>
                  <a:t>Обеспечить наличие финансов</a:t>
                </a:r>
                <a:endParaRPr lang="en-US" sz="1166" b="1" dirty="0">
                  <a:solidFill>
                    <a:schemeClr val="bg1"/>
                  </a:solidFill>
                  <a:latin typeface="Arial" panose="020B0604020202020204" pitchFamily="34" charset="0"/>
                  <a:ea typeface="Lato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3EECF15-10F9-4987-A897-8B229AA5F6F6}"/>
                  </a:ext>
                </a:extLst>
              </p:cNvPr>
              <p:cNvSpPr txBox="1"/>
              <p:nvPr/>
            </p:nvSpPr>
            <p:spPr>
              <a:xfrm>
                <a:off x="16165063" y="6405700"/>
                <a:ext cx="3156296" cy="1943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4033"/>
                  </a:lnSpc>
                  <a:defRPr sz="2500">
                    <a:solidFill>
                      <a:schemeClr val="bg1"/>
                    </a:solidFill>
                    <a:latin typeface="Source Sans Pro Light" charset="0"/>
                    <a:ea typeface="Source Sans Pro Light" charset="0"/>
                    <a:cs typeface="Source Sans Pro Light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Крупные покупки, дом мечты, открыть своё дело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78">
                <a:extLst>
                  <a:ext uri="{FF2B5EF4-FFF2-40B4-BE49-F238E27FC236}">
                    <a16:creationId xmlns:a16="http://schemas.microsoft.com/office/drawing/2014/main" xmlns="" id="{90A7996B-31B2-4911-AE67-16BF3AF2D908}"/>
                  </a:ext>
                </a:extLst>
              </p:cNvPr>
              <p:cNvSpPr/>
              <p:nvPr/>
            </p:nvSpPr>
            <p:spPr>
              <a:xfrm>
                <a:off x="16060345" y="5166173"/>
                <a:ext cx="3261014" cy="1238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66" b="1" dirty="0">
                    <a:solidFill>
                      <a:schemeClr val="bg1"/>
                    </a:solidFill>
                    <a:latin typeface="Arial" panose="020B0604020202020204" pitchFamily="34" charset="0"/>
                    <a:ea typeface="Lato" charset="0"/>
                    <a:cs typeface="Arial" panose="020B0604020202020204" pitchFamily="34" charset="0"/>
                  </a:rPr>
                  <a:t>Достичь цель</a:t>
                </a:r>
                <a:endParaRPr lang="en-US" sz="1166" b="1" dirty="0">
                  <a:solidFill>
                    <a:schemeClr val="bg1"/>
                  </a:solidFill>
                  <a:latin typeface="Arial" panose="020B0604020202020204" pitchFamily="34" charset="0"/>
                  <a:ea typeface="Lato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779CC1C5-863F-4BBC-A06D-8B923CA8D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78891" y="3790467"/>
              <a:ext cx="1525760" cy="152712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5166630A-E01C-4D74-8F57-A9731CCCD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7555" y="2136880"/>
              <a:ext cx="1525081" cy="152712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0EBD28F3-4152-4A9B-9603-6D7957975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54542" y="2136880"/>
              <a:ext cx="1493803" cy="1526440"/>
            </a:xfrm>
            <a:prstGeom prst="rect">
              <a:avLst/>
            </a:prstGeom>
          </p:spPr>
        </p:pic>
      </p:grpSp>
      <p:cxnSp>
        <p:nvCxnSpPr>
          <p:cNvPr id="22" name="Прямая соединительная линия 21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66630A-E01C-4D74-8F57-A9731CCCD7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483518"/>
            <a:ext cx="3240361" cy="2887879"/>
          </a:xfrm>
          <a:prstGeom prst="rect">
            <a:avLst/>
          </a:prstGeom>
        </p:spPr>
      </p:pic>
      <p:sp>
        <p:nvSpPr>
          <p:cNvPr id="7" name="Rectangle 68">
            <a:extLst>
              <a:ext uri="{FF2B5EF4-FFF2-40B4-BE49-F238E27FC236}">
                <a16:creationId xmlns:a16="http://schemas.microsoft.com/office/drawing/2014/main" xmlns="" id="{68C47CCB-964C-4616-B99C-4C7D992572B2}"/>
              </a:ext>
            </a:extLst>
          </p:cNvPr>
          <p:cNvSpPr/>
          <p:nvPr/>
        </p:nvSpPr>
        <p:spPr>
          <a:xfrm>
            <a:off x="539552" y="3579862"/>
            <a:ext cx="8136904" cy="1152128"/>
          </a:xfrm>
          <a:prstGeom prst="rect">
            <a:avLst/>
          </a:prstGeom>
          <a:solidFill>
            <a:srgbClr val="D9B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36747" tIns="118373" rIns="236747" bIns="118373" rtlCol="0" anchor="ctr"/>
          <a:lstStyle/>
          <a:p>
            <a:pPr algn="ctr"/>
            <a:endParaRPr lang="en-US" sz="34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8">
            <a:extLst>
              <a:ext uri="{FF2B5EF4-FFF2-40B4-BE49-F238E27FC236}">
                <a16:creationId xmlns:a16="http://schemas.microsoft.com/office/drawing/2014/main" xmlns="" id="{D06BB019-769E-49ED-BF32-3C1363171432}"/>
              </a:ext>
            </a:extLst>
          </p:cNvPr>
          <p:cNvSpPr/>
          <p:nvPr/>
        </p:nvSpPr>
        <p:spPr>
          <a:xfrm>
            <a:off x="3995936" y="914327"/>
            <a:ext cx="5007441" cy="202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16"/>
              </a:lnSpc>
            </a:pPr>
            <a:r>
              <a:rPr lang="ru-RU" sz="2000" dirty="0"/>
              <a:t>«Я не знаю ни одной семьи, которая разорилась, уплачивая страховые взносы, но я знаю семьи, которые разорились не делая </a:t>
            </a:r>
            <a:r>
              <a:rPr lang="ru-RU" sz="2000" dirty="0" smtClean="0"/>
              <a:t>этого»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3A442C-6BE0-48CB-AF0F-5AE986F40817}"/>
              </a:ext>
            </a:extLst>
          </p:cNvPr>
          <p:cNvSpPr txBox="1"/>
          <p:nvPr/>
        </p:nvSpPr>
        <p:spPr>
          <a:xfrm>
            <a:off x="4860032" y="3867894"/>
            <a:ext cx="448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Уинстон Черчилль </a:t>
            </a:r>
            <a:endParaRPr lang="en-US" sz="2000" i="1" dirty="0">
              <a:solidFill>
                <a:schemeClr val="bg1"/>
              </a:solidFill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4880" y="221833"/>
            <a:ext cx="8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НУЖНО СТРАХОВАНИЕ?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18326114"/>
              </p:ext>
            </p:extLst>
          </p:nvPr>
        </p:nvGraphicFramePr>
        <p:xfrm>
          <a:off x="1658028" y="8367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773" y="858149"/>
            <a:ext cx="1509831" cy="1389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112" y="858149"/>
            <a:ext cx="1576202" cy="145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842821" y="4083918"/>
            <a:ext cx="380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Что между ними общего?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902" y="4461960"/>
            <a:ext cx="2268252" cy="3116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19" name="TextBox 18"/>
          <p:cNvSpPr txBox="1"/>
          <p:nvPr/>
        </p:nvSpPr>
        <p:spPr>
          <a:xfrm>
            <a:off x="3733920" y="4461960"/>
            <a:ext cx="221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А в чем разница?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3">
            <a:extLst>
              <a:ext uri="{FF2B5EF4-FFF2-40B4-BE49-F238E27FC236}">
                <a16:creationId xmlns:a16="http://schemas.microsoft.com/office/drawing/2014/main" xmlns="" id="{042A19B8-D3D7-4064-8530-C1478DA7BEE4}"/>
              </a:ext>
            </a:extLst>
          </p:cNvPr>
          <p:cNvSpPr/>
          <p:nvPr/>
        </p:nvSpPr>
        <p:spPr>
          <a:xfrm>
            <a:off x="320232" y="1658630"/>
            <a:ext cx="8644256" cy="4690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hangingPunct="1"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100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2E7C7B-7AEF-41BD-A18F-3631AC839ED3}"/>
              </a:ext>
            </a:extLst>
          </p:cNvPr>
          <p:cNvSpPr txBox="1"/>
          <p:nvPr/>
        </p:nvSpPr>
        <p:spPr>
          <a:xfrm>
            <a:off x="2901327" y="1128572"/>
            <a:ext cx="3265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23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страховой защиты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40D712F9-306B-4744-89A2-F1FBFDEA5A5A}"/>
              </a:ext>
            </a:extLst>
          </p:cNvPr>
          <p:cNvSpPr txBox="1">
            <a:spLocks/>
          </p:cNvSpPr>
          <p:nvPr/>
        </p:nvSpPr>
        <p:spPr>
          <a:xfrm>
            <a:off x="11418508" y="6540394"/>
            <a:ext cx="148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3914" rtl="0" eaLnBrk="1" latinLnBrk="0" hangingPunct="1">
              <a:defRPr sz="7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456957" algn="l" defTabSz="9139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14" algn="l" defTabSz="9139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72" algn="l" defTabSz="9139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28" algn="l" defTabSz="9139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86" algn="l" defTabSz="9139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42" algn="l" defTabSz="9139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700" algn="l" defTabSz="9139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59" algn="l" defTabSz="9139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233" defTabSz="1609430">
              <a:spcBef>
                <a:spcPts val="36"/>
              </a:spcBef>
            </a:pPr>
            <a:fld id="{81D60167-4931-47E6-BA6A-407CBD079E47}" type="slidenum">
              <a:rPr lang="ru-RU" sz="500" b="1" spc="18" smtClean="0"/>
              <a:pPr marL="97233" defTabSz="1609430">
                <a:spcBef>
                  <a:spcPts val="36"/>
                </a:spcBef>
              </a:pPr>
              <a:t>4</a:t>
            </a:fld>
            <a:endParaRPr lang="ru-RU" sz="500" b="1" spc="18" dirty="0"/>
          </a:p>
        </p:txBody>
      </p:sp>
      <p:pic>
        <p:nvPicPr>
          <p:cNvPr id="9" name="Picture 2" descr="C:\рабочая\МЕТОДОЛОГИЯ\Кросс-продажи\orig.png">
            <a:extLst>
              <a:ext uri="{FF2B5EF4-FFF2-40B4-BE49-F238E27FC236}">
                <a16:creationId xmlns:a16="http://schemas.microsoft.com/office/drawing/2014/main" xmlns="" id="{7318DA3B-25BF-48C3-8916-BACABA36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12304"/>
            <a:ext cx="1214902" cy="12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aulmeykin\Downloads\imgonline-com-ua-Transparent-backgr-IofFsjKyi2J.png">
            <a:extLst>
              <a:ext uri="{FF2B5EF4-FFF2-40B4-BE49-F238E27FC236}">
                <a16:creationId xmlns:a16="http://schemas.microsoft.com/office/drawing/2014/main" xmlns="" id="{86B9395C-4CD6-46B8-A7F7-98DF722E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655883"/>
            <a:ext cx="1633451" cy="12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рабочая\МЕТОДОЛОГИЯ\Кросс-продажи\project_ux_marketinger.png">
            <a:extLst>
              <a:ext uri="{FF2B5EF4-FFF2-40B4-BE49-F238E27FC236}">
                <a16:creationId xmlns:a16="http://schemas.microsoft.com/office/drawing/2014/main" xmlns="" id="{7B865A19-DAC4-49C2-B565-18381540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0" y="3911832"/>
            <a:ext cx="1293085" cy="97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3BF1FC3-5BFE-45E7-A482-91646ACE36FF}"/>
              </a:ext>
            </a:extLst>
          </p:cNvPr>
          <p:cNvSpPr/>
          <p:nvPr/>
        </p:nvSpPr>
        <p:spPr>
          <a:xfrm>
            <a:off x="527021" y="3534086"/>
            <a:ext cx="1006141" cy="471928"/>
          </a:xfrm>
          <a:prstGeom prst="rect">
            <a:avLst/>
          </a:prstGeom>
          <a:solidFill>
            <a:schemeClr val="accent4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на дороге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F679598-41B2-47A1-A77D-86F0A2D96936}"/>
              </a:ext>
            </a:extLst>
          </p:cNvPr>
          <p:cNvSpPr/>
          <p:nvPr/>
        </p:nvSpPr>
        <p:spPr>
          <a:xfrm>
            <a:off x="527021" y="2896190"/>
            <a:ext cx="1006141" cy="471928"/>
          </a:xfrm>
          <a:prstGeom prst="rect">
            <a:avLst/>
          </a:prstGeom>
          <a:solidFill>
            <a:schemeClr val="accent4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КАСКО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25">
            <a:extLst>
              <a:ext uri="{FF2B5EF4-FFF2-40B4-BE49-F238E27FC236}">
                <a16:creationId xmlns:a16="http://schemas.microsoft.com/office/drawing/2014/main" xmlns="" id="{85E14C68-7FDC-4A0D-B6EC-700D940322DE}"/>
              </a:ext>
            </a:extLst>
          </p:cNvPr>
          <p:cNvSpPr/>
          <p:nvPr/>
        </p:nvSpPr>
        <p:spPr>
          <a:xfrm>
            <a:off x="516407" y="2290037"/>
            <a:ext cx="1006141" cy="48123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ОСАГО</a:t>
            </a:r>
          </a:p>
        </p:txBody>
      </p:sp>
      <p:pic>
        <p:nvPicPr>
          <p:cNvPr id="15" name="Picture 24">
            <a:extLst>
              <a:ext uri="{FF2B5EF4-FFF2-40B4-BE49-F238E27FC236}">
                <a16:creationId xmlns:a16="http://schemas.microsoft.com/office/drawing/2014/main" xmlns="" id="{573597DB-1C64-42B4-B59B-9C01AD37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533" y="3856255"/>
            <a:ext cx="937158" cy="93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2" descr="ÐÐµÑÐ¾Ðº Ð¸Ð»Ð¸ Ð¼ÐµÑÐ¾Ðº Ð²Ð¿Ð¾Ð»Ð½Ðµ Ð´ÐµÐ½ÐµÐ³ Ñ Ð¿Ð°Ð´Ð°Ñ Ð·Ð¾Ð»Ð¾ÑÑÐ¼Ð¸ Ð¼Ð¾Ð½ÐµÑÐºÐ°Ð¼Ð¸ Ð·Ð°ÑÐµÐ¿Ð»ÑÐµÑ Ð¸ÐºÐ¾Ð½Ñ">
            <a:extLst>
              <a:ext uri="{FF2B5EF4-FFF2-40B4-BE49-F238E27FC236}">
                <a16:creationId xmlns:a16="http://schemas.microsoft.com/office/drawing/2014/main" xmlns="" id="{4EF016A0-8CFC-43F4-95D9-FD5736D3B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052" b="7953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929" t="11492" r="-1" b="12910"/>
          <a:stretch/>
        </p:blipFill>
        <p:spPr bwMode="auto">
          <a:xfrm>
            <a:off x="7747903" y="3907844"/>
            <a:ext cx="1170273" cy="9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A072052-AC44-451F-BCA4-3BB4BB7E339F}"/>
              </a:ext>
            </a:extLst>
          </p:cNvPr>
          <p:cNvSpPr/>
          <p:nvPr/>
        </p:nvSpPr>
        <p:spPr>
          <a:xfrm>
            <a:off x="1909944" y="3152641"/>
            <a:ext cx="1345632" cy="561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дома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7EACEC3-8ABA-4AC6-B646-DE3AED5EE196}"/>
              </a:ext>
            </a:extLst>
          </p:cNvPr>
          <p:cNvSpPr/>
          <p:nvPr/>
        </p:nvSpPr>
        <p:spPr>
          <a:xfrm>
            <a:off x="1909944" y="2427734"/>
            <a:ext cx="1345632" cy="574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квартиры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B16127C-E4C8-4D76-A093-59E77F6A2D12}"/>
              </a:ext>
            </a:extLst>
          </p:cNvPr>
          <p:cNvSpPr/>
          <p:nvPr/>
        </p:nvSpPr>
        <p:spPr>
          <a:xfrm>
            <a:off x="3853754" y="3210362"/>
            <a:ext cx="1238033" cy="5725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несчастных случаев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F64B442-EBED-42F4-9DAB-04B9DE940471}"/>
              </a:ext>
            </a:extLst>
          </p:cNvPr>
          <p:cNvSpPr/>
          <p:nvPr/>
        </p:nvSpPr>
        <p:spPr>
          <a:xfrm>
            <a:off x="3851920" y="2444971"/>
            <a:ext cx="1239192" cy="574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ДМС при критических заболеваниях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139CA57-966F-4668-8401-B5BF0F25A372}"/>
              </a:ext>
            </a:extLst>
          </p:cNvPr>
          <p:cNvSpPr/>
          <p:nvPr/>
        </p:nvSpPr>
        <p:spPr>
          <a:xfrm>
            <a:off x="5916062" y="2849186"/>
            <a:ext cx="1216318" cy="56593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НСЖ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5B63F32-80EB-47EE-9223-DF24EBEAF27E}"/>
              </a:ext>
            </a:extLst>
          </p:cNvPr>
          <p:cNvSpPr/>
          <p:nvPr/>
        </p:nvSpPr>
        <p:spPr>
          <a:xfrm>
            <a:off x="7956655" y="2849186"/>
            <a:ext cx="771896" cy="5725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23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ИСЖ</a:t>
            </a:r>
          </a:p>
        </p:txBody>
      </p:sp>
      <p:sp>
        <p:nvSpPr>
          <p:cNvPr id="23" name="Скругленный прямоугольник 17">
            <a:extLst>
              <a:ext uri="{FF2B5EF4-FFF2-40B4-BE49-F238E27FC236}">
                <a16:creationId xmlns:a16="http://schemas.microsoft.com/office/drawing/2014/main" xmlns="" id="{BFA63538-ACF0-4DA8-AA8B-6E2EB441E0F5}"/>
              </a:ext>
            </a:extLst>
          </p:cNvPr>
          <p:cNvSpPr/>
          <p:nvPr/>
        </p:nvSpPr>
        <p:spPr>
          <a:xfrm>
            <a:off x="320234" y="1657749"/>
            <a:ext cx="7276101" cy="448380"/>
          </a:xfrm>
          <a:custGeom>
            <a:avLst/>
            <a:gdLst/>
            <a:ahLst/>
            <a:cxnLst/>
            <a:rect l="l" t="t" r="r" b="b"/>
            <a:pathLst>
              <a:path w="908723" h="318173">
                <a:moveTo>
                  <a:pt x="53030" y="0"/>
                </a:moveTo>
                <a:lnTo>
                  <a:pt x="872256" y="0"/>
                </a:lnTo>
                <a:lnTo>
                  <a:pt x="884501" y="2472"/>
                </a:lnTo>
                <a:lnTo>
                  <a:pt x="828092" y="2472"/>
                </a:lnTo>
                <a:lnTo>
                  <a:pt x="908723" y="158661"/>
                </a:lnTo>
                <a:lnTo>
                  <a:pt x="828092" y="314849"/>
                </a:lnTo>
                <a:lnTo>
                  <a:pt x="888721" y="314849"/>
                </a:lnTo>
                <a:cubicBezTo>
                  <a:pt x="883691" y="317233"/>
                  <a:pt x="878083" y="318173"/>
                  <a:pt x="872256" y="318173"/>
                </a:cubicBezTo>
                <a:lnTo>
                  <a:pt x="53030" y="318173"/>
                </a:lnTo>
                <a:cubicBezTo>
                  <a:pt x="23742" y="318173"/>
                  <a:pt x="0" y="294431"/>
                  <a:pt x="0" y="265143"/>
                </a:cubicBezTo>
                <a:lnTo>
                  <a:pt x="0" y="53030"/>
                </a:lnTo>
                <a:cubicBezTo>
                  <a:pt x="0" y="23742"/>
                  <a:pt x="23742" y="0"/>
                  <a:pt x="53030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hangingPunct="1"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85%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17">
            <a:extLst>
              <a:ext uri="{FF2B5EF4-FFF2-40B4-BE49-F238E27FC236}">
                <a16:creationId xmlns:a16="http://schemas.microsoft.com/office/drawing/2014/main" xmlns="" id="{BFA63538-ACF0-4DA8-AA8B-6E2EB441E0F5}"/>
              </a:ext>
            </a:extLst>
          </p:cNvPr>
          <p:cNvSpPr/>
          <p:nvPr/>
        </p:nvSpPr>
        <p:spPr>
          <a:xfrm>
            <a:off x="1865982" y="1657750"/>
            <a:ext cx="3714129" cy="448380"/>
          </a:xfrm>
          <a:custGeom>
            <a:avLst/>
            <a:gdLst/>
            <a:ahLst/>
            <a:cxnLst/>
            <a:rect l="l" t="t" r="r" b="b"/>
            <a:pathLst>
              <a:path w="908723" h="318173">
                <a:moveTo>
                  <a:pt x="53030" y="0"/>
                </a:moveTo>
                <a:lnTo>
                  <a:pt x="872256" y="0"/>
                </a:lnTo>
                <a:lnTo>
                  <a:pt x="884501" y="2472"/>
                </a:lnTo>
                <a:lnTo>
                  <a:pt x="828092" y="2472"/>
                </a:lnTo>
                <a:lnTo>
                  <a:pt x="908723" y="158661"/>
                </a:lnTo>
                <a:lnTo>
                  <a:pt x="828092" y="314849"/>
                </a:lnTo>
                <a:lnTo>
                  <a:pt x="888721" y="314849"/>
                </a:lnTo>
                <a:cubicBezTo>
                  <a:pt x="883691" y="317233"/>
                  <a:pt x="878083" y="318173"/>
                  <a:pt x="872256" y="318173"/>
                </a:cubicBezTo>
                <a:lnTo>
                  <a:pt x="53030" y="318173"/>
                </a:lnTo>
                <a:cubicBezTo>
                  <a:pt x="23742" y="318173"/>
                  <a:pt x="0" y="294431"/>
                  <a:pt x="0" y="265143"/>
                </a:cubicBezTo>
                <a:lnTo>
                  <a:pt x="0" y="53030"/>
                </a:lnTo>
                <a:cubicBezTo>
                  <a:pt x="0" y="23742"/>
                  <a:pt x="23742" y="0"/>
                  <a:pt x="530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hangingPunct="1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17">
            <a:extLst>
              <a:ext uri="{FF2B5EF4-FFF2-40B4-BE49-F238E27FC236}">
                <a16:creationId xmlns:a16="http://schemas.microsoft.com/office/drawing/2014/main" xmlns="" id="{BFA63538-ACF0-4DA8-AA8B-6E2EB441E0F5}"/>
              </a:ext>
            </a:extLst>
          </p:cNvPr>
          <p:cNvSpPr/>
          <p:nvPr/>
        </p:nvSpPr>
        <p:spPr>
          <a:xfrm>
            <a:off x="320233" y="1657750"/>
            <a:ext cx="3007580" cy="448380"/>
          </a:xfrm>
          <a:custGeom>
            <a:avLst/>
            <a:gdLst/>
            <a:ahLst/>
            <a:cxnLst/>
            <a:rect l="l" t="t" r="r" b="b"/>
            <a:pathLst>
              <a:path w="908723" h="318173">
                <a:moveTo>
                  <a:pt x="53030" y="0"/>
                </a:moveTo>
                <a:lnTo>
                  <a:pt x="872256" y="0"/>
                </a:lnTo>
                <a:lnTo>
                  <a:pt x="884501" y="2472"/>
                </a:lnTo>
                <a:lnTo>
                  <a:pt x="828092" y="2472"/>
                </a:lnTo>
                <a:lnTo>
                  <a:pt x="908723" y="158661"/>
                </a:lnTo>
                <a:lnTo>
                  <a:pt x="828092" y="314849"/>
                </a:lnTo>
                <a:lnTo>
                  <a:pt x="888721" y="314849"/>
                </a:lnTo>
                <a:cubicBezTo>
                  <a:pt x="883691" y="317233"/>
                  <a:pt x="878083" y="318173"/>
                  <a:pt x="872256" y="318173"/>
                </a:cubicBezTo>
                <a:lnTo>
                  <a:pt x="53030" y="318173"/>
                </a:lnTo>
                <a:cubicBezTo>
                  <a:pt x="23742" y="318173"/>
                  <a:pt x="0" y="294431"/>
                  <a:pt x="0" y="265143"/>
                </a:cubicBezTo>
                <a:lnTo>
                  <a:pt x="0" y="53030"/>
                </a:lnTo>
                <a:cubicBezTo>
                  <a:pt x="0" y="23742"/>
                  <a:pt x="23742" y="0"/>
                  <a:pt x="530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6" name="Скругленный прямоугольник 17">
            <a:extLst>
              <a:ext uri="{FF2B5EF4-FFF2-40B4-BE49-F238E27FC236}">
                <a16:creationId xmlns:a16="http://schemas.microsoft.com/office/drawing/2014/main" xmlns="" id="{BFA63538-ACF0-4DA8-AA8B-6E2EB441E0F5}"/>
              </a:ext>
            </a:extLst>
          </p:cNvPr>
          <p:cNvSpPr/>
          <p:nvPr/>
        </p:nvSpPr>
        <p:spPr>
          <a:xfrm>
            <a:off x="320233" y="1657750"/>
            <a:ext cx="1545749" cy="448380"/>
          </a:xfrm>
          <a:custGeom>
            <a:avLst/>
            <a:gdLst/>
            <a:ahLst/>
            <a:cxnLst/>
            <a:rect l="l" t="t" r="r" b="b"/>
            <a:pathLst>
              <a:path w="908723" h="318173">
                <a:moveTo>
                  <a:pt x="53030" y="0"/>
                </a:moveTo>
                <a:lnTo>
                  <a:pt x="872256" y="0"/>
                </a:lnTo>
                <a:lnTo>
                  <a:pt x="884501" y="2472"/>
                </a:lnTo>
                <a:lnTo>
                  <a:pt x="828092" y="2472"/>
                </a:lnTo>
                <a:lnTo>
                  <a:pt x="908723" y="158661"/>
                </a:lnTo>
                <a:lnTo>
                  <a:pt x="828092" y="314849"/>
                </a:lnTo>
                <a:lnTo>
                  <a:pt x="888721" y="314849"/>
                </a:lnTo>
                <a:cubicBezTo>
                  <a:pt x="883691" y="317233"/>
                  <a:pt x="878083" y="318173"/>
                  <a:pt x="872256" y="318173"/>
                </a:cubicBezTo>
                <a:lnTo>
                  <a:pt x="53030" y="318173"/>
                </a:lnTo>
                <a:cubicBezTo>
                  <a:pt x="23742" y="318173"/>
                  <a:pt x="0" y="294431"/>
                  <a:pt x="0" y="265143"/>
                </a:cubicBezTo>
                <a:lnTo>
                  <a:pt x="0" y="53030"/>
                </a:lnTo>
                <a:cubicBezTo>
                  <a:pt x="0" y="23742"/>
                  <a:pt x="23742" y="0"/>
                  <a:pt x="53030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Скругленный прямоугольник 17">
            <a:extLst>
              <a:ext uri="{FF2B5EF4-FFF2-40B4-BE49-F238E27FC236}">
                <a16:creationId xmlns:a16="http://schemas.microsoft.com/office/drawing/2014/main" xmlns="" id="{BFA63538-ACF0-4DA8-AA8B-6E2EB441E0F5}"/>
              </a:ext>
            </a:extLst>
          </p:cNvPr>
          <p:cNvSpPr/>
          <p:nvPr/>
        </p:nvSpPr>
        <p:spPr>
          <a:xfrm>
            <a:off x="320233" y="1657751"/>
            <a:ext cx="807039" cy="448380"/>
          </a:xfrm>
          <a:custGeom>
            <a:avLst/>
            <a:gdLst/>
            <a:ahLst/>
            <a:cxnLst/>
            <a:rect l="l" t="t" r="r" b="b"/>
            <a:pathLst>
              <a:path w="908723" h="318173">
                <a:moveTo>
                  <a:pt x="53030" y="0"/>
                </a:moveTo>
                <a:lnTo>
                  <a:pt x="872256" y="0"/>
                </a:lnTo>
                <a:lnTo>
                  <a:pt x="884501" y="2472"/>
                </a:lnTo>
                <a:lnTo>
                  <a:pt x="828092" y="2472"/>
                </a:lnTo>
                <a:lnTo>
                  <a:pt x="908723" y="158661"/>
                </a:lnTo>
                <a:lnTo>
                  <a:pt x="828092" y="314849"/>
                </a:lnTo>
                <a:lnTo>
                  <a:pt x="888721" y="314849"/>
                </a:lnTo>
                <a:cubicBezTo>
                  <a:pt x="883691" y="317233"/>
                  <a:pt x="878083" y="318173"/>
                  <a:pt x="872256" y="318173"/>
                </a:cubicBezTo>
                <a:lnTo>
                  <a:pt x="53030" y="318173"/>
                </a:lnTo>
                <a:cubicBezTo>
                  <a:pt x="23742" y="318173"/>
                  <a:pt x="0" y="294431"/>
                  <a:pt x="0" y="265143"/>
                </a:cubicBezTo>
                <a:lnTo>
                  <a:pt x="0" y="53030"/>
                </a:lnTo>
                <a:cubicBezTo>
                  <a:pt x="0" y="23742"/>
                  <a:pt x="23742" y="0"/>
                  <a:pt x="53030" y="0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0392" y="170765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100%</a:t>
            </a:r>
            <a:endParaRPr lang="ru-RU" sz="1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446548C-0333-4F4A-9E72-D992E28F7B7E}"/>
              </a:ext>
            </a:extLst>
          </p:cNvPr>
          <p:cNvSpPr txBox="1"/>
          <p:nvPr/>
        </p:nvSpPr>
        <p:spPr>
          <a:xfrm>
            <a:off x="527021" y="87355"/>
            <a:ext cx="756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622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страхования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645137" y="610575"/>
            <a:ext cx="4070879" cy="1572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10ADED-0D70-6E40-8BCE-2C792FCC7021}"/>
              </a:ext>
            </a:extLst>
          </p:cNvPr>
          <p:cNvSpPr/>
          <p:nvPr/>
        </p:nvSpPr>
        <p:spPr>
          <a:xfrm>
            <a:off x="6572250" y="0"/>
            <a:ext cx="2571750" cy="2571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Сектор 3">
            <a:extLst>
              <a:ext uri="{FF2B5EF4-FFF2-40B4-BE49-F238E27FC236}">
                <a16:creationId xmlns:a16="http://schemas.microsoft.com/office/drawing/2014/main" xmlns="" id="{2B1D85A4-9606-CE42-A2AC-D855D68CEC31}"/>
              </a:ext>
            </a:extLst>
          </p:cNvPr>
          <p:cNvSpPr/>
          <p:nvPr/>
        </p:nvSpPr>
        <p:spPr>
          <a:xfrm rot="1939560">
            <a:off x="3087511" y="894329"/>
            <a:ext cx="4059727" cy="4059727"/>
          </a:xfrm>
          <a:prstGeom prst="pie">
            <a:avLst>
              <a:gd name="adj1" fmla="val 2243508"/>
              <a:gd name="adj2" fmla="val 918247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" name="Picture Placeholder 57">
            <a:extLst>
              <a:ext uri="{FF2B5EF4-FFF2-40B4-BE49-F238E27FC236}">
                <a16:creationId xmlns:a16="http://schemas.microsoft.com/office/drawing/2014/main" xmlns="" id="{52649373-CD0D-1048-9DCC-B54151086323}"/>
              </a:ext>
            </a:extLst>
          </p:cNvPr>
          <p:cNvSpPr>
            <a:spLocks noGrp="1"/>
          </p:cNvSpPr>
          <p:nvPr/>
        </p:nvSpPr>
        <p:spPr>
          <a:xfrm>
            <a:off x="39170" y="-496761"/>
            <a:ext cx="9065662" cy="6137022"/>
          </a:xfrm>
          <a:custGeom>
            <a:avLst/>
            <a:gdLst>
              <a:gd name="connsiteX0" fmla="*/ 11446811 w 12087549"/>
              <a:gd name="connsiteY0" fmla="*/ 1936000 h 8182696"/>
              <a:gd name="connsiteX1" fmla="*/ 11895441 w 12087549"/>
              <a:gd name="connsiteY1" fmla="*/ 2118600 h 8182696"/>
              <a:gd name="connsiteX2" fmla="*/ 11906907 w 12087549"/>
              <a:gd name="connsiteY2" fmla="*/ 3013436 h 8182696"/>
              <a:gd name="connsiteX3" fmla="*/ 7033615 w 12087549"/>
              <a:gd name="connsiteY3" fmla="*/ 7992395 h 8182696"/>
              <a:gd name="connsiteX4" fmla="*/ 6135401 w 12087549"/>
              <a:gd name="connsiteY4" fmla="*/ 8000043 h 8182696"/>
              <a:gd name="connsiteX5" fmla="*/ 6127756 w 12087549"/>
              <a:gd name="connsiteY5" fmla="*/ 7105207 h 8182696"/>
              <a:gd name="connsiteX6" fmla="*/ 11001048 w 12087549"/>
              <a:gd name="connsiteY6" fmla="*/ 2126247 h 8182696"/>
              <a:gd name="connsiteX7" fmla="*/ 11446811 w 12087549"/>
              <a:gd name="connsiteY7" fmla="*/ 1936000 h 8182696"/>
              <a:gd name="connsiteX8" fmla="*/ 7511228 w 12087549"/>
              <a:gd name="connsiteY8" fmla="*/ 1935999 h 8182696"/>
              <a:gd name="connsiteX9" fmla="*/ 7963202 w 12087549"/>
              <a:gd name="connsiteY9" fmla="*/ 2118599 h 8182696"/>
              <a:gd name="connsiteX10" fmla="*/ 7970846 w 12087549"/>
              <a:gd name="connsiteY10" fmla="*/ 3013435 h 8182696"/>
              <a:gd name="connsiteX11" fmla="*/ 3097555 w 12087549"/>
              <a:gd name="connsiteY11" fmla="*/ 7992395 h 8182696"/>
              <a:gd name="connsiteX12" fmla="*/ 2203163 w 12087549"/>
              <a:gd name="connsiteY12" fmla="*/ 8000043 h 8182696"/>
              <a:gd name="connsiteX13" fmla="*/ 2191696 w 12087549"/>
              <a:gd name="connsiteY13" fmla="*/ 7105207 h 8182696"/>
              <a:gd name="connsiteX14" fmla="*/ 7064988 w 12087549"/>
              <a:gd name="connsiteY14" fmla="*/ 2126247 h 8182696"/>
              <a:gd name="connsiteX15" fmla="*/ 7511228 w 12087549"/>
              <a:gd name="connsiteY15" fmla="*/ 1935999 h 8182696"/>
              <a:gd name="connsiteX16" fmla="*/ 9478894 w 12087549"/>
              <a:gd name="connsiteY16" fmla="*/ 1935999 h 8182696"/>
              <a:gd name="connsiteX17" fmla="*/ 9930801 w 12087549"/>
              <a:gd name="connsiteY17" fmla="*/ 2118599 h 8182696"/>
              <a:gd name="connsiteX18" fmla="*/ 9938443 w 12087549"/>
              <a:gd name="connsiteY18" fmla="*/ 3013435 h 8182696"/>
              <a:gd name="connsiteX19" fmla="*/ 5065883 w 12087549"/>
              <a:gd name="connsiteY19" fmla="*/ 7992395 h 8182696"/>
              <a:gd name="connsiteX20" fmla="*/ 4167804 w 12087549"/>
              <a:gd name="connsiteY20" fmla="*/ 8000043 h 8182696"/>
              <a:gd name="connsiteX21" fmla="*/ 4160160 w 12087549"/>
              <a:gd name="connsiteY21" fmla="*/ 7105207 h 8182696"/>
              <a:gd name="connsiteX22" fmla="*/ 9032721 w 12087549"/>
              <a:gd name="connsiteY22" fmla="*/ 2126247 h 8182696"/>
              <a:gd name="connsiteX23" fmla="*/ 9478894 w 12087549"/>
              <a:gd name="connsiteY23" fmla="*/ 1935999 h 8182696"/>
              <a:gd name="connsiteX24" fmla="*/ 6155387 w 12087549"/>
              <a:gd name="connsiteY24" fmla="*/ 1311777 h 8182696"/>
              <a:gd name="connsiteX25" fmla="*/ 6605904 w 12087549"/>
              <a:gd name="connsiteY25" fmla="*/ 1492439 h 8182696"/>
              <a:gd name="connsiteX26" fmla="*/ 6613548 w 12087549"/>
              <a:gd name="connsiteY26" fmla="*/ 2390967 h 8182696"/>
              <a:gd name="connsiteX27" fmla="*/ 1132817 w 12087549"/>
              <a:gd name="connsiteY27" fmla="*/ 7992432 h 8182696"/>
              <a:gd name="connsiteX28" fmla="*/ 234650 w 12087549"/>
              <a:gd name="connsiteY28" fmla="*/ 8000079 h 8182696"/>
              <a:gd name="connsiteX29" fmla="*/ 227006 w 12087549"/>
              <a:gd name="connsiteY29" fmla="*/ 7105374 h 8182696"/>
              <a:gd name="connsiteX30" fmla="*/ 5707737 w 12087549"/>
              <a:gd name="connsiteY30" fmla="*/ 1503909 h 8182696"/>
              <a:gd name="connsiteX31" fmla="*/ 6155387 w 12087549"/>
              <a:gd name="connsiteY31" fmla="*/ 1311777 h 8182696"/>
              <a:gd name="connsiteX32" fmla="*/ 5500215 w 12087549"/>
              <a:gd name="connsiteY32" fmla="*/ 24 h 8182696"/>
              <a:gd name="connsiteX33" fmla="*/ 5948730 w 12087549"/>
              <a:gd name="connsiteY33" fmla="*/ 181164 h 8182696"/>
              <a:gd name="connsiteX34" fmla="*/ 5960194 w 12087549"/>
              <a:gd name="connsiteY34" fmla="*/ 1079692 h 8182696"/>
              <a:gd name="connsiteX35" fmla="*/ 1088136 w 12087549"/>
              <a:gd name="connsiteY35" fmla="*/ 6054095 h 8182696"/>
              <a:gd name="connsiteX36" fmla="*/ 190149 w 12087549"/>
              <a:gd name="connsiteY36" fmla="*/ 6065566 h 8182696"/>
              <a:gd name="connsiteX37" fmla="*/ 182507 w 12087549"/>
              <a:gd name="connsiteY37" fmla="*/ 5167038 h 8182696"/>
              <a:gd name="connsiteX38" fmla="*/ 5054564 w 12087549"/>
              <a:gd name="connsiteY38" fmla="*/ 188812 h 8182696"/>
              <a:gd name="connsiteX39" fmla="*/ 5500215 w 12087549"/>
              <a:gd name="connsiteY39" fmla="*/ 24 h 818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087549" h="8182696">
                <a:moveTo>
                  <a:pt x="11446811" y="1936000"/>
                </a:moveTo>
                <a:cubicBezTo>
                  <a:pt x="11608776" y="1934087"/>
                  <a:pt x="11771220" y="1994317"/>
                  <a:pt x="11895441" y="2118600"/>
                </a:cubicBezTo>
                <a:cubicBezTo>
                  <a:pt x="12147705" y="2363341"/>
                  <a:pt x="12151527" y="2764870"/>
                  <a:pt x="11906907" y="3013436"/>
                </a:cubicBezTo>
                <a:cubicBezTo>
                  <a:pt x="11906907" y="3013436"/>
                  <a:pt x="11906907" y="3013436"/>
                  <a:pt x="7033615" y="7992395"/>
                </a:cubicBezTo>
                <a:cubicBezTo>
                  <a:pt x="6788995" y="8240960"/>
                  <a:pt x="6383843" y="8248608"/>
                  <a:pt x="6135401" y="8000043"/>
                </a:cubicBezTo>
                <a:cubicBezTo>
                  <a:pt x="5886958" y="7755301"/>
                  <a:pt x="5879314" y="7353772"/>
                  <a:pt x="6127756" y="7105207"/>
                </a:cubicBezTo>
                <a:cubicBezTo>
                  <a:pt x="6127756" y="7105207"/>
                  <a:pt x="6127756" y="7105207"/>
                  <a:pt x="11001048" y="2126247"/>
                </a:cubicBezTo>
                <a:cubicBezTo>
                  <a:pt x="11123358" y="2001964"/>
                  <a:pt x="11284845" y="1937912"/>
                  <a:pt x="11446811" y="1936000"/>
                </a:cubicBezTo>
                <a:close/>
                <a:moveTo>
                  <a:pt x="7511228" y="1935999"/>
                </a:moveTo>
                <a:cubicBezTo>
                  <a:pt x="7673671" y="1934087"/>
                  <a:pt x="7837070" y="1994316"/>
                  <a:pt x="7963202" y="2118599"/>
                </a:cubicBezTo>
                <a:cubicBezTo>
                  <a:pt x="8211644" y="2363340"/>
                  <a:pt x="8219289" y="2764869"/>
                  <a:pt x="7970846" y="3013435"/>
                </a:cubicBezTo>
                <a:cubicBezTo>
                  <a:pt x="7970846" y="3013435"/>
                  <a:pt x="7970846" y="3013435"/>
                  <a:pt x="3097555" y="7992395"/>
                </a:cubicBezTo>
                <a:cubicBezTo>
                  <a:pt x="2852935" y="8240960"/>
                  <a:pt x="2451605" y="8248608"/>
                  <a:pt x="2203163" y="8000043"/>
                </a:cubicBezTo>
                <a:cubicBezTo>
                  <a:pt x="1950898" y="7755301"/>
                  <a:pt x="1947076" y="7353772"/>
                  <a:pt x="2191696" y="7105207"/>
                </a:cubicBezTo>
                <a:cubicBezTo>
                  <a:pt x="2191696" y="7105207"/>
                  <a:pt x="2191696" y="7105207"/>
                  <a:pt x="7064988" y="2126247"/>
                </a:cubicBezTo>
                <a:cubicBezTo>
                  <a:pt x="7187298" y="2001964"/>
                  <a:pt x="7348785" y="1937911"/>
                  <a:pt x="7511228" y="1935999"/>
                </a:cubicBezTo>
                <a:close/>
                <a:moveTo>
                  <a:pt x="9478894" y="1935999"/>
                </a:moveTo>
                <a:cubicBezTo>
                  <a:pt x="9641313" y="1934087"/>
                  <a:pt x="9804687" y="1994316"/>
                  <a:pt x="9930801" y="2118599"/>
                </a:cubicBezTo>
                <a:cubicBezTo>
                  <a:pt x="10179205" y="2363340"/>
                  <a:pt x="10183027" y="2764869"/>
                  <a:pt x="9938443" y="3013435"/>
                </a:cubicBezTo>
                <a:cubicBezTo>
                  <a:pt x="9938443" y="3013435"/>
                  <a:pt x="9938443" y="3013435"/>
                  <a:pt x="5065883" y="7992395"/>
                </a:cubicBezTo>
                <a:cubicBezTo>
                  <a:pt x="4821300" y="8240960"/>
                  <a:pt x="4420030" y="8248608"/>
                  <a:pt x="4167804" y="8000043"/>
                </a:cubicBezTo>
                <a:cubicBezTo>
                  <a:pt x="3919399" y="7755301"/>
                  <a:pt x="3915577" y="7353772"/>
                  <a:pt x="4160160" y="7105207"/>
                </a:cubicBezTo>
                <a:cubicBezTo>
                  <a:pt x="4160160" y="7105207"/>
                  <a:pt x="4160160" y="7105207"/>
                  <a:pt x="9032721" y="2126247"/>
                </a:cubicBezTo>
                <a:cubicBezTo>
                  <a:pt x="9155013" y="2001964"/>
                  <a:pt x="9316476" y="1937911"/>
                  <a:pt x="9478894" y="1935999"/>
                </a:cubicBezTo>
                <a:close/>
                <a:moveTo>
                  <a:pt x="6155387" y="1311777"/>
                </a:moveTo>
                <a:cubicBezTo>
                  <a:pt x="6318299" y="1309865"/>
                  <a:pt x="6481689" y="1370086"/>
                  <a:pt x="6605904" y="1492439"/>
                </a:cubicBezTo>
                <a:cubicBezTo>
                  <a:pt x="6854333" y="1737144"/>
                  <a:pt x="6861977" y="2142438"/>
                  <a:pt x="6613548" y="2390967"/>
                </a:cubicBezTo>
                <a:cubicBezTo>
                  <a:pt x="6613548" y="2390967"/>
                  <a:pt x="6613548" y="2390967"/>
                  <a:pt x="1132817" y="7992432"/>
                </a:cubicBezTo>
                <a:cubicBezTo>
                  <a:pt x="888210" y="8240961"/>
                  <a:pt x="483080" y="8248608"/>
                  <a:pt x="234650" y="8000079"/>
                </a:cubicBezTo>
                <a:cubicBezTo>
                  <a:pt x="-13779" y="7755373"/>
                  <a:pt x="-21423" y="7353903"/>
                  <a:pt x="227006" y="7105374"/>
                </a:cubicBezTo>
                <a:cubicBezTo>
                  <a:pt x="227006" y="7105374"/>
                  <a:pt x="227006" y="7105374"/>
                  <a:pt x="5707737" y="1503909"/>
                </a:cubicBezTo>
                <a:cubicBezTo>
                  <a:pt x="5830041" y="1377733"/>
                  <a:pt x="5992475" y="1313689"/>
                  <a:pt x="6155387" y="1311777"/>
                </a:cubicBezTo>
                <a:close/>
                <a:moveTo>
                  <a:pt x="5500215" y="24"/>
                </a:moveTo>
                <a:cubicBezTo>
                  <a:pt x="5662139" y="-1408"/>
                  <a:pt x="5824540" y="58812"/>
                  <a:pt x="5948730" y="181164"/>
                </a:cubicBezTo>
                <a:cubicBezTo>
                  <a:pt x="6200931" y="425869"/>
                  <a:pt x="6204752" y="827339"/>
                  <a:pt x="5960194" y="1079692"/>
                </a:cubicBezTo>
                <a:cubicBezTo>
                  <a:pt x="1088136" y="6054095"/>
                  <a:pt x="1088136" y="6054095"/>
                  <a:pt x="1088136" y="6054095"/>
                </a:cubicBezTo>
                <a:cubicBezTo>
                  <a:pt x="843578" y="6306448"/>
                  <a:pt x="438529" y="6310271"/>
                  <a:pt x="190149" y="6065566"/>
                </a:cubicBezTo>
                <a:cubicBezTo>
                  <a:pt x="-58230" y="5820860"/>
                  <a:pt x="-65873" y="5415567"/>
                  <a:pt x="182507" y="5167038"/>
                </a:cubicBezTo>
                <a:cubicBezTo>
                  <a:pt x="5054564" y="188812"/>
                  <a:pt x="5054564" y="188812"/>
                  <a:pt x="5054564" y="188812"/>
                </a:cubicBezTo>
                <a:cubicBezTo>
                  <a:pt x="5176844" y="64546"/>
                  <a:pt x="5338290" y="1458"/>
                  <a:pt x="5500215" y="24"/>
                </a:cubicBezTo>
                <a:close/>
              </a:path>
            </a:pathLst>
          </a:custGeom>
        </p:spPr>
        <p:txBody>
          <a:bodyPr vert="horz" wrap="square" lIns="68580" tIns="34290" rIns="68580" bIns="34290" rtlCol="0">
            <a:noAutofit/>
          </a:bodyPr>
          <a:lstStyle/>
          <a:p>
            <a:endParaRPr lang="ru-RU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D6B801-6CD4-E542-8BEE-F3720EF3E095}"/>
              </a:ext>
            </a:extLst>
          </p:cNvPr>
          <p:cNvSpPr txBox="1"/>
          <p:nvPr/>
        </p:nvSpPr>
        <p:spPr>
          <a:xfrm>
            <a:off x="28904" y="1131590"/>
            <a:ext cx="454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СТРАХОВАНИЕ АВТОТРАНСПОРТА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8" b="-3958"/>
          <a:stretch/>
        </p:blipFill>
        <p:spPr>
          <a:xfrm>
            <a:off x="3923928" y="981723"/>
            <a:ext cx="4472310" cy="33572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9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81214"/>
              </p:ext>
            </p:extLst>
          </p:nvPr>
        </p:nvGraphicFramePr>
        <p:xfrm>
          <a:off x="645137" y="1135411"/>
          <a:ext cx="3744416" cy="316835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31%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Виновников ДТП с поддельными полисами ОСАГО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Каждый 6-й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Не имеет полиса ОСАГО вообще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Каждый 3-й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Водитель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  <a:latin typeface="+mn-lt"/>
                        </a:rPr>
                        <a:t>лихачит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 на дороге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Суббота и воскресенье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Пик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аварий в выходные, вечером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9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70 000 ДТП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Ежегодно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 происходит п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о причине некачественных дорог;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автомобилей УГОНЯЮТ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Вблизи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жилых домов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259" marR="7525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6469930" y="350073"/>
            <a:ext cx="1528379" cy="1756757"/>
            <a:chOff x="3659312" y="2307"/>
            <a:chExt cx="1528379" cy="1756757"/>
          </a:xfrm>
        </p:grpSpPr>
        <p:sp>
          <p:nvSpPr>
            <p:cNvPr id="8" name="Шестиугольник 7"/>
            <p:cNvSpPr/>
            <p:nvPr/>
          </p:nvSpPr>
          <p:spPr>
            <a:xfrm rot="5400000">
              <a:off x="3545123" y="116496"/>
              <a:ext cx="1756757" cy="152837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Шестиугольник 4"/>
            <p:cNvSpPr/>
            <p:nvPr/>
          </p:nvSpPr>
          <p:spPr>
            <a:xfrm>
              <a:off x="3897484" y="276068"/>
              <a:ext cx="1052035" cy="12092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место: </a:t>
              </a: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Вождение в состоянии опьянения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19280" y="350073"/>
            <a:ext cx="1528379" cy="1756757"/>
            <a:chOff x="2008662" y="2307"/>
            <a:chExt cx="1528379" cy="1756757"/>
          </a:xfrm>
        </p:grpSpPr>
        <p:sp>
          <p:nvSpPr>
            <p:cNvPr id="11" name="Шестиугольник 10"/>
            <p:cNvSpPr/>
            <p:nvPr/>
          </p:nvSpPr>
          <p:spPr>
            <a:xfrm rot="5400000">
              <a:off x="1894473" y="116496"/>
              <a:ext cx="1756757" cy="152837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Шестиугольник 6"/>
            <p:cNvSpPr/>
            <p:nvPr/>
          </p:nvSpPr>
          <p:spPr>
            <a:xfrm>
              <a:off x="2246834" y="276068"/>
              <a:ext cx="1052035" cy="12092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место: </a:t>
              </a: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Нарушение правил ПДД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41443" y="1841209"/>
            <a:ext cx="1528379" cy="1756757"/>
            <a:chOff x="2830825" y="1493443"/>
            <a:chExt cx="1528379" cy="1756757"/>
          </a:xfrm>
        </p:grpSpPr>
        <p:sp>
          <p:nvSpPr>
            <p:cNvPr id="14" name="Шестиугольник 13"/>
            <p:cNvSpPr/>
            <p:nvPr/>
          </p:nvSpPr>
          <p:spPr>
            <a:xfrm rot="5400000">
              <a:off x="2716636" y="1607632"/>
              <a:ext cx="1756757" cy="152837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Шестиугольник 8"/>
            <p:cNvSpPr/>
            <p:nvPr/>
          </p:nvSpPr>
          <p:spPr>
            <a:xfrm>
              <a:off x="3068997" y="1767204"/>
              <a:ext cx="1052035" cy="12092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место: </a:t>
              </a: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Нарушение скоростного режима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292093" y="1841209"/>
            <a:ext cx="1528379" cy="1756757"/>
            <a:chOff x="4481475" y="1493443"/>
            <a:chExt cx="1528379" cy="1756757"/>
          </a:xfrm>
        </p:grpSpPr>
        <p:sp>
          <p:nvSpPr>
            <p:cNvPr id="17" name="Шестиугольник 16"/>
            <p:cNvSpPr/>
            <p:nvPr/>
          </p:nvSpPr>
          <p:spPr>
            <a:xfrm rot="5400000">
              <a:off x="4367286" y="1607632"/>
              <a:ext cx="1756757" cy="152837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Шестиугольник 10"/>
            <p:cNvSpPr/>
            <p:nvPr/>
          </p:nvSpPr>
          <p:spPr>
            <a:xfrm>
              <a:off x="4719647" y="1767204"/>
              <a:ext cx="1052035" cy="12092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место</a:t>
              </a: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Звонки и написание </a:t>
              </a:r>
              <a:r>
                <a:rPr lang="en-US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sms </a:t>
              </a: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 рулём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69930" y="3332345"/>
            <a:ext cx="1528379" cy="1756757"/>
            <a:chOff x="3659312" y="2984579"/>
            <a:chExt cx="1528379" cy="1756757"/>
          </a:xfrm>
        </p:grpSpPr>
        <p:sp>
          <p:nvSpPr>
            <p:cNvPr id="20" name="Шестиугольник 19"/>
            <p:cNvSpPr/>
            <p:nvPr/>
          </p:nvSpPr>
          <p:spPr>
            <a:xfrm rot="5400000">
              <a:off x="3545123" y="3098768"/>
              <a:ext cx="1756757" cy="152837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Шестиугольник 12"/>
            <p:cNvSpPr/>
            <p:nvPr/>
          </p:nvSpPr>
          <p:spPr>
            <a:xfrm>
              <a:off x="3897484" y="3258340"/>
              <a:ext cx="1052035" cy="12092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место: </a:t>
              </a: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Ошибки в выборе дистанции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819280" y="3332345"/>
            <a:ext cx="1528379" cy="1756757"/>
            <a:chOff x="2008662" y="2984579"/>
            <a:chExt cx="1528379" cy="1756757"/>
          </a:xfrm>
        </p:grpSpPr>
        <p:sp>
          <p:nvSpPr>
            <p:cNvPr id="23" name="Шестиугольник 22"/>
            <p:cNvSpPr/>
            <p:nvPr/>
          </p:nvSpPr>
          <p:spPr>
            <a:xfrm rot="5400000">
              <a:off x="1894473" y="3098768"/>
              <a:ext cx="1756757" cy="152837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Шестиугольник 14"/>
            <p:cNvSpPr/>
            <p:nvPr/>
          </p:nvSpPr>
          <p:spPr>
            <a:xfrm>
              <a:off x="2246834" y="3258340"/>
              <a:ext cx="1052035" cy="12092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место</a:t>
              </a: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Неверный обгон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539552" y="197333"/>
            <a:ext cx="6015404" cy="469049"/>
          </a:xfrm>
        </p:spPr>
        <p:txBody>
          <a:bodyPr/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ФАКТЫ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0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197333"/>
            <a:ext cx="6015404" cy="469049"/>
          </a:xfrm>
        </p:spPr>
        <p:txBody>
          <a:bodyPr/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ПОСЛЕДСТВИЯ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5137" y="626297"/>
            <a:ext cx="1766623" cy="12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kvtrudolyubova\Desktop\КАСКО на отлично\0 Проблематизация\Фото\connector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21114"/>
            <a:ext cx="2541240" cy="15117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vtrudolyubova\Desktop\КАСКО на отлично\0 Проблематизация\Фото\img_4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52" y="2499427"/>
            <a:ext cx="2408048" cy="15353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kvtrudolyubova\Desktop\КАСКО на отлично\0 Проблематизация\Фото\tekhosmotr-s-treshhinoy-lobovogo-stekla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829558"/>
            <a:ext cx="2829517" cy="15033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kvtrudolyubova\Desktop\КАСКО на отлично\0 Проблематизация\Фото\v-noyabrske-v-rezultate-dtp-vzorvalsya-passazhirskij-avtobu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800" y="2499428"/>
            <a:ext cx="2025239" cy="15353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421" y="844911"/>
            <a:ext cx="2802946" cy="14641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539" y="2487611"/>
            <a:ext cx="2592288" cy="15835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 descr="C:\Users\kvtrudolyubova\Desktop\КАСКО на отлично\0 Проблематизация\Фото\dd90bc96193c56ddaba1f053e222761b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734" y="3225888"/>
            <a:ext cx="2802946" cy="18088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kvtrudolyubova\Desktop\КАСКО на отлично\0 Проблематизация\Фото\на_машину_упали_строительные_материалы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710" y="3225887"/>
            <a:ext cx="2664271" cy="17496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539552" y="197333"/>
            <a:ext cx="6015404" cy="469049"/>
          </a:xfrm>
        </p:spPr>
        <p:txBody>
          <a:bodyPr/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ЧТО ЗАСТРАХОВАНО?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2" name="Picture 2" descr="C:\Users\kvtrudolyubova\Desktop\КАСКО на отлично\0 Проблематизация\Фото\Solaris_2017_Sanset_Orange_SN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951" y="1225434"/>
            <a:ext cx="4550906" cy="23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 bwMode="auto">
          <a:xfrm flipV="1">
            <a:off x="6149836" y="2506135"/>
            <a:ext cx="942444" cy="4947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6732240" y="1905971"/>
            <a:ext cx="180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Комплект колес на </a:t>
            </a:r>
          </a:p>
          <a:p>
            <a:pPr algn="ctr"/>
            <a:r>
              <a:rPr lang="ru-RU" sz="1800" dirty="0" smtClean="0"/>
              <a:t>момент страхования</a:t>
            </a:r>
            <a:endParaRPr lang="ru-RU" sz="1800" dirty="0"/>
          </a:p>
        </p:txBody>
      </p:sp>
      <p:pic>
        <p:nvPicPr>
          <p:cNvPr id="35" name="Picture 3" descr="C:\Users\kvtrudolyubova\Desktop\КАСКО на отлично\0 Проблематизация\Фото\cadence-s2w12-d4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78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kvtrudolyubova\Desktop\КАСКО на отлично\0 Проблематизация\Фото\headlights-for-art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871" y="3604538"/>
            <a:ext cx="2557103" cy="10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kvtrudolyubova\Desktop\КАСКО на отлично\0 Проблематизация\Фото\kenwood_dpx_5000bt_2di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117" y="3539895"/>
            <a:ext cx="1854262" cy="12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kvtrudolyubova\Desktop\КАСКО на отлично\0 Проблематизация\Фото\1osn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480" y="3487664"/>
            <a:ext cx="1267341" cy="12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645137" y="626297"/>
            <a:ext cx="2486703" cy="12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2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885" y="1147818"/>
            <a:ext cx="8331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 страхование КАСКО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совокупность страховых рисков «Ущерб» и «Хищение». К данным рискам относятся следующие события: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B2A2888-90AD-4A42-A3D4-18C024ABFF8A}"/>
              </a:ext>
            </a:extLst>
          </p:cNvPr>
          <p:cNvSpPr/>
          <p:nvPr/>
        </p:nvSpPr>
        <p:spPr>
          <a:xfrm>
            <a:off x="0" y="2363026"/>
            <a:ext cx="9144000" cy="2780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53C8208-E7B8-6E47-913F-BF457ADA7295}"/>
              </a:ext>
            </a:extLst>
          </p:cNvPr>
          <p:cNvSpPr txBox="1"/>
          <p:nvPr/>
        </p:nvSpPr>
        <p:spPr>
          <a:xfrm>
            <a:off x="1529246" y="2700433"/>
            <a:ext cx="272241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Пожар</a:t>
            </a: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Взрыв</a:t>
            </a: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Авария</a:t>
            </a: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Наезд транспортных средств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5400C50-D453-FF4F-B030-710C2B6E173C}"/>
              </a:ext>
            </a:extLst>
          </p:cNvPr>
          <p:cNvSpPr/>
          <p:nvPr/>
        </p:nvSpPr>
        <p:spPr>
          <a:xfrm>
            <a:off x="5487417" y="2700433"/>
            <a:ext cx="33801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Падение инородных предметов на застрахованное ТС</a:t>
            </a: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Стихийные бедствия</a:t>
            </a: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Противоправные действия 3 лиц</a:t>
            </a: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Террористический акт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DA93A63-3949-D147-86BC-5B2E286BF4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948" y="3799741"/>
            <a:ext cx="442070" cy="4420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00B8418-6FC6-D146-8BFF-5620D5576B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851" y="4477800"/>
            <a:ext cx="478054" cy="4780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A06ADDD-0523-0449-83C6-9B3B08BBCA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3552" y="3890534"/>
            <a:ext cx="425456" cy="4254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DC64AFA-09DA-2F42-B657-10B41A985A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2948" y="3199924"/>
            <a:ext cx="439861" cy="4398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66D2308-9C2B-5E45-B401-B8EE16A76A2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948" y="2570085"/>
            <a:ext cx="439861" cy="4398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2714C19-FC01-D448-B288-875CC0A44C3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73552" y="2584490"/>
            <a:ext cx="425456" cy="42545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ADB7B15-DF0F-C04D-BCA5-8EAAA176AA5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6029" y="4542401"/>
            <a:ext cx="355842" cy="35584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F80FBD0-A2F1-DE49-8E93-8055CE71EF0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68688" y="3256420"/>
            <a:ext cx="425456" cy="425456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3BAE04-5B6B-A947-A783-FAD5458DB9A7}"/>
              </a:ext>
            </a:extLst>
          </p:cNvPr>
          <p:cNvCxnSpPr/>
          <p:nvPr/>
        </p:nvCxnSpPr>
        <p:spPr>
          <a:xfrm>
            <a:off x="0" y="2363027"/>
            <a:ext cx="914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46548C-0333-4F4A-9E72-D992E28F7B7E}"/>
              </a:ext>
            </a:extLst>
          </p:cNvPr>
          <p:cNvSpPr txBox="1"/>
          <p:nvPr/>
        </p:nvSpPr>
        <p:spPr>
          <a:xfrm>
            <a:off x="535885" y="260060"/>
            <a:ext cx="742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5717"/>
            <a:r>
              <a:rPr lang="ru-RU" dirty="0" smtClean="0">
                <a:solidFill>
                  <a:srgbClr val="F5ED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ЧЕГО ЗАСТРАХОВАНО?</a:t>
            </a:r>
            <a:endParaRPr lang="ru-RU" dirty="0">
              <a:solidFill>
                <a:srgbClr val="F5EDE3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5137" y="626297"/>
            <a:ext cx="3740338" cy="6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ВСК">
  <a:themeElements>
    <a:clrScheme name="ВСК New 2020 ver 2">
      <a:dk1>
        <a:sysClr val="windowText" lastClr="000000"/>
      </a:dk1>
      <a:lt1>
        <a:sysClr val="window" lastClr="FFFFFF"/>
      </a:lt1>
      <a:dk2>
        <a:srgbClr val="0070C0"/>
      </a:dk2>
      <a:lt2>
        <a:srgbClr val="00B0F0"/>
      </a:lt2>
      <a:accent1>
        <a:srgbClr val="0070C0"/>
      </a:accent1>
      <a:accent2>
        <a:srgbClr val="7F9FD6"/>
      </a:accent2>
      <a:accent3>
        <a:srgbClr val="554998"/>
      </a:accent3>
      <a:accent4>
        <a:srgbClr val="4BAC30"/>
      </a:accent4>
      <a:accent5>
        <a:srgbClr val="BA0C2F"/>
      </a:accent5>
      <a:accent6>
        <a:srgbClr val="F7B146"/>
      </a:accent6>
      <a:hlink>
        <a:srgbClr val="00B0F0"/>
      </a:hlink>
      <a:folHlink>
        <a:srgbClr val="7F7F7F"/>
      </a:folHlink>
    </a:clrScheme>
    <a:fontScheme name="V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ВСК 16х9 2021 (30 лет)" id="{B0A6538B-92E9-4BD4-8CBD-5DBDFC08F1BD}" vid="{98FF88F6-2602-4278-B015-C0F3B3B0A1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8121</TotalTime>
  <Words>1248</Words>
  <Application>Microsoft Office PowerPoint</Application>
  <PresentationFormat>Экран (16:9)</PresentationFormat>
  <Paragraphs>286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4" baseType="lpstr">
      <vt:lpstr>Arial</vt:lpstr>
      <vt:lpstr>Bebas Neue</vt:lpstr>
      <vt:lpstr>Calibri</vt:lpstr>
      <vt:lpstr>Lato</vt:lpstr>
      <vt:lpstr>Montserrat</vt:lpstr>
      <vt:lpstr>Montserrat Black</vt:lpstr>
      <vt:lpstr>Open Sans Extrabold</vt:lpstr>
      <vt:lpstr>Russo One</vt:lpstr>
      <vt:lpstr>Segoe UI</vt:lpstr>
      <vt:lpstr>Source Sans Pro</vt:lpstr>
      <vt:lpstr>Source Sans Pro Light</vt:lpstr>
      <vt:lpstr>Tahoma</vt:lpstr>
      <vt:lpstr>Times New Roman</vt:lpstr>
      <vt:lpstr>Web Serveroff</vt:lpstr>
      <vt:lpstr>Wingdings</vt:lpstr>
      <vt:lpstr>Тема ВСК</vt:lpstr>
      <vt:lpstr>Зачем страхование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ФАКТЫ</vt:lpstr>
      <vt:lpstr>ПОСЛЕДСТВИЯ</vt:lpstr>
      <vt:lpstr>ЧТО ЗАСТРАХОВАНО?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подтоплений</vt:lpstr>
      <vt:lpstr>От чего защищает страховой полис?</vt:lpstr>
      <vt:lpstr>Как защищаем:</vt:lpstr>
      <vt:lpstr>Как защищаем:</vt:lpstr>
      <vt:lpstr>Пример расчета стоимости полиса и страховой выплаты по дому</vt:lpstr>
      <vt:lpstr>Презентация PowerPoint</vt:lpstr>
      <vt:lpstr>Презентация PowerPoint</vt:lpstr>
      <vt:lpstr>Сохраняя главное</vt:lpstr>
      <vt:lpstr>БАЗОВЫЙ</vt:lpstr>
      <vt:lpstr>Где оказываем лечение</vt:lpstr>
      <vt:lpstr>Программа с лечением за рубежом. Медицина без границ. </vt:lpstr>
      <vt:lpstr>Презентация PowerPoint</vt:lpstr>
      <vt:lpstr>НАКОПИТЕЛЬНОЕ СТРАХОВАНИЕ ЖИЗНИ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заголовка красной обложки</dc:title>
  <dc:creator>Юдкин Александр Вячеславович (Aleksandr Yudkin)</dc:creator>
  <cp:lastModifiedBy>""</cp:lastModifiedBy>
  <cp:revision>87</cp:revision>
  <cp:lastPrinted>2024-06-06T03:31:49Z</cp:lastPrinted>
  <dcterms:created xsi:type="dcterms:W3CDTF">2020-10-13T07:32:49Z</dcterms:created>
  <dcterms:modified xsi:type="dcterms:W3CDTF">2024-06-13T04:23:41Z</dcterms:modified>
</cp:coreProperties>
</file>