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presProps.xml" ContentType="application/vnd.openxmlformats-officedocument.presentationml.presProps+xml"/>
  <Override PartName="/ppt/media/image16.jpeg" ContentType="image/jpeg"/>
  <Override PartName="/ppt/media/image15.jpeg" ContentType="image/jpeg"/>
  <Override PartName="/ppt/media/image12.jpeg" ContentType="image/jpeg"/>
  <Override PartName="/ppt/media/image11.jpeg" ContentType="image/jpeg"/>
  <Override PartName="/ppt/media/image10.jpeg" ContentType="image/jpeg"/>
  <Override PartName="/ppt/media/image13.jpeg" ContentType="image/jpeg"/>
  <Override PartName="/ppt/media/image14.jpeg" ContentType="image/jpeg"/>
  <Override PartName="/ppt/media/image17.jpeg" ContentType="image/jpeg"/>
  <Override PartName="/ppt/media/image18.jpeg" ContentType="image/jpeg"/>
  <Override PartName="/ppt/media/image22.jpeg" ContentType="image/jpeg"/>
  <Override PartName="/ppt/media/image7.jpeg" ContentType="image/jpeg"/>
  <Override PartName="/ppt/media/image2.png" ContentType="image/png"/>
  <Override PartName="/ppt/media/image1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19.png" ContentType="image/png"/>
  <Override PartName="/ppt/media/image27.png" ContentType="image/png"/>
  <Override PartName="/ppt/media/image29.png" ContentType="image/png"/>
  <Override PartName="/ppt/media/image28.png" ContentType="image/png"/>
  <Override PartName="/ppt/media/image23.png" ContentType="image/png"/>
  <Override PartName="/ppt/media/image21.png" ContentType="image/png"/>
  <Override PartName="/ppt/media/image20.png" ContentType="image/png"/>
  <Override PartName="/ppt/media/image6.png" ContentType="image/png"/>
  <Override PartName="/ppt/media/image9.jpeg" ContentType="image/jpeg"/>
  <Override PartName="/ppt/media/image5.png" ContentType="image/png"/>
  <Override PartName="/ppt/media/image4.png" ContentType="image/png"/>
  <Override PartName="/ppt/media/image3.png" ContentType="image/png"/>
  <Override PartName="/ppt/media/image8.jpeg" ContentType="image/jpeg"/>
  <Override PartName="/ppt/presentation.xml" ContentType="application/vnd.openxmlformats-officedocument.presentationml.presentation.main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D10540D-0E7B-411A-8762-F42E8C288AE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EB6CDEE1-D3D4-4259-86AC-79A9921EC8B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BB9E670C-A96E-445F-845C-E994AA7A683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C21EDBF-AFAF-4BAF-BF7C-CA0EB8A67A0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7209717-BD1C-46AD-A6D5-BB558A6AA60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CFBA6F8-C3E9-4BD7-BC88-34707E63967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C74B07B-5FC8-4664-84F1-F45888D1BE2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C90644F-4DB2-4F8D-BDEE-C6480A93266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F2EACCD1-524A-495E-ABA7-4D645909728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74489371-F746-486E-8790-E32FBFAE05B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C693D911-A216-4516-B804-319547FED9C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323000"/>
            <a:ext cx="9143640" cy="2186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88985"/>
          </a:bodyPr>
          <a:p>
            <a:pPr indent="0" algn="ctr" defTabSz="914400">
              <a:lnSpc>
                <a:spcPct val="130000"/>
              </a:lnSpc>
              <a:buNone/>
            </a:pPr>
            <a:r>
              <a:rPr b="0" lang="en-US" sz="60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F266153-7560-4A3B-B4A4-761D275A7BB4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 Light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 Light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 Light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 Light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 Light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 Light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 Light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46920" y="127080"/>
            <a:ext cx="416484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184000" y="766440"/>
            <a:ext cx="5816880" cy="5094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</a:rPr>
              <a:t>Для правки структуры щёлкните мышью</a:t>
            </a:r>
            <a:endParaRPr b="0" lang="ru-RU" sz="3200" spc="-1" strike="noStrike">
              <a:solidFill>
                <a:schemeClr val="dk1"/>
              </a:solidFill>
              <a:latin typeface="Calibri Light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</a:rPr>
              <a:t>Второй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 Light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</a:rPr>
              <a:t>Третий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 Light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</a:rPr>
              <a:t>Четвёртый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 Light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</a:rPr>
              <a:t>Пятый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 Light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</a:rPr>
              <a:t>Шестой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 Light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 Light"/>
              </a:rPr>
              <a:t>Седьмой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51960" y="2057400"/>
            <a:ext cx="416484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pc="-1" strike="noStrike">
                <a:solidFill>
                  <a:schemeClr val="dk1"/>
                </a:solidFill>
                <a:latin typeface="Calibri Light"/>
              </a:rPr>
              <a:t>Click to edit Master text styles</a:t>
            </a:r>
            <a:endParaRPr b="0" lang="ru-RU" sz="16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7535248-CDB7-41DD-A1F2-3EE27ADBD357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9824400" y="365040"/>
            <a:ext cx="15289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887976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Calibri Light"/>
              </a:rPr>
              <a:t>Click to edit Master text styles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 Light"/>
              </a:rPr>
              <a:t>Second level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 Light"/>
              </a:rPr>
              <a:t>Third level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alibri Light"/>
              </a:rPr>
              <a:t>Fourth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alibri Light"/>
              </a:rPr>
              <a:t>Fifth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BF8C9FA-7BBA-496E-AE25-118EE15C535C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0C9DFDA-05E1-430F-86CD-07C3A1A49D37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838080" y="551520"/>
            <a:ext cx="10515240" cy="5558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Calibri Light"/>
              </a:rPr>
              <a:t>Click to edit Master text styles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 Light"/>
              </a:rPr>
              <a:t>Second level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 Light"/>
              </a:rPr>
              <a:t>Third level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alibri Light"/>
              </a:rPr>
              <a:t>Fourth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alibri Light"/>
              </a:rPr>
              <a:t>Fifth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ru-RU" sz="4000" spc="-1" strike="noStrike">
                <a:solidFill>
                  <a:schemeClr val="dk1"/>
                </a:solidFill>
                <a:latin typeface="Calibri Light"/>
              </a:rPr>
              <a:t>Образец заголовка</a:t>
            </a:r>
            <a:endParaRPr b="0" lang="ru-RU" sz="4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chemeClr val="dk1"/>
                </a:solidFill>
                <a:latin typeface="Calibri Light"/>
              </a:rPr>
              <a:t>Образец текста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Calibri Light"/>
              </a:rPr>
              <a:t>Второй уровень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000" spc="-1" strike="noStrike">
                <a:solidFill>
                  <a:schemeClr val="dk1"/>
                </a:solidFill>
                <a:latin typeface="Calibri Light"/>
              </a:rPr>
              <a:t>Третий уровень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Calibri Light"/>
              </a:rPr>
              <a:t>Четвертый уровень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Calibri Light"/>
              </a:rPr>
              <a:t>Пятый уровень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E4DE0CE-6265-42E0-B94E-76B83E6CCAB0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1" lang="en-US" sz="44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Click to edit Master text styles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Second level 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Third level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Fourth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Fifth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C771B14-6525-4751-8E74-7BFAE89C94BF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1960" y="3750840"/>
            <a:ext cx="9842760" cy="81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ru-RU" sz="6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31960" y="4610160"/>
            <a:ext cx="7321320" cy="647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lt1">
                    <a:lumMod val="50000"/>
                  </a:schemeClr>
                </a:solidFill>
                <a:latin typeface="Calibri Light"/>
              </a:rPr>
              <a:t>Click to edit Master text styles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CB2BF5B-B53E-4589-AF10-2AE871FB243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47640" y="25848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4764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Click to edit Master text styles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lvl="1" marL="685800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Second level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lvl="2" marL="1143000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Third level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3" marL="1600200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Fourth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  <a:p>
            <a:pPr lvl="4" marL="2057400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Fifth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98176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Click to edit Master text styles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lvl="1" marL="685800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Second level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lvl="2" marL="1143000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Third level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3" marL="1600200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Fourth level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4" marL="2057400" indent="-228600" defTabSz="914400">
              <a:lnSpc>
                <a:spcPct val="150000"/>
              </a:lnSpc>
              <a:spcBef>
                <a:spcPts val="499"/>
              </a:spcBef>
              <a:buClr>
                <a:srgbClr val="40404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Calibri Light"/>
              </a:rPr>
              <a:t>Fifth level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F9C0AE2-FE4E-450E-B0DA-79C11CC9E9D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9880" y="174492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chemeClr val="dk1"/>
                </a:solidFill>
                <a:latin typeface="Calibri Light"/>
              </a:rPr>
              <a:t>Click to edit Master text styles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839880" y="2615760"/>
            <a:ext cx="5157360" cy="357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Calibri Light"/>
              </a:rPr>
              <a:t>Click to edit Master text styles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 Light"/>
              </a:rPr>
              <a:t>Second level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 Light"/>
              </a:rPr>
              <a:t>Third level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alibri Light"/>
              </a:rPr>
              <a:t>Fourth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alibri Light"/>
              </a:rPr>
              <a:t>Fifth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172200" y="174492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chemeClr val="dk1"/>
                </a:solidFill>
                <a:latin typeface="Calibri Light"/>
              </a:rPr>
              <a:t>Click to edit Master text styles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172200" y="2615760"/>
            <a:ext cx="5182920" cy="3573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chemeClr val="dk1"/>
                </a:solidFill>
                <a:latin typeface="Calibri Light"/>
              </a:rPr>
              <a:t>Click to edit Master text styles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Calibri Light"/>
              </a:rPr>
              <a:t>Second level</a:t>
            </a:r>
            <a:endParaRPr b="0" lang="ru-RU" sz="2400" spc="-1" strike="noStrike">
              <a:solidFill>
                <a:schemeClr val="dk1"/>
              </a:solidFill>
              <a:latin typeface="Calibri Ligh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 Light"/>
              </a:rPr>
              <a:t>Third level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alibri Light"/>
              </a:rPr>
              <a:t>Fourth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chemeClr val="dk1"/>
                </a:solidFill>
                <a:latin typeface="Calibri Light"/>
              </a:rPr>
              <a:t>Fifth level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46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B57C72F-648C-47B7-B6C9-64BF9CEB5F02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2766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 Light"/>
              </a:rPr>
              <a:t>Click to edit Master title style</a:t>
            </a:r>
            <a:endParaRPr b="0" lang="ru-RU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6D4FE16-56B3-4878-80EA-716C073D5C09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nos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nos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A207C34-FF9F-40A9-B891-26CDD6725BA6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 Light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nos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 Light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 Light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 Light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 Light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 Light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 Light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 Light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 Light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 Light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jpeg"/><Relationship Id="rId7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jpeg"/><Relationship Id="rId7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9.jpeg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9" Type="http://schemas.openxmlformats.org/officeDocument/2006/relationships/image" Target="../media/image17.jpeg"/><Relationship Id="rId10" Type="http://schemas.openxmlformats.org/officeDocument/2006/relationships/image" Target="../media/image18.jpe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hyperlink" Target="https://disk.yandex.ru/d/G2GNQ4aGPfKHRQ" TargetMode="External"/><Relationship Id="rId14" Type="http://schemas.openxmlformats.org/officeDocument/2006/relationships/image" Target="../media/image21.png"/><Relationship Id="rId1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одзаголовок 5"/>
          <p:cNvSpPr/>
          <p:nvPr/>
        </p:nvSpPr>
        <p:spPr>
          <a:xfrm>
            <a:off x="257400" y="1837800"/>
            <a:ext cx="11487240" cy="46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4800" spc="-1" strike="noStrike">
                <a:solidFill>
                  <a:schemeClr val="dk1"/>
                </a:solidFill>
                <a:latin typeface="Verdana"/>
                <a:ea typeface="Verdana"/>
              </a:rPr>
              <a:t>Актуальные</a:t>
            </a:r>
            <a:endParaRPr b="0" lang="ru-RU" sz="4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4800" spc="-1" strike="noStrike">
                <a:solidFill>
                  <a:schemeClr val="dk1"/>
                </a:solidFill>
                <a:latin typeface="Verdana"/>
                <a:ea typeface="Verdana"/>
              </a:rPr>
              <a:t>мошеннические схемы </a:t>
            </a:r>
            <a:endParaRPr b="0" lang="ru-RU" sz="4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4800" spc="-1" strike="noStrike">
                <a:solidFill>
                  <a:schemeClr val="dk1"/>
                </a:solidFill>
                <a:latin typeface="Verdana"/>
                <a:ea typeface="Verdana"/>
              </a:rPr>
              <a:t>(ноябрь 2024) </a:t>
            </a:r>
            <a:endParaRPr b="0" lang="ru-RU" sz="4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chemeClr val="dk1"/>
                </a:solidFill>
                <a:latin typeface="Verdana"/>
                <a:ea typeface="Verdana"/>
              </a:rPr>
              <a:t>Руководитель РЦФГК,</a:t>
            </a: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chemeClr val="dk1"/>
                </a:solidFill>
                <a:latin typeface="Verdana"/>
                <a:ea typeface="Verdana"/>
              </a:rPr>
              <a:t>Федеральный эксперт АРФГ, к.э.н., доцент </a:t>
            </a: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  <a:p>
            <a:pPr algn="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600" spc="-1" strike="noStrike">
                <a:solidFill>
                  <a:schemeClr val="dk1"/>
                </a:solidFill>
                <a:latin typeface="Verdana"/>
                <a:ea typeface="Verdana"/>
              </a:rPr>
              <a:t>Сычева-Передеро Ольга Валерьевна</a:t>
            </a: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69" name="Изображение 1" descr="минфин прозрачный"/>
          <p:cNvPicPr/>
          <p:nvPr/>
        </p:nvPicPr>
        <p:blipFill>
          <a:blip r:embed="rId1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70" name="Изображение 6" descr="Безымянный-4"/>
          <p:cNvPicPr/>
          <p:nvPr/>
        </p:nvPicPr>
        <p:blipFill>
          <a:blip r:embed="rId2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71" name="Изображение 16" descr="рцфгк"/>
          <p:cNvPicPr/>
          <p:nvPr/>
        </p:nvPicPr>
        <p:blipFill>
          <a:blip r:embed="rId3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72" name="Изображение 17" descr="photo"/>
          <p:cNvPicPr/>
          <p:nvPr/>
        </p:nvPicPr>
        <p:blipFill>
          <a:blip r:embed="rId4"/>
          <a:stretch/>
        </p:blipFill>
        <p:spPr>
          <a:xfrm>
            <a:off x="3371400" y="388440"/>
            <a:ext cx="1121760" cy="898920"/>
          </a:xfrm>
          <a:prstGeom prst="rect">
            <a:avLst/>
          </a:prstGeom>
          <a:ln w="0">
            <a:noFill/>
          </a:ln>
        </p:spPr>
      </p:pic>
      <p:pic>
        <p:nvPicPr>
          <p:cNvPr id="73" name="Изображение 25" descr="Безымянный-1"/>
          <p:cNvPicPr/>
          <p:nvPr/>
        </p:nvPicPr>
        <p:blipFill>
          <a:blip r:embed="rId5"/>
          <a:stretch/>
        </p:blipFill>
        <p:spPr>
          <a:xfrm>
            <a:off x="4695480" y="443160"/>
            <a:ext cx="1137600" cy="815760"/>
          </a:xfrm>
          <a:prstGeom prst="rect">
            <a:avLst/>
          </a:prstGeom>
          <a:ln w="0">
            <a:noFill/>
          </a:ln>
        </p:spPr>
      </p:pic>
      <p:pic>
        <p:nvPicPr>
          <p:cNvPr id="74" name="Рисунок 4" descr=""/>
          <p:cNvPicPr/>
          <p:nvPr/>
        </p:nvPicPr>
        <p:blipFill>
          <a:blip r:embed="rId6"/>
          <a:stretch/>
        </p:blipFill>
        <p:spPr>
          <a:xfrm>
            <a:off x="-873720" y="4050360"/>
            <a:ext cx="5592600" cy="294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одзаголовок 5"/>
          <p:cNvSpPr/>
          <p:nvPr/>
        </p:nvSpPr>
        <p:spPr>
          <a:xfrm>
            <a:off x="398160" y="1441080"/>
            <a:ext cx="11395440" cy="81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111214"/>
              </a:solidFill>
              <a:latin typeface="Verdana"/>
              <a:ea typeface="Verdana"/>
            </a:endParaRPr>
          </a:p>
        </p:txBody>
      </p:sp>
      <p:pic>
        <p:nvPicPr>
          <p:cNvPr id="155" name="Изображение 1" descr="минфин прозрачный"/>
          <p:cNvPicPr/>
          <p:nvPr/>
        </p:nvPicPr>
        <p:blipFill>
          <a:blip r:embed="rId1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156" name="Изображение 6" descr="Безымянный-4"/>
          <p:cNvPicPr/>
          <p:nvPr/>
        </p:nvPicPr>
        <p:blipFill>
          <a:blip r:embed="rId2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157" name="Изображение 16" descr="рцфгк"/>
          <p:cNvPicPr/>
          <p:nvPr/>
        </p:nvPicPr>
        <p:blipFill>
          <a:blip r:embed="rId3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158" name="Изображение 17" descr="photo"/>
          <p:cNvPicPr/>
          <p:nvPr/>
        </p:nvPicPr>
        <p:blipFill>
          <a:blip r:embed="rId4"/>
          <a:stretch/>
        </p:blipFill>
        <p:spPr>
          <a:xfrm>
            <a:off x="3371400" y="388440"/>
            <a:ext cx="1121760" cy="898920"/>
          </a:xfrm>
          <a:prstGeom prst="rect">
            <a:avLst/>
          </a:prstGeom>
          <a:ln w="0">
            <a:noFill/>
          </a:ln>
        </p:spPr>
      </p:pic>
      <p:pic>
        <p:nvPicPr>
          <p:cNvPr id="159" name="Изображение 25" descr="Безымянный-1"/>
          <p:cNvPicPr/>
          <p:nvPr/>
        </p:nvPicPr>
        <p:blipFill>
          <a:blip r:embed="rId5"/>
          <a:stretch/>
        </p:blipFill>
        <p:spPr>
          <a:xfrm>
            <a:off x="4695480" y="443160"/>
            <a:ext cx="1137600" cy="815760"/>
          </a:xfrm>
          <a:prstGeom prst="rect">
            <a:avLst/>
          </a:prstGeom>
          <a:ln w="0">
            <a:noFill/>
          </a:ln>
        </p:spPr>
      </p:pic>
      <p:pic>
        <p:nvPicPr>
          <p:cNvPr id="160" name="Рисунок 2" descr="Блокировка со сплошной заливкой"/>
          <p:cNvPicPr/>
          <p:nvPr/>
        </p:nvPicPr>
        <p:blipFill>
          <a:blip r:embed="rId6"/>
          <a:stretch/>
        </p:blipFill>
        <p:spPr>
          <a:xfrm>
            <a:off x="214200" y="138528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161" name="Рисунок 4" descr="Облачные вычисления со сплошной заливкой"/>
          <p:cNvPicPr/>
          <p:nvPr/>
        </p:nvPicPr>
        <p:blipFill>
          <a:blip r:embed="rId7"/>
          <a:stretch/>
        </p:blipFill>
        <p:spPr>
          <a:xfrm>
            <a:off x="217440" y="219276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162" name="Рисунок 5" descr="Компьютер со сплошной заливкой"/>
          <p:cNvPicPr/>
          <p:nvPr/>
        </p:nvPicPr>
        <p:blipFill>
          <a:blip r:embed="rId8"/>
          <a:stretch/>
        </p:blipFill>
        <p:spPr>
          <a:xfrm>
            <a:off x="261360" y="297180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163" name="Рисунок 7" descr="Монеты со сплошной заливкой"/>
          <p:cNvPicPr/>
          <p:nvPr/>
        </p:nvPicPr>
        <p:blipFill>
          <a:blip r:embed="rId9"/>
          <a:stretch/>
        </p:blipFill>
        <p:spPr>
          <a:xfrm>
            <a:off x="261360" y="365328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164" name="Рисунок 8" descr="Закрыть со сплошной заливкой"/>
          <p:cNvPicPr/>
          <p:nvPr/>
        </p:nvPicPr>
        <p:blipFill>
          <a:blip r:embed="rId10"/>
          <a:stretch/>
        </p:blipFill>
        <p:spPr>
          <a:xfrm>
            <a:off x="293400" y="435420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165" name="Рисунок 9" descr="Отпечатки лап со сплошной заливкой"/>
          <p:cNvPicPr/>
          <p:nvPr/>
        </p:nvPicPr>
        <p:blipFill>
          <a:blip r:embed="rId11"/>
          <a:stretch/>
        </p:blipFill>
        <p:spPr>
          <a:xfrm>
            <a:off x="323280" y="5113800"/>
            <a:ext cx="914040" cy="914040"/>
          </a:xfrm>
          <a:prstGeom prst="rect">
            <a:avLst/>
          </a:prstGeom>
          <a:ln w="0">
            <a:noFill/>
          </a:ln>
        </p:spPr>
      </p:pic>
      <p:pic>
        <p:nvPicPr>
          <p:cNvPr id="166" name="Рисунок 10" descr="Ноутбук со сплошной заливкой"/>
          <p:cNvPicPr/>
          <p:nvPr/>
        </p:nvPicPr>
        <p:blipFill>
          <a:blip r:embed="rId12"/>
          <a:stretch/>
        </p:blipFill>
        <p:spPr>
          <a:xfrm>
            <a:off x="229320" y="5814720"/>
            <a:ext cx="914040" cy="914040"/>
          </a:xfrm>
          <a:prstGeom prst="rect">
            <a:avLst/>
          </a:prstGeom>
          <a:ln w="0">
            <a:noFill/>
          </a:ln>
        </p:spPr>
      </p:pic>
      <p:sp>
        <p:nvSpPr>
          <p:cNvPr id="167" name="Подзаголовок 5"/>
          <p:cNvSpPr/>
          <p:nvPr/>
        </p:nvSpPr>
        <p:spPr>
          <a:xfrm>
            <a:off x="1290240" y="1652760"/>
            <a:ext cx="1055520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Verdana"/>
                <a:ea typeface="Verdana"/>
              </a:rPr>
              <a:t>Устанавливайте сложные пароли и регулярно меняйте их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40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8" name="Подзаголовок 5"/>
          <p:cNvSpPr/>
          <p:nvPr/>
        </p:nvSpPr>
        <p:spPr>
          <a:xfrm>
            <a:off x="1284120" y="2427840"/>
            <a:ext cx="1055520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Verdana"/>
                <a:ea typeface="Verdana"/>
              </a:rPr>
              <a:t>Делайте резервное копирование данных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40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9" name="Подзаголовок 5"/>
          <p:cNvSpPr/>
          <p:nvPr/>
        </p:nvSpPr>
        <p:spPr>
          <a:xfrm>
            <a:off x="1284120" y="3220560"/>
            <a:ext cx="1055520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Verdana"/>
                <a:ea typeface="Verdana"/>
              </a:rPr>
              <a:t>Не делитесь личной информацией в социальных сетях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40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0" name="Подзаголовок 5"/>
          <p:cNvSpPr/>
          <p:nvPr/>
        </p:nvSpPr>
        <p:spPr>
          <a:xfrm>
            <a:off x="1284120" y="3838320"/>
            <a:ext cx="1055520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Verdana"/>
                <a:ea typeface="Verdana"/>
              </a:rPr>
              <a:t>Регулярно проверяйте историю финансовых операций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1" name="Подзаголовок 5"/>
          <p:cNvSpPr/>
          <p:nvPr/>
        </p:nvSpPr>
        <p:spPr>
          <a:xfrm>
            <a:off x="1284120" y="4535640"/>
            <a:ext cx="1055520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Verdana"/>
                <a:ea typeface="Verdana"/>
              </a:rPr>
              <a:t>Периодически отписывайтесь от лишнего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2" name="Подзаголовок 5"/>
          <p:cNvSpPr/>
          <p:nvPr/>
        </p:nvSpPr>
        <p:spPr>
          <a:xfrm>
            <a:off x="1313280" y="5215680"/>
            <a:ext cx="1055520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Verdana"/>
                <a:ea typeface="Verdana"/>
              </a:rPr>
              <a:t>Следите за тем, какой цифровой след вы оставляете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3" name="Подзаголовок 5"/>
          <p:cNvSpPr/>
          <p:nvPr/>
        </p:nvSpPr>
        <p:spPr>
          <a:xfrm>
            <a:off x="1340280" y="5913000"/>
            <a:ext cx="1055520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Verdana"/>
                <a:ea typeface="Verdana"/>
              </a:rPr>
              <a:t>Регулярно обновляйте программное обеспечение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br>
              <a:rPr sz="1800"/>
            </a:b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74" name="TextBox 20"/>
          <p:cNvSpPr/>
          <p:nvPr/>
        </p:nvSpPr>
        <p:spPr>
          <a:xfrm>
            <a:off x="6214320" y="443160"/>
            <a:ext cx="5625000" cy="9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Verdana"/>
                <a:ea typeface="Verdana"/>
              </a:rPr>
              <a:t>ПРАВИЛА ЦИФРОВОЙ ГИГИЕНЫ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Изображение 1" descr="минфин прозрачный"/>
          <p:cNvPicPr/>
          <p:nvPr/>
        </p:nvPicPr>
        <p:blipFill>
          <a:blip r:embed="rId1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76" name="Изображение 6" descr="Безымянный-4"/>
          <p:cNvPicPr/>
          <p:nvPr/>
        </p:nvPicPr>
        <p:blipFill>
          <a:blip r:embed="rId2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77" name="Изображение 16" descr="рцфгк"/>
          <p:cNvPicPr/>
          <p:nvPr/>
        </p:nvPicPr>
        <p:blipFill>
          <a:blip r:embed="rId3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78" name="Изображение 17" descr="photo"/>
          <p:cNvPicPr/>
          <p:nvPr/>
        </p:nvPicPr>
        <p:blipFill>
          <a:blip r:embed="rId4"/>
          <a:stretch/>
        </p:blipFill>
        <p:spPr>
          <a:xfrm>
            <a:off x="3371400" y="388440"/>
            <a:ext cx="1121760" cy="898920"/>
          </a:xfrm>
          <a:prstGeom prst="rect">
            <a:avLst/>
          </a:prstGeom>
          <a:ln w="0">
            <a:noFill/>
          </a:ln>
        </p:spPr>
      </p:pic>
      <p:pic>
        <p:nvPicPr>
          <p:cNvPr id="79" name="Изображение 25" descr="Безымянный-1"/>
          <p:cNvPicPr/>
          <p:nvPr/>
        </p:nvPicPr>
        <p:blipFill>
          <a:blip r:embed="rId5"/>
          <a:stretch/>
        </p:blipFill>
        <p:spPr>
          <a:xfrm>
            <a:off x="4695480" y="44316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80" name="TextBox 2"/>
          <p:cNvSpPr/>
          <p:nvPr/>
        </p:nvSpPr>
        <p:spPr>
          <a:xfrm>
            <a:off x="6114600" y="171000"/>
            <a:ext cx="5869800" cy="124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3800" spc="-1" strike="noStrike">
                <a:solidFill>
                  <a:srgbClr val="7030a0"/>
                </a:solidFill>
                <a:latin typeface="Verdana"/>
                <a:ea typeface="Verdana"/>
              </a:rPr>
              <a:t>Старая-новая схема «Мамонт»</a:t>
            </a:r>
            <a:endParaRPr b="0" lang="ru-RU" sz="3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1" name="TextBox 4"/>
          <p:cNvSpPr/>
          <p:nvPr/>
        </p:nvSpPr>
        <p:spPr>
          <a:xfrm>
            <a:off x="4962600" y="1527480"/>
            <a:ext cx="6396120" cy="224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1" lang="ru-RU" sz="2200" spc="-1" strike="noStrike">
                <a:solidFill>
                  <a:schemeClr val="dk1"/>
                </a:solidFill>
                <a:latin typeface="Verdana"/>
                <a:ea typeface="Verdana"/>
              </a:rPr>
              <a:t>злоумышленники не требуют ввода данных банковской карты на фишинговом сайте, а предлагают установить мобильное приложение сервиса объявлений, якобы обеспечивающее безопасную сделку</a:t>
            </a:r>
            <a:endParaRPr b="0" lang="ru-RU" sz="22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82" name="Picture 2" descr="Picture background"/>
          <p:cNvPicPr/>
          <p:nvPr/>
        </p:nvPicPr>
        <p:blipFill>
          <a:blip r:embed="rId6"/>
          <a:stretch/>
        </p:blipFill>
        <p:spPr>
          <a:xfrm>
            <a:off x="207000" y="1432800"/>
            <a:ext cx="4421880" cy="2823120"/>
          </a:xfrm>
          <a:prstGeom prst="rect">
            <a:avLst/>
          </a:prstGeom>
          <a:ln w="0">
            <a:noFill/>
          </a:ln>
        </p:spPr>
      </p:pic>
      <p:sp>
        <p:nvSpPr>
          <p:cNvPr id="83" name="TextBox 5"/>
          <p:cNvSpPr/>
          <p:nvPr/>
        </p:nvSpPr>
        <p:spPr>
          <a:xfrm>
            <a:off x="352080" y="6412680"/>
            <a:ext cx="9815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4" name="TextBox 8"/>
          <p:cNvSpPr/>
          <p:nvPr/>
        </p:nvSpPr>
        <p:spPr>
          <a:xfrm>
            <a:off x="352080" y="4350960"/>
            <a:ext cx="11286000" cy="201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400" spc="-1" strike="noStrike">
                <a:solidFill>
                  <a:srgbClr val="001030"/>
                </a:solidFill>
                <a:latin typeface="Verdana"/>
              </a:rPr>
              <a:t>Защититься от мошенников поможет соблюдение правил цифровой безопасности:</a:t>
            </a: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  <a:p>
            <a:pPr indent="-216000" defTabSz="914400">
              <a:lnSpc>
                <a:spcPct val="100000"/>
              </a:lnSpc>
              <a:buClr>
                <a:srgbClr val="00103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01030"/>
                </a:solidFill>
                <a:latin typeface="Verdana"/>
              </a:rPr>
              <a:t>первое, что должно насторожить, — это слишком выгодные предложения и нереальные скидки;</a:t>
            </a: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  <a:p>
            <a:pPr indent="-216000" defTabSz="914400">
              <a:lnSpc>
                <a:spcPct val="100000"/>
              </a:lnSpc>
              <a:buClr>
                <a:srgbClr val="00103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01030"/>
                </a:solidFill>
                <a:latin typeface="Verdana"/>
              </a:rPr>
              <a:t>просьба перевести переписку с сайта или приложения сервиса в мессенджеры или соцсети также указывают, что вас пытаются развести;</a:t>
            </a: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  <a:p>
            <a:pPr indent="-216000" defTabSz="914400">
              <a:lnSpc>
                <a:spcPct val="100000"/>
              </a:lnSpc>
              <a:buClr>
                <a:srgbClr val="00103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01030"/>
                </a:solidFill>
                <a:latin typeface="Verdana"/>
              </a:rPr>
              <a:t>следует игнорировать предложение о выгодной покупке в виде сообщения на e-mail, в соцсетях или мессенджере;</a:t>
            </a: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  <a:p>
            <a:pPr indent="-216000" defTabSz="914400">
              <a:lnSpc>
                <a:spcPct val="100000"/>
              </a:lnSpc>
              <a:buClr>
                <a:srgbClr val="001030"/>
              </a:buClr>
              <a:buFont typeface="Arial"/>
              <a:buChar char="•"/>
            </a:pPr>
            <a:r>
              <a:rPr b="1" lang="ru-RU" sz="1400" spc="-1" strike="noStrike">
                <a:solidFill>
                  <a:srgbClr val="001030"/>
                </a:solidFill>
                <a:latin typeface="Verdana"/>
              </a:rPr>
              <a:t>если выгодное предложение приходит от знакомых контактов в соцсетях или мессенджере, не стоит их сразу открывать. Сначала следует связаться с человеком и удостовериться, что его профиль не был взломан мошенниками.</a:t>
            </a:r>
            <a:endParaRPr b="0" lang="ru-RU" sz="14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Изображение 1" descr="минфин прозрачный"/>
          <p:cNvPicPr/>
          <p:nvPr/>
        </p:nvPicPr>
        <p:blipFill>
          <a:blip r:embed="rId1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86" name="Изображение 6" descr="Безымянный-4"/>
          <p:cNvPicPr/>
          <p:nvPr/>
        </p:nvPicPr>
        <p:blipFill>
          <a:blip r:embed="rId2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87" name="Изображение 16" descr="рцфгк"/>
          <p:cNvPicPr/>
          <p:nvPr/>
        </p:nvPicPr>
        <p:blipFill>
          <a:blip r:embed="rId3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88" name="Изображение 17" descr="photo"/>
          <p:cNvPicPr/>
          <p:nvPr/>
        </p:nvPicPr>
        <p:blipFill>
          <a:blip r:embed="rId4"/>
          <a:stretch/>
        </p:blipFill>
        <p:spPr>
          <a:xfrm>
            <a:off x="3371400" y="388440"/>
            <a:ext cx="1121760" cy="898920"/>
          </a:xfrm>
          <a:prstGeom prst="rect">
            <a:avLst/>
          </a:prstGeom>
          <a:ln w="0">
            <a:noFill/>
          </a:ln>
        </p:spPr>
      </p:pic>
      <p:pic>
        <p:nvPicPr>
          <p:cNvPr id="89" name="Изображение 25" descr="Безымянный-1"/>
          <p:cNvPicPr/>
          <p:nvPr/>
        </p:nvPicPr>
        <p:blipFill>
          <a:blip r:embed="rId5"/>
          <a:stretch/>
        </p:blipFill>
        <p:spPr>
          <a:xfrm>
            <a:off x="4695480" y="44316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90" name="TextBox 2"/>
          <p:cNvSpPr/>
          <p:nvPr/>
        </p:nvSpPr>
        <p:spPr>
          <a:xfrm>
            <a:off x="6791400" y="323280"/>
            <a:ext cx="444744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4000" spc="-1" strike="noStrike">
                <a:solidFill>
                  <a:srgbClr val="7030a0"/>
                </a:solidFill>
                <a:latin typeface="Verdana"/>
                <a:ea typeface="Verdana"/>
              </a:rPr>
              <a:t>Сотрудник Почты России</a:t>
            </a:r>
            <a:endParaRPr b="0" lang="ru-RU" sz="40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1" name="TextBox 4"/>
          <p:cNvSpPr/>
          <p:nvPr/>
        </p:nvSpPr>
        <p:spPr>
          <a:xfrm>
            <a:off x="5577480" y="1998000"/>
            <a:ext cx="6094080" cy="283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chemeClr val="dk1"/>
                </a:solidFill>
                <a:latin typeface="Verdana"/>
                <a:ea typeface="Verdana"/>
              </a:rPr>
              <a:t>Необходимо сообщить код из СМС-сообщения, это якобы требуется для оформления доставки или других услуг, что не соответствует действительности. На самом деле как правило, это пароль для восстановления доступа в аккаунт на «Госуслугах», или Почты России, или в банковских приложениях.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92" name="Picture 2" descr="Picture background"/>
          <p:cNvPicPr/>
          <p:nvPr/>
        </p:nvPicPr>
        <p:blipFill>
          <a:blip r:embed="rId6"/>
          <a:stretch/>
        </p:blipFill>
        <p:spPr>
          <a:xfrm>
            <a:off x="457560" y="1737360"/>
            <a:ext cx="4842000" cy="2991240"/>
          </a:xfrm>
          <a:prstGeom prst="rect">
            <a:avLst/>
          </a:prstGeom>
          <a:ln w="0">
            <a:noFill/>
          </a:ln>
        </p:spPr>
      </p:pic>
      <p:sp>
        <p:nvSpPr>
          <p:cNvPr id="93" name="TextBox 7"/>
          <p:cNvSpPr/>
          <p:nvPr/>
        </p:nvSpPr>
        <p:spPr>
          <a:xfrm>
            <a:off x="352080" y="5263560"/>
            <a:ext cx="1149912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1" lang="ru-RU" sz="2000" spc="-1" strike="noStrike">
                <a:solidFill>
                  <a:srgbClr val="ff0000"/>
                </a:solidFill>
                <a:latin typeface="Verdana"/>
                <a:ea typeface="Verdana"/>
              </a:rPr>
              <a:t>Помните, что ни одна официальная служба не требует передачу никаких кодов!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Изображение 1" descr="минфин прозрачный"/>
          <p:cNvPicPr/>
          <p:nvPr/>
        </p:nvPicPr>
        <p:blipFill>
          <a:blip r:embed="rId1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95" name="Изображение 6" descr="Безымянный-4"/>
          <p:cNvPicPr/>
          <p:nvPr/>
        </p:nvPicPr>
        <p:blipFill>
          <a:blip r:embed="rId2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96" name="Изображение 16" descr="рцфгк"/>
          <p:cNvPicPr/>
          <p:nvPr/>
        </p:nvPicPr>
        <p:blipFill>
          <a:blip r:embed="rId3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97" name="Изображение 17" descr="photo"/>
          <p:cNvPicPr/>
          <p:nvPr/>
        </p:nvPicPr>
        <p:blipFill>
          <a:blip r:embed="rId4"/>
          <a:stretch/>
        </p:blipFill>
        <p:spPr>
          <a:xfrm>
            <a:off x="3371400" y="388440"/>
            <a:ext cx="1121760" cy="898920"/>
          </a:xfrm>
          <a:prstGeom prst="rect">
            <a:avLst/>
          </a:prstGeom>
          <a:ln w="0">
            <a:noFill/>
          </a:ln>
        </p:spPr>
      </p:pic>
      <p:pic>
        <p:nvPicPr>
          <p:cNvPr id="98" name="Изображение 25" descr="Безымянный-1"/>
          <p:cNvPicPr/>
          <p:nvPr/>
        </p:nvPicPr>
        <p:blipFill>
          <a:blip r:embed="rId5"/>
          <a:stretch/>
        </p:blipFill>
        <p:spPr>
          <a:xfrm>
            <a:off x="4695480" y="44316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99" name="TextBox 2"/>
          <p:cNvSpPr/>
          <p:nvPr/>
        </p:nvSpPr>
        <p:spPr>
          <a:xfrm>
            <a:off x="6791400" y="323280"/>
            <a:ext cx="444744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4000" spc="-1" strike="noStrike">
                <a:solidFill>
                  <a:srgbClr val="7030a0"/>
                </a:solidFill>
                <a:latin typeface="Verdana"/>
                <a:ea typeface="Verdana"/>
              </a:rPr>
              <a:t>Доставка букета</a:t>
            </a:r>
            <a:endParaRPr b="0" lang="ru-RU" sz="40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0" name="TextBox 4"/>
          <p:cNvSpPr/>
          <p:nvPr/>
        </p:nvSpPr>
        <p:spPr>
          <a:xfrm>
            <a:off x="5833440" y="1646640"/>
            <a:ext cx="5838120" cy="355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ts val="2100"/>
              </a:lnSpc>
              <a:spcBef>
                <a:spcPts val="451"/>
              </a:spcBef>
              <a:spcAft>
                <a:spcPts val="1500"/>
              </a:spcAft>
            </a:pPr>
            <a:r>
              <a:rPr b="1" lang="ru-RU" sz="1600" spc="-1" strike="noStrike">
                <a:solidFill>
                  <a:schemeClr val="dk1"/>
                </a:solidFill>
                <a:latin typeface="Verdana"/>
                <a:ea typeface="Verdana"/>
              </a:rPr>
              <a:t>Приезжает человек, представляется сотрудником службы доставки цветов и бесплатно вручает красивый букет, якобы от неизвестного почитателя. Примерно спустя сутки мошенники звонят жертве, представляются сотрудниками службы доставки и вежливо рассказывают, что курьер второпях не успел оформить документы. Для отчетности нужно продиктовать «код получения доставки», который направлен СМС-сообщением на номер получателя. Ничего не подозревающий человек диктует злоумышленникам цифры.</a:t>
            </a: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1" name="TextBox 7"/>
          <p:cNvSpPr/>
          <p:nvPr/>
        </p:nvSpPr>
        <p:spPr>
          <a:xfrm>
            <a:off x="433440" y="5644080"/>
            <a:ext cx="11499120" cy="67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7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0000"/>
                </a:solidFill>
                <a:latin typeface="Verdana"/>
                <a:ea typeface="Verdana"/>
              </a:rPr>
              <a:t>С помощью данного СМС-кода мошенники получают доступ к персональным данным жертвы, что дает им возможность оформить на ее имя кредит!!!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02" name="Picture 2" descr="Picture background"/>
          <p:cNvPicPr/>
          <p:nvPr/>
        </p:nvPicPr>
        <p:blipFill>
          <a:blip r:embed="rId6"/>
          <a:stretch/>
        </p:blipFill>
        <p:spPr>
          <a:xfrm>
            <a:off x="433440" y="1998000"/>
            <a:ext cx="5248080" cy="295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Изображение 1" descr="минфин прозрачный"/>
          <p:cNvPicPr/>
          <p:nvPr/>
        </p:nvPicPr>
        <p:blipFill>
          <a:blip r:embed="rId1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104" name="Изображение 6" descr="Безымянный-4"/>
          <p:cNvPicPr/>
          <p:nvPr/>
        </p:nvPicPr>
        <p:blipFill>
          <a:blip r:embed="rId2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105" name="Изображение 16" descr="рцфгк"/>
          <p:cNvPicPr/>
          <p:nvPr/>
        </p:nvPicPr>
        <p:blipFill>
          <a:blip r:embed="rId3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106" name="Изображение 17" descr="photo"/>
          <p:cNvPicPr/>
          <p:nvPr/>
        </p:nvPicPr>
        <p:blipFill>
          <a:blip r:embed="rId4"/>
          <a:stretch/>
        </p:blipFill>
        <p:spPr>
          <a:xfrm>
            <a:off x="3371400" y="388440"/>
            <a:ext cx="1121760" cy="898920"/>
          </a:xfrm>
          <a:prstGeom prst="rect">
            <a:avLst/>
          </a:prstGeom>
          <a:ln w="0">
            <a:noFill/>
          </a:ln>
        </p:spPr>
      </p:pic>
      <p:pic>
        <p:nvPicPr>
          <p:cNvPr id="107" name="Изображение 25" descr="Безымянный-1"/>
          <p:cNvPicPr/>
          <p:nvPr/>
        </p:nvPicPr>
        <p:blipFill>
          <a:blip r:embed="rId5"/>
          <a:stretch/>
        </p:blipFill>
        <p:spPr>
          <a:xfrm>
            <a:off x="4695480" y="44316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108" name="TextBox 3"/>
          <p:cNvSpPr/>
          <p:nvPr/>
        </p:nvSpPr>
        <p:spPr>
          <a:xfrm>
            <a:off x="1922760" y="1784520"/>
            <a:ext cx="9889200" cy="420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Гадалки и магические услуги…</a:t>
            </a:r>
            <a:r>
              <a:rPr b="0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 (по телефону, телевизору, в соцсетях, онлайн и прочее чудо). Человек устроен так, что готов верить любому, кто принесет ему хорошую весть, и, услышав доброе предзнаменование, отдаст последние деньги, лишь бы обряды сработали.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Случай с мужем…</a:t>
            </a:r>
            <a:r>
              <a:rPr b="0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женщина заплатила внушительную сумму. Чтоб мужа не отправили на СВО.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Возврат питомца…</a:t>
            </a:r>
            <a:r>
              <a:rPr b="0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 по объявлению о пропаже. Перевод, человек исчез.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Второе рождение… </a:t>
            </a:r>
            <a:r>
              <a:rPr b="0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(схема из 2000-х) «звонок с того света». Звонок поступает в ночное время с незнакомого номера, голос в трубке принадлежит родному человеку, умершему некоторое время назад. Убеждают, что появилась возможность общаться между мирами, надо через посредника перевести деньги, чтоб общение могло продолжиться. 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9" name="TextBox 4"/>
          <p:cNvSpPr/>
          <p:nvPr/>
        </p:nvSpPr>
        <p:spPr>
          <a:xfrm>
            <a:off x="5903640" y="323280"/>
            <a:ext cx="57967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3600" spc="-1" strike="noStrike">
                <a:solidFill>
                  <a:srgbClr val="7030a0"/>
                </a:solidFill>
                <a:latin typeface="Verdana"/>
                <a:ea typeface="Verdana"/>
              </a:rPr>
              <a:t>Курьезные схемы мошеничества</a:t>
            </a:r>
            <a:endParaRPr b="0" lang="ru-RU" sz="36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10" name="Picture 4" descr="Picture background"/>
          <p:cNvPicPr/>
          <p:nvPr/>
        </p:nvPicPr>
        <p:blipFill>
          <a:blip r:embed="rId6"/>
          <a:stretch/>
        </p:blipFill>
        <p:spPr>
          <a:xfrm>
            <a:off x="238320" y="1891440"/>
            <a:ext cx="1581480" cy="97200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2" descr="Picture background"/>
          <p:cNvPicPr/>
          <p:nvPr/>
        </p:nvPicPr>
        <p:blipFill>
          <a:blip r:embed="rId7"/>
          <a:stretch/>
        </p:blipFill>
        <p:spPr>
          <a:xfrm>
            <a:off x="238320" y="2973960"/>
            <a:ext cx="1581480" cy="1038240"/>
          </a:xfrm>
          <a:prstGeom prst="rect">
            <a:avLst/>
          </a:prstGeom>
          <a:ln w="0">
            <a:noFill/>
          </a:ln>
        </p:spPr>
      </p:pic>
      <p:pic>
        <p:nvPicPr>
          <p:cNvPr id="112" name="Picture 6" descr="Picture background"/>
          <p:cNvPicPr/>
          <p:nvPr/>
        </p:nvPicPr>
        <p:blipFill>
          <a:blip r:embed="rId8"/>
          <a:stretch/>
        </p:blipFill>
        <p:spPr>
          <a:xfrm>
            <a:off x="238320" y="4123080"/>
            <a:ext cx="1581480" cy="103824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8" descr="Picture background"/>
          <p:cNvPicPr/>
          <p:nvPr/>
        </p:nvPicPr>
        <p:blipFill>
          <a:blip r:embed="rId9"/>
          <a:srcRect l="6831" t="0" r="6791" b="32441"/>
          <a:stretch/>
        </p:blipFill>
        <p:spPr>
          <a:xfrm>
            <a:off x="238320" y="5272200"/>
            <a:ext cx="1581480" cy="97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Изображение 1" descr="минфин прозрачный"/>
          <p:cNvPicPr/>
          <p:nvPr/>
        </p:nvPicPr>
        <p:blipFill>
          <a:blip r:embed="rId1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115" name="Изображение 6" descr="Безымянный-4"/>
          <p:cNvPicPr/>
          <p:nvPr/>
        </p:nvPicPr>
        <p:blipFill>
          <a:blip r:embed="rId2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116" name="Изображение 16" descr="рцфгк"/>
          <p:cNvPicPr/>
          <p:nvPr/>
        </p:nvPicPr>
        <p:blipFill>
          <a:blip r:embed="rId3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117" name="Изображение 17" descr="photo"/>
          <p:cNvPicPr/>
          <p:nvPr/>
        </p:nvPicPr>
        <p:blipFill>
          <a:blip r:embed="rId4"/>
          <a:stretch/>
        </p:blipFill>
        <p:spPr>
          <a:xfrm>
            <a:off x="3371400" y="388440"/>
            <a:ext cx="1121760" cy="898920"/>
          </a:xfrm>
          <a:prstGeom prst="rect">
            <a:avLst/>
          </a:prstGeom>
          <a:ln w="0">
            <a:noFill/>
          </a:ln>
        </p:spPr>
      </p:pic>
      <p:pic>
        <p:nvPicPr>
          <p:cNvPr id="118" name="Изображение 25" descr="Безымянный-1"/>
          <p:cNvPicPr/>
          <p:nvPr/>
        </p:nvPicPr>
        <p:blipFill>
          <a:blip r:embed="rId5"/>
          <a:stretch/>
        </p:blipFill>
        <p:spPr>
          <a:xfrm>
            <a:off x="4695480" y="44316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119" name="TextBox 3"/>
          <p:cNvSpPr/>
          <p:nvPr/>
        </p:nvSpPr>
        <p:spPr>
          <a:xfrm>
            <a:off x="578520" y="1768680"/>
            <a:ext cx="1103472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Вот некоторые способы: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1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Создание фейковых аккаунтов</a:t>
            </a:r>
            <a:r>
              <a:rPr b="0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. Нейросети помогают создавать правдоподобные профили в социальных сетях и мессенджерах, которые подходят для фишинга, мошенничества и других атак.  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1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Поддельные документы и аудиоматериалы</a:t>
            </a:r>
            <a:r>
              <a:rPr b="0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. Нейросети умеют работать с визуальным контентом: рисовать и распознавать документы. С их помощью злоумышленники могут делать фальшивые банковские выписки, поддельные паспорта или водительские удостоверения.  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1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Фишинговые рассылки</a:t>
            </a:r>
            <a:r>
              <a:rPr b="0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. Нейросети создают фейковые новости и рассылки, которые сложно отличить от фишинговых.  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1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Ненастоящие отзывы</a:t>
            </a:r>
            <a:r>
              <a:rPr b="0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. Нейросети позволяют создавать мошенникам фальшивые отзывы и рейтинг.  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1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Телефонное мошенничество</a:t>
            </a:r>
            <a:r>
              <a:rPr b="0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. С помощью чат-бота можно придумать сценарий для телефонного звонка.  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Symbol"/>
              <a:buChar char=""/>
              <a:tabLst>
                <a:tab algn="l" pos="457200"/>
              </a:tabLst>
            </a:pPr>
            <a:r>
              <a:rPr b="1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Генерация аудиодипфейков</a:t>
            </a:r>
            <a:r>
              <a:rPr b="0" lang="ru-RU" sz="1800" spc="-1" strike="noStrike">
                <a:solidFill>
                  <a:schemeClr val="dk1"/>
                </a:solidFill>
                <a:latin typeface="Verdana"/>
                <a:ea typeface="Verdana"/>
              </a:rPr>
              <a:t>. ИИ помогает подделывать голоса, например, руководителя компании для авторизации перевода средств.  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0" name="TextBox 5"/>
          <p:cNvSpPr/>
          <p:nvPr/>
        </p:nvSpPr>
        <p:spPr>
          <a:xfrm>
            <a:off x="6095880" y="323280"/>
            <a:ext cx="574344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3000" spc="-1" strike="noStrike">
                <a:solidFill>
                  <a:srgbClr val="7030a0"/>
                </a:solidFill>
                <a:latin typeface="Verdana"/>
                <a:ea typeface="Verdana"/>
              </a:rPr>
              <a:t>Искусственный интеллект в схемах кибермошенничества</a:t>
            </a:r>
            <a:endParaRPr b="0" lang="ru-RU" sz="30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Изображение 1" descr="минфин прозрачный"/>
          <p:cNvPicPr/>
          <p:nvPr/>
        </p:nvPicPr>
        <p:blipFill>
          <a:blip r:embed="rId1"/>
          <a:stretch/>
        </p:blipFill>
        <p:spPr>
          <a:xfrm>
            <a:off x="1340280" y="3232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122" name="Изображение 6" descr="Безымянный-4"/>
          <p:cNvPicPr/>
          <p:nvPr/>
        </p:nvPicPr>
        <p:blipFill>
          <a:blip r:embed="rId2"/>
          <a:stretch/>
        </p:blipFill>
        <p:spPr>
          <a:xfrm>
            <a:off x="352080" y="36504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123" name="Изображение 16" descr="рцфгк"/>
          <p:cNvPicPr/>
          <p:nvPr/>
        </p:nvPicPr>
        <p:blipFill>
          <a:blip r:embed="rId3"/>
          <a:stretch/>
        </p:blipFill>
        <p:spPr>
          <a:xfrm>
            <a:off x="2307240" y="4680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124" name="Изображение 17" descr="photo"/>
          <p:cNvPicPr/>
          <p:nvPr/>
        </p:nvPicPr>
        <p:blipFill>
          <a:blip r:embed="rId4"/>
          <a:stretch/>
        </p:blipFill>
        <p:spPr>
          <a:xfrm>
            <a:off x="3371400" y="388440"/>
            <a:ext cx="1121760" cy="898920"/>
          </a:xfrm>
          <a:prstGeom prst="rect">
            <a:avLst/>
          </a:prstGeom>
          <a:ln w="0">
            <a:noFill/>
          </a:ln>
        </p:spPr>
      </p:pic>
      <p:pic>
        <p:nvPicPr>
          <p:cNvPr id="125" name="Изображение 25" descr="Безымянный-1"/>
          <p:cNvPicPr/>
          <p:nvPr/>
        </p:nvPicPr>
        <p:blipFill>
          <a:blip r:embed="rId5"/>
          <a:stretch/>
        </p:blipFill>
        <p:spPr>
          <a:xfrm>
            <a:off x="4695480" y="443160"/>
            <a:ext cx="1137600" cy="815760"/>
          </a:xfrm>
          <a:prstGeom prst="rect">
            <a:avLst/>
          </a:prstGeom>
          <a:ln w="0">
            <a:noFill/>
          </a:ln>
        </p:spPr>
      </p:pic>
      <p:sp>
        <p:nvSpPr>
          <p:cNvPr id="126" name="Подзаголовок 5"/>
          <p:cNvSpPr/>
          <p:nvPr/>
        </p:nvSpPr>
        <p:spPr>
          <a:xfrm>
            <a:off x="7364160" y="1974240"/>
            <a:ext cx="4815360" cy="46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chemeClr val="dk1"/>
                </a:solidFill>
                <a:latin typeface="Verdana"/>
                <a:ea typeface="Verdana"/>
              </a:rPr>
              <a:t>Страх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chemeClr val="dk1"/>
                </a:solidFill>
                <a:latin typeface="Verdana"/>
                <a:ea typeface="Verdana"/>
              </a:rPr>
              <a:t>Жадность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chemeClr val="dk1"/>
                </a:solidFill>
                <a:latin typeface="Verdana"/>
                <a:ea typeface="Verdana"/>
              </a:rPr>
              <a:t>Стыд 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chemeClr val="dk1"/>
                </a:solidFill>
                <a:latin typeface="Verdana"/>
                <a:ea typeface="Verdana"/>
              </a:rPr>
              <a:t>Страх сказать «нет»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chemeClr val="dk1"/>
                </a:solidFill>
                <a:latin typeface="Verdana"/>
                <a:ea typeface="Verdana"/>
              </a:rPr>
              <a:t>Осуждение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chemeClr val="dk1"/>
                </a:solidFill>
                <a:latin typeface="Verdana"/>
                <a:ea typeface="Verdana"/>
              </a:rPr>
              <a:t>Сострадание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chemeClr val="dk1"/>
                </a:solidFill>
                <a:latin typeface="Verdana"/>
                <a:ea typeface="Verdana"/>
              </a:rPr>
              <a:t>Здоровье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chemeClr val="dk1"/>
                </a:solidFill>
                <a:latin typeface="Verdana"/>
                <a:ea typeface="Verdana"/>
              </a:rPr>
              <a:t>Магия/вера в чудо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chemeClr val="dk1"/>
                </a:solidFill>
                <a:latin typeface="Verdana"/>
                <a:ea typeface="Verdana"/>
              </a:rPr>
              <a:t>Эмоциональное давление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chemeClr val="dk1"/>
                </a:solidFill>
                <a:latin typeface="Verdana"/>
                <a:ea typeface="Verdana"/>
              </a:rPr>
              <a:t>Конкретные факты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7" name="TextBox 5"/>
          <p:cNvSpPr/>
          <p:nvPr/>
        </p:nvSpPr>
        <p:spPr>
          <a:xfrm>
            <a:off x="6534000" y="218520"/>
            <a:ext cx="5402160" cy="12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Verdana"/>
                <a:ea typeface="Verdana"/>
              </a:rPr>
              <a:t>Какие триггеры используют мошенники?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8" name="Подзаголовок 5"/>
          <p:cNvSpPr/>
          <p:nvPr/>
        </p:nvSpPr>
        <p:spPr>
          <a:xfrm>
            <a:off x="0" y="1724760"/>
            <a:ext cx="4465080" cy="466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ff0000"/>
                </a:solidFill>
                <a:latin typeface="Verdana"/>
                <a:ea typeface="Verdana"/>
              </a:rPr>
              <a:t>МОШЕННИКИ!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7030a0"/>
                </a:solidFill>
                <a:latin typeface="Verdana"/>
                <a:ea typeface="Verdana"/>
              </a:rPr>
              <a:t>На Вас выходят сами!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7030a0"/>
                </a:solidFill>
                <a:latin typeface="Verdana"/>
                <a:ea typeface="Verdana"/>
              </a:rPr>
              <a:t>С Вами говорят о деньгах!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7030a0"/>
                </a:solidFill>
                <a:latin typeface="Verdana"/>
                <a:ea typeface="Verdana"/>
              </a:rPr>
              <a:t>Просят сообщить персональные данные!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7030a0"/>
                </a:solidFill>
                <a:latin typeface="Verdana"/>
                <a:ea typeface="Verdana"/>
              </a:rPr>
              <a:t>Вас выводят из равновесия!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9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7030a0"/>
                </a:solidFill>
                <a:latin typeface="Verdana"/>
                <a:ea typeface="Verdana"/>
              </a:rPr>
              <a:t>На Вас давят и торопят!</a:t>
            </a:r>
            <a:endParaRPr b="0" lang="ru-RU" sz="2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9" name="Прямоугольник 8"/>
          <p:cNvSpPr/>
          <p:nvPr/>
        </p:nvSpPr>
        <p:spPr>
          <a:xfrm>
            <a:off x="4529160" y="1656360"/>
            <a:ext cx="2578680" cy="1606320"/>
          </a:xfrm>
          <a:prstGeom prst="rect">
            <a:avLst/>
          </a:prstGeom>
          <a:solidFill>
            <a:srgbClr val="d3cbd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Критическое мышление!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0" name="Прямоугольник 9"/>
          <p:cNvSpPr/>
          <p:nvPr/>
        </p:nvSpPr>
        <p:spPr>
          <a:xfrm>
            <a:off x="4529160" y="3341520"/>
            <a:ext cx="2578680" cy="1606320"/>
          </a:xfrm>
          <a:prstGeom prst="rect">
            <a:avLst/>
          </a:prstGeom>
          <a:solidFill>
            <a:srgbClr val="d3cbd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Не просто знать, 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важно делать, формировать привычку!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1" name="Прямоугольник 10"/>
          <p:cNvSpPr/>
          <p:nvPr/>
        </p:nvSpPr>
        <p:spPr>
          <a:xfrm>
            <a:off x="4529160" y="5027040"/>
            <a:ext cx="2578680" cy="1606320"/>
          </a:xfrm>
          <a:prstGeom prst="rect">
            <a:avLst/>
          </a:prstGeom>
          <a:solidFill>
            <a:srgbClr val="d3cbd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Ответственность!</a:t>
            </a:r>
            <a:endParaRPr b="0" lang="ru-RU" sz="2400" spc="-1" strike="noStrike">
              <a:solidFill>
                <a:srgbClr val="000000"/>
              </a:solidFill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b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одзаголовок 5"/>
          <p:cNvSpPr/>
          <p:nvPr/>
        </p:nvSpPr>
        <p:spPr>
          <a:xfrm>
            <a:off x="0" y="1717560"/>
            <a:ext cx="12191040" cy="196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 defTabSz="91440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1" lang="ru-RU" sz="3200" spc="-1" strike="noStrike">
              <a:solidFill>
                <a:schemeClr val="dk1"/>
              </a:solidFill>
              <a:latin typeface="Verdana"/>
              <a:ea typeface="Verdana"/>
            </a:endParaRPr>
          </a:p>
        </p:txBody>
      </p:sp>
      <p:pic>
        <p:nvPicPr>
          <p:cNvPr id="133" name="Изображение 1" descr="минфин прозрачный"/>
          <p:cNvPicPr/>
          <p:nvPr/>
        </p:nvPicPr>
        <p:blipFill>
          <a:blip r:embed="rId1"/>
          <a:stretch/>
        </p:blipFill>
        <p:spPr>
          <a:xfrm>
            <a:off x="3412440" y="289080"/>
            <a:ext cx="581760" cy="1055520"/>
          </a:xfrm>
          <a:prstGeom prst="rect">
            <a:avLst/>
          </a:prstGeom>
          <a:ln w="0">
            <a:noFill/>
          </a:ln>
        </p:spPr>
      </p:pic>
      <p:pic>
        <p:nvPicPr>
          <p:cNvPr id="134" name="Изображение 6" descr="Безымянный-4"/>
          <p:cNvPicPr/>
          <p:nvPr/>
        </p:nvPicPr>
        <p:blipFill>
          <a:blip r:embed="rId2"/>
          <a:stretch/>
        </p:blipFill>
        <p:spPr>
          <a:xfrm>
            <a:off x="1013400" y="289080"/>
            <a:ext cx="739440" cy="972000"/>
          </a:xfrm>
          <a:prstGeom prst="rect">
            <a:avLst/>
          </a:prstGeom>
          <a:ln w="0">
            <a:noFill/>
          </a:ln>
        </p:spPr>
      </p:pic>
      <p:pic>
        <p:nvPicPr>
          <p:cNvPr id="135" name="Изображение 16" descr="рцфгк"/>
          <p:cNvPicPr/>
          <p:nvPr/>
        </p:nvPicPr>
        <p:blipFill>
          <a:blip r:embed="rId3"/>
          <a:stretch/>
        </p:blipFill>
        <p:spPr>
          <a:xfrm>
            <a:off x="5654160" y="361800"/>
            <a:ext cx="883080" cy="839160"/>
          </a:xfrm>
          <a:prstGeom prst="rect">
            <a:avLst/>
          </a:prstGeom>
          <a:ln w="0">
            <a:noFill/>
          </a:ln>
        </p:spPr>
      </p:pic>
      <p:pic>
        <p:nvPicPr>
          <p:cNvPr id="136" name="Изображение 17" descr="photo"/>
          <p:cNvPicPr/>
          <p:nvPr/>
        </p:nvPicPr>
        <p:blipFill>
          <a:blip r:embed="rId4"/>
          <a:stretch/>
        </p:blipFill>
        <p:spPr>
          <a:xfrm>
            <a:off x="7761600" y="361800"/>
            <a:ext cx="1121760" cy="898920"/>
          </a:xfrm>
          <a:prstGeom prst="rect">
            <a:avLst/>
          </a:prstGeom>
          <a:ln w="0">
            <a:noFill/>
          </a:ln>
        </p:spPr>
      </p:pic>
      <p:pic>
        <p:nvPicPr>
          <p:cNvPr id="137" name="Изображение 25" descr="Безымянный-1"/>
          <p:cNvPicPr/>
          <p:nvPr/>
        </p:nvPicPr>
        <p:blipFill>
          <a:blip r:embed="rId5"/>
          <a:stretch/>
        </p:blipFill>
        <p:spPr>
          <a:xfrm>
            <a:off x="10108080" y="410760"/>
            <a:ext cx="1137600" cy="815760"/>
          </a:xfrm>
          <a:prstGeom prst="rect">
            <a:avLst/>
          </a:prstGeom>
          <a:ln w="0">
            <a:noFill/>
          </a:ln>
        </p:spPr>
      </p:pic>
      <p:pic>
        <p:nvPicPr>
          <p:cNvPr id="138" name="Рисунок 2" descr=""/>
          <p:cNvPicPr/>
          <p:nvPr/>
        </p:nvPicPr>
        <p:blipFill>
          <a:blip r:embed="rId6"/>
          <a:stretch/>
        </p:blipFill>
        <p:spPr>
          <a:xfrm>
            <a:off x="762120" y="1477800"/>
            <a:ext cx="2023920" cy="1994040"/>
          </a:xfrm>
          <a:prstGeom prst="rect">
            <a:avLst/>
          </a:prstGeom>
          <a:ln w="0">
            <a:noFill/>
          </a:ln>
        </p:spPr>
      </p:pic>
      <p:sp>
        <p:nvSpPr>
          <p:cNvPr id="139" name="TextBox 3"/>
          <p:cNvSpPr/>
          <p:nvPr/>
        </p:nvSpPr>
        <p:spPr>
          <a:xfrm>
            <a:off x="854280" y="3481200"/>
            <a:ext cx="1801800" cy="3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50" spc="-1" strike="noStrike">
                <a:solidFill>
                  <a:schemeClr val="dk1"/>
                </a:solidFill>
                <a:latin typeface="Verdana"/>
                <a:ea typeface="Verdana"/>
              </a:rPr>
              <a:t>Мы в </a:t>
            </a:r>
            <a:r>
              <a:rPr b="1" lang="en-US" sz="1450" spc="-1" strike="noStrike">
                <a:solidFill>
                  <a:schemeClr val="dk1"/>
                </a:solidFill>
                <a:latin typeface="Verdana"/>
                <a:ea typeface="Verdana"/>
              </a:rPr>
              <a:t>Telegram</a:t>
            </a:r>
            <a:endParaRPr b="0" lang="ru-RU" sz="145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40" name="Объект 7" descr=""/>
          <p:cNvPicPr/>
          <p:nvPr/>
        </p:nvPicPr>
        <p:blipFill>
          <a:blip r:embed="rId7"/>
          <a:stretch/>
        </p:blipFill>
        <p:spPr>
          <a:xfrm>
            <a:off x="3872880" y="1447200"/>
            <a:ext cx="2063880" cy="200988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8" descr=""/>
          <p:cNvPicPr/>
          <p:nvPr/>
        </p:nvPicPr>
        <p:blipFill>
          <a:blip r:embed="rId8"/>
          <a:stretch/>
        </p:blipFill>
        <p:spPr>
          <a:xfrm>
            <a:off x="6847200" y="1426680"/>
            <a:ext cx="2082600" cy="1969920"/>
          </a:xfrm>
          <a:prstGeom prst="rect">
            <a:avLst/>
          </a:prstGeom>
          <a:ln w="0">
            <a:noFill/>
          </a:ln>
        </p:spPr>
      </p:pic>
      <p:sp>
        <p:nvSpPr>
          <p:cNvPr id="142" name="TextBox 9"/>
          <p:cNvSpPr/>
          <p:nvPr/>
        </p:nvSpPr>
        <p:spPr>
          <a:xfrm>
            <a:off x="4127760" y="3397320"/>
            <a:ext cx="159984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Мы в </a:t>
            </a:r>
            <a:r>
              <a:rPr b="1" lang="en-US" sz="2000" spc="-1" strike="noStrike">
                <a:solidFill>
                  <a:schemeClr val="dk1"/>
                </a:solidFill>
                <a:latin typeface="Calibri"/>
              </a:rPr>
              <a:t>VK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3" name="TextBox 10"/>
          <p:cNvSpPr/>
          <p:nvPr/>
        </p:nvSpPr>
        <p:spPr>
          <a:xfrm>
            <a:off x="7069680" y="3354480"/>
            <a:ext cx="167580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Мы в </a:t>
            </a:r>
            <a:r>
              <a:rPr b="1" lang="en-US" sz="2000" spc="-1" strike="noStrike">
                <a:solidFill>
                  <a:schemeClr val="dk1"/>
                </a:solidFill>
                <a:latin typeface="Calibri"/>
              </a:rPr>
              <a:t>O</a:t>
            </a:r>
            <a:r>
              <a:rPr b="1" lang="en-US" sz="1800" spc="-1" strike="noStrike">
                <a:solidFill>
                  <a:schemeClr val="dk1"/>
                </a:solidFill>
                <a:latin typeface="Calibri"/>
              </a:rPr>
              <a:t>K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44" name="Picture 2" descr="C:\Users\кс\Desktop\КОД РЦФГК.jpeg"/>
          <p:cNvPicPr/>
          <p:nvPr/>
        </p:nvPicPr>
        <p:blipFill>
          <a:blip r:embed="rId9"/>
          <a:stretch/>
        </p:blipFill>
        <p:spPr>
          <a:xfrm>
            <a:off x="762120" y="4075920"/>
            <a:ext cx="2023920" cy="1949760"/>
          </a:xfrm>
          <a:prstGeom prst="rect">
            <a:avLst/>
          </a:prstGeom>
          <a:ln w="0">
            <a:noFill/>
          </a:ln>
        </p:spPr>
      </p:pic>
      <p:pic>
        <p:nvPicPr>
          <p:cNvPr id="145" name="Рисунок 12" descr=""/>
          <p:cNvPicPr/>
          <p:nvPr/>
        </p:nvPicPr>
        <p:blipFill>
          <a:blip r:embed="rId10"/>
          <a:stretch/>
        </p:blipFill>
        <p:spPr>
          <a:xfrm>
            <a:off x="6938640" y="4056840"/>
            <a:ext cx="2019600" cy="1925640"/>
          </a:xfrm>
          <a:prstGeom prst="rect">
            <a:avLst/>
          </a:prstGeom>
          <a:ln w="0">
            <a:noFill/>
          </a:ln>
        </p:spPr>
      </p:pic>
      <p:sp>
        <p:nvSpPr>
          <p:cNvPr id="146" name="TextBox 13"/>
          <p:cNvSpPr/>
          <p:nvPr/>
        </p:nvSpPr>
        <p:spPr>
          <a:xfrm>
            <a:off x="658440" y="5938920"/>
            <a:ext cx="2231280" cy="4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2600" algn="ctr" defTabSz="914400">
              <a:lnSpc>
                <a:spcPts val="2849"/>
              </a:lnSpc>
              <a:spcBef>
                <a:spcPts val="221"/>
              </a:spcBef>
            </a:pPr>
            <a:r>
              <a:rPr b="1" lang="en-US" sz="1600" spc="-9" strike="noStrike">
                <a:solidFill>
                  <a:schemeClr val="dk1"/>
                </a:solidFill>
                <a:latin typeface="Arial"/>
              </a:rPr>
              <a:t>https://</a:t>
            </a:r>
            <a:r>
              <a:rPr b="1" lang="ru-RU" sz="1600" spc="-9" strike="noStrike">
                <a:solidFill>
                  <a:schemeClr val="dk1"/>
                </a:solidFill>
                <a:latin typeface="Arial"/>
              </a:rPr>
              <a:t>рцфгк42.рф</a:t>
            </a:r>
            <a:r>
              <a:rPr b="1" lang="ru-RU" sz="1600" spc="-9" strike="noStrike" u="sng">
                <a:solidFill>
                  <a:schemeClr val="dk1"/>
                </a:solidFill>
                <a:uFill>
                  <a:solidFill>
                    <a:srgbClr val="6fa8dc"/>
                  </a:solidFill>
                </a:uFill>
                <a:latin typeface="Arial"/>
              </a:rPr>
              <a:t>  </a:t>
            </a:r>
            <a:endParaRPr b="0" lang="ru-RU" sz="1600" spc="-1" strike="noStrike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7" name="TextBox 14"/>
          <p:cNvSpPr/>
          <p:nvPr/>
        </p:nvSpPr>
        <p:spPr>
          <a:xfrm>
            <a:off x="7062120" y="6055200"/>
            <a:ext cx="1832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800" spc="-1" strike="noStrike">
                <a:solidFill>
                  <a:schemeClr val="dk1"/>
                </a:solidFill>
                <a:latin typeface="Calibri"/>
              </a:rPr>
              <a:t>Мы в </a:t>
            </a:r>
            <a:r>
              <a:rPr b="1" lang="en-US" sz="1800" spc="-1" strike="noStrike">
                <a:solidFill>
                  <a:schemeClr val="dk1"/>
                </a:solidFill>
                <a:latin typeface="Calibri"/>
              </a:rPr>
              <a:t>RuTube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48" name="Замещающее содержимое 10" descr="ЯДзен"/>
          <p:cNvPicPr/>
          <p:nvPr/>
        </p:nvPicPr>
        <p:blipFill>
          <a:blip r:embed="rId11"/>
          <a:stretch/>
        </p:blipFill>
        <p:spPr>
          <a:xfrm>
            <a:off x="3873240" y="4075920"/>
            <a:ext cx="1973880" cy="1927440"/>
          </a:xfrm>
          <a:prstGeom prst="rect">
            <a:avLst/>
          </a:prstGeom>
          <a:ln w="0">
            <a:noFill/>
          </a:ln>
        </p:spPr>
      </p:pic>
      <p:sp>
        <p:nvSpPr>
          <p:cNvPr id="149" name="TextBox 26"/>
          <p:cNvSpPr/>
          <p:nvPr/>
        </p:nvSpPr>
        <p:spPr>
          <a:xfrm>
            <a:off x="4282200" y="5950800"/>
            <a:ext cx="1154160" cy="39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ЯДзен</a:t>
            </a:r>
            <a:endParaRPr b="0" lang="ru-RU" sz="20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50" name="Picture 4" descr="C:\Users\кс\Desktop\РЦФГК\РЦФГК ЛОГО ВИДЕО\ФИНГРАМ.png"/>
          <p:cNvPicPr/>
          <p:nvPr/>
        </p:nvPicPr>
        <p:blipFill>
          <a:blip r:embed="rId12"/>
          <a:stretch/>
        </p:blipFill>
        <p:spPr>
          <a:xfrm flipH="1">
            <a:off x="9398520" y="1598040"/>
            <a:ext cx="2557800" cy="1584720"/>
          </a:xfrm>
          <a:prstGeom prst="rect">
            <a:avLst/>
          </a:prstGeom>
          <a:ln w="0">
            <a:noFill/>
          </a:ln>
        </p:spPr>
      </p:pic>
      <p:sp>
        <p:nvSpPr>
          <p:cNvPr id="151" name="TextBox 21"/>
          <p:cNvSpPr/>
          <p:nvPr/>
        </p:nvSpPr>
        <p:spPr>
          <a:xfrm flipH="1">
            <a:off x="9237960" y="6004080"/>
            <a:ext cx="2877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800" spc="7" strike="noStrike" u="sng">
                <a:solidFill>
                  <a:schemeClr val="dk1"/>
                </a:solidFill>
                <a:uFillTx/>
                <a:latin typeface="Calibri"/>
                <a:ea typeface="Verdana"/>
                <a:hlinkClick r:id="rId13"/>
              </a:rPr>
              <a:t>Видео-материал</a:t>
            </a:r>
            <a:r>
              <a:rPr b="1" lang="ru-RU" sz="1800" spc="7" strike="noStrike">
                <a:solidFill>
                  <a:schemeClr val="dk1"/>
                </a:solidFill>
                <a:latin typeface="Calibri"/>
                <a:ea typeface="Verdana"/>
              </a:rPr>
              <a:t> </a:t>
            </a:r>
            <a:endParaRPr b="0" lang="ru-RU" sz="1800" spc="-1" strike="noStrike">
              <a:solidFill>
                <a:srgbClr val="000000"/>
              </a:solidFill>
              <a:latin typeface="XO Oriel"/>
            </a:endParaRPr>
          </a:p>
        </p:txBody>
      </p:sp>
      <p:pic>
        <p:nvPicPr>
          <p:cNvPr id="152" name="Изображение 7" descr="Мошенники (видео)"/>
          <p:cNvPicPr/>
          <p:nvPr/>
        </p:nvPicPr>
        <p:blipFill>
          <a:blip r:embed="rId14"/>
          <a:stretch/>
        </p:blipFill>
        <p:spPr>
          <a:xfrm>
            <a:off x="9739800" y="4056840"/>
            <a:ext cx="1874160" cy="187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Изображение 1" descr="листовка"/>
          <p:cNvPicPr/>
          <p:nvPr/>
        </p:nvPicPr>
        <p:blipFill>
          <a:blip r:embed="rId1"/>
          <a:srcRect l="0" t="2905" r="0" b="1700"/>
          <a:stretch/>
        </p:blipFill>
        <p:spPr>
          <a:xfrm>
            <a:off x="735840" y="6480"/>
            <a:ext cx="10699920" cy="6851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27603</TotalTime>
  <Application>Редактор_презентаций/3.0.0.0$Linux_X86_64 LibreOffice_project/a9688d2724e1ff43cdbe538d333e59e0d481512e</Application>
  <AppVersion>15.0000</AppVersion>
  <Words>712</Words>
  <Paragraphs>98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2023-09-18T04:47:00Z</dcterms:created>
  <dc:creator>Сычева-Передеро Ольга Валерьевна</dc:creator>
  <dc:description/>
  <dc:language>ru-RU</dc:language>
  <cp:lastModifiedBy/>
  <dcterms:modified xsi:type="dcterms:W3CDTF">2024-12-06T08:22:39Z</dcterms:modified>
  <cp:revision>66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2D1150B8BF01403E9FAE07DEFD3E26DE_13</vt:lpwstr>
  </property>
  <property fmtid="{D5CDD505-2E9C-101B-9397-08002B2CF9AE}" pid="3" name="KSOProductBuildVer">
    <vt:lpwstr>1049-12.2.0.13431</vt:lpwstr>
  </property>
  <property fmtid="{D5CDD505-2E9C-101B-9397-08002B2CF9AE}" pid="4" name="PresentationFormat">
    <vt:lpwstr>Широкоэкранный</vt:lpwstr>
  </property>
  <property fmtid="{D5CDD505-2E9C-101B-9397-08002B2CF9AE}" pid="5" name="Slides">
    <vt:i4>10</vt:i4>
  </property>
</Properties>
</file>