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  <p:sldMasterId id="2147486701" r:id="rId2"/>
    <p:sldMasterId id="2147486708" r:id="rId3"/>
  </p:sldMasterIdLst>
  <p:notesMasterIdLst>
    <p:notesMasterId r:id="rId47"/>
  </p:notesMasterIdLst>
  <p:sldIdLst>
    <p:sldId id="343" r:id="rId4"/>
    <p:sldId id="344" r:id="rId5"/>
    <p:sldId id="387" r:id="rId6"/>
    <p:sldId id="388" r:id="rId7"/>
    <p:sldId id="389" r:id="rId8"/>
    <p:sldId id="363" r:id="rId9"/>
    <p:sldId id="365" r:id="rId10"/>
    <p:sldId id="427" r:id="rId11"/>
    <p:sldId id="426" r:id="rId12"/>
    <p:sldId id="422" r:id="rId13"/>
    <p:sldId id="425" r:id="rId14"/>
    <p:sldId id="381" r:id="rId15"/>
    <p:sldId id="390" r:id="rId16"/>
    <p:sldId id="370" r:id="rId17"/>
    <p:sldId id="430" r:id="rId18"/>
    <p:sldId id="391" r:id="rId19"/>
    <p:sldId id="392" r:id="rId20"/>
    <p:sldId id="414" r:id="rId21"/>
    <p:sldId id="415" r:id="rId22"/>
    <p:sldId id="413" r:id="rId23"/>
    <p:sldId id="424" r:id="rId24"/>
    <p:sldId id="395" r:id="rId25"/>
    <p:sldId id="41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8" r:id="rId37"/>
    <p:sldId id="409" r:id="rId38"/>
    <p:sldId id="410" r:id="rId39"/>
    <p:sldId id="418" r:id="rId40"/>
    <p:sldId id="412" r:id="rId41"/>
    <p:sldId id="417" r:id="rId42"/>
    <p:sldId id="429" r:id="rId43"/>
    <p:sldId id="411" r:id="rId44"/>
    <p:sldId id="377" r:id="rId45"/>
    <p:sldId id="378" r:id="rId46"/>
  </p:sldIdLst>
  <p:sldSz cx="9144000" cy="6858000" type="screen4x3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89F1C"/>
    <a:srgbClr val="FFCC66"/>
    <a:srgbClr val="694474"/>
    <a:srgbClr val="1DA38D"/>
    <a:srgbClr val="A47D00"/>
    <a:srgbClr val="EEDDBC"/>
    <a:srgbClr val="126255"/>
    <a:srgbClr val="A176AE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89" autoAdjust="0"/>
    <p:restoredTop sz="90929"/>
  </p:normalViewPr>
  <p:slideViewPr>
    <p:cSldViewPr snapToGrid="0">
      <p:cViewPr>
        <p:scale>
          <a:sx n="80" d="100"/>
          <a:sy n="80" d="100"/>
        </p:scale>
        <p:origin x="-59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69176093220504E-2"/>
          <c:y val="9.4235226227471727E-2"/>
          <c:w val="0.86146290645567969"/>
          <c:h val="0.88231631077429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176535</c:v>
                </c:pt>
                <c:pt idx="1">
                  <c:v>18420</c:v>
                </c:pt>
                <c:pt idx="2">
                  <c:v>26433</c:v>
                </c:pt>
                <c:pt idx="3">
                  <c:v>19550</c:v>
                </c:pt>
                <c:pt idx="4">
                  <c:v>3250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6740724983994"/>
          <c:y val="3.4029391929573292E-2"/>
          <c:w val="0.80307855915108861"/>
          <c:h val="0.73061899725326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 дефицита бюджета- изменение остатков на счетах по учету средств</c:v>
                </c:pt>
              </c:strCache>
            </c:strRef>
          </c:tx>
          <c:spPr>
            <a:solidFill>
              <a:srgbClr val="8E0000"/>
            </a:solidFill>
            <a:scene3d>
              <a:camera prst="orthographicFront"/>
              <a:lightRig rig="threePt" dir="t"/>
            </a:scene3d>
            <a:sp3d prstMaterial="metal">
              <a:bevelT w="63500"/>
              <a:bevelB/>
            </a:sp3d>
          </c:spPr>
          <c:invertIfNegative val="0"/>
          <c:dLbls>
            <c:dLbl>
              <c:idx val="0"/>
              <c:layout>
                <c:manualLayout>
                  <c:x val="-1.401166661336598E-3"/>
                  <c:y val="-5.1880374743101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8031318636584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52747986527887E-3"/>
                  <c:y val="-4.1837873299483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txPr>
              <a:bodyPr/>
              <a:lstStyle/>
              <a:p>
                <a:pPr>
                  <a:defRPr sz="1607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7500</c:v>
                </c:pt>
                <c:pt idx="1">
                  <c:v>7950</c:v>
                </c:pt>
                <c:pt idx="2">
                  <c:v>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76576"/>
        <c:axId val="197981248"/>
      </c:barChart>
      <c:catAx>
        <c:axId val="2251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7">
                <a:solidFill>
                  <a:srgbClr val="002060"/>
                </a:solidFill>
              </a:defRPr>
            </a:pPr>
            <a:endParaRPr lang="ru-RU"/>
          </a:p>
        </c:txPr>
        <c:crossAx val="197981248"/>
        <c:crossesAt val="0"/>
        <c:auto val="1"/>
        <c:lblAlgn val="ctr"/>
        <c:lblOffset val="100"/>
        <c:noMultiLvlLbl val="0"/>
      </c:catAx>
      <c:valAx>
        <c:axId val="197981248"/>
        <c:scaling>
          <c:orientation val="minMax"/>
          <c:max val="7500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1">
                <a:solidFill>
                  <a:srgbClr val="002060"/>
                </a:solidFill>
              </a:defRPr>
            </a:pPr>
            <a:endParaRPr lang="ru-RU"/>
          </a:p>
        </c:txPr>
        <c:crossAx val="225176576"/>
        <c:crosses val="autoZero"/>
        <c:crossBetween val="between"/>
        <c:majorUnit val="2500"/>
        <c:minorUnit val="15"/>
      </c:valAx>
      <c:spPr>
        <a:noFill/>
        <a:ln w="25415">
          <a:noFill/>
        </a:ln>
      </c:spPr>
    </c:plotArea>
    <c:plotVisOnly val="1"/>
    <c:dispBlanksAs val="gap"/>
    <c:showDLblsOverMax val="0"/>
  </c:chart>
  <c:txPr>
    <a:bodyPr/>
    <a:lstStyle/>
    <a:p>
      <a:pPr>
        <a:defRPr sz="1209" b="1">
          <a:solidFill>
            <a:srgbClr val="1F548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65750271102039"/>
          <c:y val="6.2877081814251848E-2"/>
          <c:w val="0.89502736293930196"/>
          <c:h val="0.87947510430899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208659</c:v>
                </c:pt>
                <c:pt idx="1">
                  <c:v>20900</c:v>
                </c:pt>
                <c:pt idx="2">
                  <c:v>28294</c:v>
                </c:pt>
                <c:pt idx="3">
                  <c:v>20680</c:v>
                </c:pt>
                <c:pt idx="4">
                  <c:v>3350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722641019302"/>
          <c:y val="0.11074561984629352"/>
          <c:w val="0.82922635239410536"/>
          <c:h val="0.82236842105262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192077</c:v>
                </c:pt>
                <c:pt idx="1">
                  <c:v>19699</c:v>
                </c:pt>
                <c:pt idx="2">
                  <c:v>27350</c:v>
                </c:pt>
                <c:pt idx="3">
                  <c:v>20110</c:v>
                </c:pt>
                <c:pt idx="4">
                  <c:v>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69176093220484E-2"/>
          <c:y val="9.4235226227471366E-2"/>
          <c:w val="0.86146290645567969"/>
          <c:h val="0.8823163107742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22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138787</c:v>
                </c:pt>
                <c:pt idx="1">
                  <c:v>8000</c:v>
                </c:pt>
                <c:pt idx="2">
                  <c:v>20000</c:v>
                </c:pt>
                <c:pt idx="3">
                  <c:v>5000</c:v>
                </c:pt>
                <c:pt idx="4">
                  <c:v>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916642795760525E-2"/>
          <c:y val="0"/>
          <c:w val="0.90118830910821357"/>
          <c:h val="0.91915847370598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22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138787</c:v>
                </c:pt>
                <c:pt idx="1">
                  <c:v>8000</c:v>
                </c:pt>
                <c:pt idx="2">
                  <c:v>20000</c:v>
                </c:pt>
                <c:pt idx="3">
                  <c:v>5000</c:v>
                </c:pt>
                <c:pt idx="4">
                  <c:v>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14723422582524E-2"/>
          <c:y val="6.3809808166673445E-3"/>
          <c:w val="0.92568527657742006"/>
          <c:h val="0.95033256078723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22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138787</c:v>
                </c:pt>
                <c:pt idx="1">
                  <c:v>8000</c:v>
                </c:pt>
                <c:pt idx="2">
                  <c:v>20000</c:v>
                </c:pt>
                <c:pt idx="3">
                  <c:v>5000</c:v>
                </c:pt>
                <c:pt idx="4">
                  <c:v>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##,#00.00," тыс.руб."</c:formatCode>
                <c:ptCount val="3"/>
                <c:pt idx="0">
                  <c:v>1061583.8999999999</c:v>
                </c:pt>
                <c:pt idx="1">
                  <c:v>593407.69999999995</c:v>
                </c:pt>
                <c:pt idx="2">
                  <c:v>30750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7852898959291E-2"/>
          <c:y val="0.12059362157824216"/>
          <c:w val="0.78534123987280824"/>
          <c:h val="0.74338202216132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1086848.6000000001</c:v>
                </c:pt>
                <c:pt idx="1">
                  <c:v>474227.4</c:v>
                </c:pt>
                <c:pt idx="2">
                  <c:v>15550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0.0," тыс.руб."</c:formatCode>
                <c:ptCount val="2"/>
                <c:pt idx="0">
                  <c:v>1147253.2</c:v>
                </c:pt>
                <c:pt idx="1">
                  <c:v>1084437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0.18646</cdr:y>
    </cdr:from>
    <cdr:to>
      <cdr:x>0.30534</cdr:x>
      <cdr:y>0.262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504" y="835561"/>
          <a:ext cx="950025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26 433,0</a:t>
          </a:r>
        </a:p>
      </cdr:txBody>
    </cdr:sp>
  </cdr:relSizeAnchor>
  <cdr:relSizeAnchor xmlns:cdr="http://schemas.openxmlformats.org/drawingml/2006/chartDrawing">
    <cdr:from>
      <cdr:x>0.05882</cdr:x>
      <cdr:y>0.71814</cdr:y>
    </cdr:from>
    <cdr:to>
      <cdr:x>0.39695</cdr:x>
      <cdr:y>0.79369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8129" y="3218191"/>
          <a:ext cx="1023918" cy="33856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18 420,0</a:t>
          </a:r>
        </a:p>
      </cdr:txBody>
    </cdr:sp>
  </cdr:relSizeAnchor>
  <cdr:relSizeAnchor xmlns:cdr="http://schemas.openxmlformats.org/drawingml/2006/chartDrawing">
    <cdr:from>
      <cdr:x>0.69962</cdr:x>
      <cdr:y>0.66345</cdr:y>
    </cdr:from>
    <cdr:to>
      <cdr:x>0.71431</cdr:x>
      <cdr:y>0.80125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2176747" y="2973119"/>
          <a:ext cx="45719" cy="61751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0.14959</cdr:x>
      <cdr:y>0.26595</cdr:y>
    </cdr:from>
    <cdr:to>
      <cdr:x>0.16469</cdr:x>
      <cdr:y>0.39845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452993" y="1191798"/>
          <a:ext cx="45719" cy="5937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0.62807</cdr:x>
      <cdr:y>0.85824</cdr:y>
    </cdr:from>
    <cdr:to>
      <cdr:x>0.94245</cdr:x>
      <cdr:y>0.96747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>
          <a:off x="2125683" y="2721232"/>
          <a:ext cx="1064008" cy="3463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208 659,0</a:t>
          </a:r>
        </a:p>
      </cdr:txBody>
    </cdr:sp>
  </cdr:relSizeAnchor>
  <cdr:relSizeAnchor xmlns:cdr="http://schemas.openxmlformats.org/drawingml/2006/chartDrawing">
    <cdr:from>
      <cdr:x>0.79137</cdr:x>
      <cdr:y>0.67816</cdr:y>
    </cdr:from>
    <cdr:to>
      <cdr:x>0.81922</cdr:x>
      <cdr:y>0.86207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612570" y="2101932"/>
          <a:ext cx="91945" cy="57001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0.19649</cdr:x>
      <cdr:y>0.11985</cdr:y>
    </cdr:from>
    <cdr:to>
      <cdr:x>0.21</cdr:x>
      <cdr:y>0.30337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665013" y="380009"/>
          <a:ext cx="45719" cy="58188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0.0386</cdr:x>
      <cdr:y>0</cdr:y>
    </cdr:from>
    <cdr:to>
      <cdr:x>0.32632</cdr:x>
      <cdr:y>0.10923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130628" y="-11875"/>
          <a:ext cx="973779" cy="3463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28 294,0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0.22509</cdr:x>
      <cdr:y>0.56993</cdr:y>
    </cdr:from>
    <cdr:to>
      <cdr:x>0.24397</cdr:x>
      <cdr:y>0.77273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724394" y="1935678"/>
          <a:ext cx="60753" cy="68877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0.15922</cdr:x>
      <cdr:y>0.23151</cdr:y>
    </cdr:from>
    <cdr:to>
      <cdr:x>0.17712</cdr:x>
      <cdr:y>0.37621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512415" y="855023"/>
          <a:ext cx="57599" cy="53438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0.39391</cdr:x>
      <cdr:y>0.11254</cdr:y>
    </cdr:from>
    <cdr:to>
      <cdr:x>0.42804</cdr:x>
      <cdr:y>0.30868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267676" y="415637"/>
          <a:ext cx="109861" cy="7243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0.32841</cdr:x>
      <cdr:y>0.01049</cdr:y>
    </cdr:from>
    <cdr:to>
      <cdr:x>0.63838</cdr:x>
      <cdr:y>0.10216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1056893" y="38742"/>
          <a:ext cx="997549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20 110,0</a:t>
          </a:r>
        </a:p>
      </cdr:txBody>
    </cdr:sp>
  </cdr:relSizeAnchor>
  <cdr:relSizeAnchor xmlns:cdr="http://schemas.openxmlformats.org/drawingml/2006/chartDrawing">
    <cdr:from>
      <cdr:x>0.00758</cdr:x>
      <cdr:y>0.10839</cdr:y>
    </cdr:from>
    <cdr:to>
      <cdr:x>0.28782</cdr:x>
      <cdr:y>0.20006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flipH="1">
          <a:off x="24394" y="400309"/>
          <a:ext cx="901872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27 350,0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0.00382</cdr:x>
      <cdr:y>0.15731</cdr:y>
    </cdr:from>
    <cdr:to>
      <cdr:x>0.28626</cdr:x>
      <cdr:y>0.23286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5" y="704951"/>
          <a:ext cx="878766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2 875,0</a:t>
          </a:r>
        </a:p>
      </cdr:txBody>
    </cdr:sp>
  </cdr:relSizeAnchor>
  <cdr:relSizeAnchor xmlns:cdr="http://schemas.openxmlformats.org/drawingml/2006/chartDrawing">
    <cdr:from>
      <cdr:x>0</cdr:x>
      <cdr:y>0.71814</cdr:y>
    </cdr:from>
    <cdr:to>
      <cdr:x>0.28244</cdr:x>
      <cdr:y>0.79369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218191"/>
          <a:ext cx="878773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1 500,0</a:t>
          </a:r>
        </a:p>
      </cdr:txBody>
    </cdr:sp>
  </cdr:relSizeAnchor>
  <cdr:relSizeAnchor xmlns:cdr="http://schemas.openxmlformats.org/drawingml/2006/chartDrawing">
    <cdr:from>
      <cdr:x>0.71431</cdr:x>
      <cdr:y>0.66345</cdr:y>
    </cdr:from>
    <cdr:to>
      <cdr:x>0.729</cdr:x>
      <cdr:y>0.788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222457" y="2973109"/>
          <a:ext cx="45719" cy="55815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0.17939</cdr:x>
      <cdr:y>0.2421</cdr:y>
    </cdr:from>
    <cdr:to>
      <cdr:x>0.20992</cdr:x>
      <cdr:y>0.37725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558148" y="1084920"/>
          <a:ext cx="94990" cy="60564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0.01366</cdr:x>
      <cdr:y>0.04479</cdr:y>
    </cdr:from>
    <cdr:to>
      <cdr:x>0.27636</cdr:x>
      <cdr:y>0.13572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610" y="166764"/>
          <a:ext cx="857903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3 018,0</a:t>
          </a:r>
        </a:p>
      </cdr:txBody>
    </cdr:sp>
  </cdr:relSizeAnchor>
  <cdr:relSizeAnchor xmlns:cdr="http://schemas.openxmlformats.org/drawingml/2006/chartDrawing">
    <cdr:from>
      <cdr:x>0.04727</cdr:x>
      <cdr:y>0.59094</cdr:y>
    </cdr:from>
    <cdr:to>
      <cdr:x>0.32</cdr:x>
      <cdr:y>0.68187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4379" y="2200214"/>
          <a:ext cx="890649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1 500,0</a:t>
          </a:r>
        </a:p>
      </cdr:txBody>
    </cdr:sp>
  </cdr:relSizeAnchor>
  <cdr:relSizeAnchor xmlns:cdr="http://schemas.openxmlformats.org/drawingml/2006/chartDrawing">
    <cdr:from>
      <cdr:x>0.59639</cdr:x>
      <cdr:y>0.6364</cdr:y>
    </cdr:from>
    <cdr:to>
      <cdr:x>0.61818</cdr:x>
      <cdr:y>0.77754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1947654" y="2369459"/>
          <a:ext cx="71151" cy="52552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0.16364</cdr:x>
      <cdr:y>0.13564</cdr:y>
    </cdr:from>
    <cdr:to>
      <cdr:x>0.21818</cdr:x>
      <cdr:y>0.24409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534389" y="505031"/>
          <a:ext cx="178130" cy="40376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0.50909</cdr:x>
      <cdr:y>0.1274</cdr:y>
    </cdr:from>
    <cdr:to>
      <cdr:x>0.64886</cdr:x>
      <cdr:y>0.35572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1662542" y="474328"/>
          <a:ext cx="456449" cy="85009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0.12727</cdr:x>
      <cdr:y>0.41951</cdr:y>
    </cdr:from>
    <cdr:to>
      <cdr:x>0.14182</cdr:x>
      <cdr:y>0.58217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415636" y="1561936"/>
          <a:ext cx="47501" cy="60564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0.06884</cdr:x>
      <cdr:y>0.11226</cdr:y>
    </cdr:from>
    <cdr:to>
      <cdr:x>0.33333</cdr:x>
      <cdr:y>0.18781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5632" y="503069"/>
          <a:ext cx="866898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3 168,0</a:t>
          </a:r>
        </a:p>
      </cdr:txBody>
    </cdr:sp>
  </cdr:relSizeAnchor>
  <cdr:relSizeAnchor xmlns:cdr="http://schemas.openxmlformats.org/drawingml/2006/chartDrawing">
    <cdr:from>
      <cdr:x>0.05435</cdr:x>
      <cdr:y>0.59889</cdr:y>
    </cdr:from>
    <cdr:to>
      <cdr:x>0.30435</cdr:x>
      <cdr:y>0.67444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8130" y="2683797"/>
          <a:ext cx="819404" cy="33856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1 000,0</a:t>
          </a:r>
        </a:p>
      </cdr:txBody>
    </cdr:sp>
  </cdr:relSizeAnchor>
  <cdr:relSizeAnchor xmlns:cdr="http://schemas.openxmlformats.org/drawingml/2006/chartDrawing">
    <cdr:from>
      <cdr:x>0.73605</cdr:x>
      <cdr:y>0.6343</cdr:y>
    </cdr:from>
    <cdr:to>
      <cdr:x>0.75074</cdr:x>
      <cdr:y>0.75885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412467" y="2842480"/>
          <a:ext cx="48148" cy="5581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0.22287</cdr:x>
      <cdr:y>0.1838</cdr:y>
    </cdr:from>
    <cdr:to>
      <cdr:x>0.26449</cdr:x>
      <cdr:y>0.29069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730469" y="823660"/>
          <a:ext cx="136430" cy="47899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0.53623</cdr:x>
      <cdr:y>0.12639</cdr:y>
    </cdr:from>
    <cdr:to>
      <cdr:x>0.71015</cdr:x>
      <cdr:y>0.35164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1757532" y="566390"/>
          <a:ext cx="570039" cy="100941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0.17808</cdr:x>
      <cdr:y>0.43644</cdr:y>
    </cdr:from>
    <cdr:to>
      <cdr:x>0.19203</cdr:x>
      <cdr:y>0.59544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583677" y="1955799"/>
          <a:ext cx="45719" cy="71253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0.15825</cdr:x>
      <cdr:y>0.08509</cdr:y>
    </cdr:from>
    <cdr:to>
      <cdr:x>0.2195</cdr:x>
      <cdr:y>0.09416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488" y="432048"/>
          <a:ext cx="50405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0.19549</cdr:x>
      <cdr:y>0.45424</cdr:y>
    </cdr:from>
    <cdr:to>
      <cdr:x>0.30672</cdr:x>
      <cdr:y>0.51999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3186" y="1930400"/>
          <a:ext cx="838214" cy="279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4,95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0.39772</cdr:x>
      <cdr:y>0.47217</cdr:y>
    </cdr:from>
    <cdr:to>
      <cdr:x>0.51232</cdr:x>
      <cdr:y>0.57976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97200" y="2006600"/>
          <a:ext cx="863610" cy="457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4,97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0.59715</cdr:x>
      <cdr:y>0.45801</cdr:y>
    </cdr:from>
    <cdr:to>
      <cdr:x>0.70342</cdr:x>
      <cdr:y>0.55962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53871" y="1919954"/>
          <a:ext cx="863768" cy="425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4,98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93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52" y="1"/>
            <a:ext cx="294693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F325ED-12F2-48ED-AB68-D7935FCBC295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6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932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52" y="9428163"/>
            <a:ext cx="2946932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C49E12-2D3F-45E1-85F9-140AEFB1C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98103-C5DE-4555-A125-766F8F7B6CD1}" type="slidenum">
              <a:rPr lang="en-US" altLang="ru-RU" smtClean="0">
                <a:cs typeface="Arial" charset="0"/>
              </a:rPr>
              <a:pPr/>
              <a:t>1</a:t>
            </a:fld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3506C-4382-4A7D-979D-0D060DFC059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19710-F4AB-467D-BD3D-C30D2C9C998A}" type="slidenum">
              <a:rPr lang="en-US" altLang="ru-RU" smtClean="0">
                <a:cs typeface="Arial" pitchFamily="34" charset="0"/>
              </a:rPr>
              <a:pPr/>
              <a:t>43</a:t>
            </a:fld>
            <a:endParaRPr lang="en-US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9E12-2D3F-45E1-85F9-140AEFB1CB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FEAA2-C263-404A-B137-87DC643FC0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98666-6D35-4EDF-A9F2-28029FADC4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39E2F-ECBB-44DA-8A17-84F10FDA8EB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115B0-26E2-4D68-977C-6B99487ADF4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E1630-CDC5-421E-A046-5B5766E5AF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0A095-62BA-48A7-82BD-1674BE87F16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0F089-034C-4078-8887-D620327387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3BE5-9EAC-4635-8B63-85862BCC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6216-1E1C-4515-BE95-0D2A3092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0A32-6682-4659-8CD5-3E91FB7D30F8}" type="datetime1">
              <a:rPr lang="ru-RU" altLang="ru-RU"/>
              <a:pPr>
                <a:defRPr/>
              </a:pPr>
              <a:t>28.12.2023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5A05-A0C5-433E-B0A6-F04938A18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93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896FB367-A29D-41D6-84F1-68CC6DC98B2B}" type="datetimeFigureOut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DFE1855A-1ABB-4629-87A0-C059A22C2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3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950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8EA6-CF9D-4D9A-B710-471D1B37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1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6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5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598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5126-5415-489D-AF1E-52E4C5C05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44EC-5D96-425E-BFDB-170ED644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8829-1253-48C0-BC9A-88B101B7D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DBC-99C1-4DA0-A087-A39905DE5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90B1-9550-4466-9672-DC221AFC2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13A-6C1E-4B00-B8A6-FE3A8F3C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D1D-C50F-4185-9884-7834F16E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C0A5A9-3EE7-4BAF-B002-AA7070EB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87" r:id="rId2"/>
    <p:sldLayoutId id="2147486688" r:id="rId3"/>
    <p:sldLayoutId id="2147486689" r:id="rId4"/>
    <p:sldLayoutId id="2147486690" r:id="rId5"/>
    <p:sldLayoutId id="2147486691" r:id="rId6"/>
    <p:sldLayoutId id="2147486692" r:id="rId7"/>
    <p:sldLayoutId id="2147486693" r:id="rId8"/>
    <p:sldLayoutId id="2147486694" r:id="rId9"/>
    <p:sldLayoutId id="2147486695" r:id="rId10"/>
    <p:sldLayoutId id="2147486696" r:id="rId11"/>
    <p:sldLayoutId id="2147486699" r:id="rId12"/>
    <p:sldLayoutId id="2147486700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485" y="309753"/>
            <a:ext cx="6326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277" y="1856358"/>
            <a:ext cx="623544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12/28/2023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02" r:id="rId1"/>
    <p:sldLayoutId id="2147486703" r:id="rId2"/>
    <p:sldLayoutId id="2147486704" r:id="rId3"/>
    <p:sldLayoutId id="2147486705" r:id="rId4"/>
    <p:sldLayoutId id="2147486706" r:id="rId5"/>
    <p:sldLayoutId id="214748670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485" y="309753"/>
            <a:ext cx="6326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277" y="1856358"/>
            <a:ext cx="623544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12/28/2023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4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09" r:id="rId1"/>
    <p:sldLayoutId id="2147486710" r:id="rId2"/>
    <p:sldLayoutId id="2147486711" r:id="rId3"/>
    <p:sldLayoutId id="2147486712" r:id="rId4"/>
    <p:sldLayoutId id="2147486713" r:id="rId5"/>
    <p:sldLayoutId id="214748671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3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5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Excel_97-20037.xls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6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Excel_97-20039.xls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Excel_97-200311.xls"/><Relationship Id="rId5" Type="http://schemas.openxmlformats.org/officeDocument/2006/relationships/image" Target="../media/image27.emf"/><Relationship Id="rId4" Type="http://schemas.openxmlformats.org/officeDocument/2006/relationships/oleObject" Target="../embeddings/_____Microsoft_Excel_97-200310.xls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_____Microsoft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30.emf"/><Relationship Id="rId4" Type="http://schemas.openxmlformats.org/officeDocument/2006/relationships/oleObject" Target="../embeddings/_____Microsoft_Excel_97-200312.xls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Microsoft_Excel_97-200315.xls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14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6.xls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Excel_97-200317.xls"/><Relationship Id="rId5" Type="http://schemas.openxmlformats.org/officeDocument/2006/relationships/image" Target="../media/image36.png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Microsoft_Excel_97-200319.xls"/><Relationship Id="rId5" Type="http://schemas.openxmlformats.org/officeDocument/2006/relationships/image" Target="../media/image37.emf"/><Relationship Id="rId4" Type="http://schemas.openxmlformats.org/officeDocument/2006/relationships/oleObject" Target="../embeddings/_____Microsoft_Excel_97-200318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2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_____Microsoft_Excel_97-200322.xls"/><Relationship Id="rId5" Type="http://schemas.openxmlformats.org/officeDocument/2006/relationships/image" Target="../media/image41.emf"/><Relationship Id="rId4" Type="http://schemas.openxmlformats.org/officeDocument/2006/relationships/oleObject" Target="../embeddings/_____Microsoft_Excel_97-20032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_____Microsoft_Excel_97-200324.xls"/><Relationship Id="rId5" Type="http://schemas.openxmlformats.org/officeDocument/2006/relationships/image" Target="../media/image43.emf"/><Relationship Id="rId4" Type="http://schemas.openxmlformats.org/officeDocument/2006/relationships/oleObject" Target="../embeddings/_____Microsoft_Excel_97-200323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5.emf"/><Relationship Id="rId4" Type="http://schemas.openxmlformats.org/officeDocument/2006/relationships/oleObject" Target="../embeddings/_____Microsoft_Excel_97-200325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oleObject" Target="../embeddings/_____Microsoft_Excel_97-200326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_____Microsoft_Excel_97-200328.xls"/><Relationship Id="rId5" Type="http://schemas.openxmlformats.org/officeDocument/2006/relationships/image" Target="../media/image49.emf"/><Relationship Id="rId4" Type="http://schemas.openxmlformats.org/officeDocument/2006/relationships/oleObject" Target="../embeddings/_____Microsoft_Excel_97-200327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1.emf"/><Relationship Id="rId4" Type="http://schemas.openxmlformats.org/officeDocument/2006/relationships/oleObject" Target="../embeddings/_____Microsoft_Excel_97-200329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oleObject" Target="../embeddings/_____Microsoft_Excel_97-200330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hart" Target="../charts/chart8.xml"/><Relationship Id="rId7" Type="http://schemas.openxmlformats.org/officeDocument/2006/relationships/image" Target="../media/image5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chart" Target="../charts/chart9.xml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krprf@ofukem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krapivino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-213755" y="2286991"/>
            <a:ext cx="9939646" cy="27006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КРАПИВИНСКОГО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 НА 2024 ГОД И НА ПЛАНОВЫЙ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 ПЕРИОД 2025 И 2026 ГОДОВ</a:t>
            </a:r>
            <a:endParaRPr kumimoji="1" lang="ru-RU" altLang="ru-RU" sz="3200" dirty="0" smtClean="0">
              <a:solidFill>
                <a:srgbClr val="05284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28650"/>
            <a:ext cx="152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Outlook\C0G6H68W\Герб 20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57131"/>
            <a:ext cx="645226" cy="10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85111" y="6470202"/>
            <a:ext cx="26956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rgbClr val="052847"/>
                </a:solidFill>
                <a:cs typeface="Times New Roman" pitchFamily="18" charset="0"/>
              </a:rPr>
              <a:t>2023 ГОД </a:t>
            </a:r>
            <a:endParaRPr lang="ru-RU" altLang="ru-RU" dirty="0" smtClean="0">
              <a:solidFill>
                <a:srgbClr val="052847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847" y="4797631"/>
            <a:ext cx="5605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kumimoji="1" lang="ru-RU" altLang="ru-RU" sz="2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(разработан на основе решения Совета народных депутатов от 26.12.2023 года № 455 «О бюджете Крапивинского муниципального округа на 2024 год и на плановый период 2025 и 2026 годов»)</a:t>
            </a:r>
            <a:endParaRPr kumimoji="1" lang="ru-RU" alt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84629"/>
      </p:ext>
    </p:extLst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535" y="201881"/>
            <a:ext cx="763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СТРУКТУРА НАЛОГОВЫХ ДОХОДОВ </a:t>
            </a: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БЮДЖЕТА </a:t>
            </a:r>
          </a:p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КРАПИВИНСКОГО МУНИЦИПАЛЬНОГО ОКРУГА</a:t>
            </a:r>
            <a:endParaRPr lang="ru-RU" sz="1800" b="1" dirty="0" smtClean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6904" y="4203865"/>
            <a:ext cx="195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31 246,0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445823" y="890649"/>
            <a:ext cx="147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85005" y="1555668"/>
            <a:ext cx="22681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2024 ГОД  244 188,0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301340" y="1543792"/>
            <a:ext cx="23988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2025 ГОД  262 536,0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424550" y="1520042"/>
            <a:ext cx="2386937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2026 ГОД  281 883,0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35" y="5058888"/>
            <a:ext cx="877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endParaRPr lang="ru-RU" sz="18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0954080"/>
              </p:ext>
            </p:extLst>
          </p:nvPr>
        </p:nvGraphicFramePr>
        <p:xfrm>
          <a:off x="166255" y="2228272"/>
          <a:ext cx="3028208" cy="448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69662372"/>
              </p:ext>
            </p:extLst>
          </p:nvPr>
        </p:nvGraphicFramePr>
        <p:xfrm>
          <a:off x="5759532" y="2220686"/>
          <a:ext cx="3384468" cy="347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91692329"/>
              </p:ext>
            </p:extLst>
          </p:nvPr>
        </p:nvGraphicFramePr>
        <p:xfrm>
          <a:off x="2802577" y="2054431"/>
          <a:ext cx="3218212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526971" y="5260768"/>
            <a:ext cx="5415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НДФЛ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Акцизы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Налоги на совокупный доход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Имущественные налоги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Госпошлина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3464770" y="5462772"/>
            <a:ext cx="26035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14153" y="5712155"/>
            <a:ext cx="260350" cy="228600"/>
          </a:xfrm>
          <a:prstGeom prst="ellipse">
            <a:avLst/>
          </a:prstGeom>
          <a:solidFill>
            <a:srgbClr val="694474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11036" y="5949662"/>
            <a:ext cx="26035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07919" y="6210918"/>
            <a:ext cx="26035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92925" y="6460301"/>
            <a:ext cx="26035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7103" y="5846366"/>
            <a:ext cx="1013419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176 535,0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92443" y="2946807"/>
            <a:ext cx="805029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3 250,0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0645" y="2446318"/>
            <a:ext cx="985652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19 550,0</a:t>
            </a: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3158835" y="4845133"/>
            <a:ext cx="950025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19 699,0</a:t>
            </a: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4855027" y="5076610"/>
            <a:ext cx="109253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192 077,0</a:t>
            </a:r>
          </a:p>
        </p:txBody>
      </p:sp>
      <p:sp>
        <p:nvSpPr>
          <p:cNvPr id="37" name="Прямая со стрелкой 36"/>
          <p:cNvSpPr/>
          <p:nvPr/>
        </p:nvSpPr>
        <p:spPr>
          <a:xfrm flipH="1">
            <a:off x="701533" y="4785757"/>
            <a:ext cx="46611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8" name="Прямая со стрелкой 37"/>
          <p:cNvSpPr/>
          <p:nvPr/>
        </p:nvSpPr>
        <p:spPr>
          <a:xfrm>
            <a:off x="5381303" y="4500748"/>
            <a:ext cx="45719" cy="5581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9" name="Прямая со стрелкой 38"/>
          <p:cNvSpPr/>
          <p:nvPr/>
        </p:nvSpPr>
        <p:spPr>
          <a:xfrm flipH="1" flipV="1">
            <a:off x="1270658" y="2826325"/>
            <a:ext cx="71252" cy="10212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1" name="Прямая со стрелкой 40"/>
          <p:cNvSpPr/>
          <p:nvPr/>
        </p:nvSpPr>
        <p:spPr>
          <a:xfrm flipV="1">
            <a:off x="1698170" y="3325091"/>
            <a:ext cx="320635" cy="7006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2" name="Прямая со стрелкой 41"/>
          <p:cNvSpPr/>
          <p:nvPr/>
        </p:nvSpPr>
        <p:spPr>
          <a:xfrm flipV="1">
            <a:off x="4488872" y="2909454"/>
            <a:ext cx="332509" cy="64126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4845130" y="2687688"/>
            <a:ext cx="91440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3 300,0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83019" y="1175655"/>
            <a:ext cx="854034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ДОХОДЫ ВСЕГО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6305796" y="4601634"/>
            <a:ext cx="1056904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20 900,0</a:t>
            </a:r>
          </a:p>
        </p:txBody>
      </p:sp>
      <p:sp>
        <p:nvSpPr>
          <p:cNvPr id="36" name="Прямая со стрелкой 35"/>
          <p:cNvSpPr/>
          <p:nvPr/>
        </p:nvSpPr>
        <p:spPr>
          <a:xfrm>
            <a:off x="6378577" y="4022765"/>
            <a:ext cx="91945" cy="570017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0" name="Прямая со стрелкой 39"/>
          <p:cNvSpPr/>
          <p:nvPr/>
        </p:nvSpPr>
        <p:spPr>
          <a:xfrm flipV="1">
            <a:off x="7645730" y="2731324"/>
            <a:ext cx="429491" cy="5680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4" name="Прямая со стрелкой 43"/>
          <p:cNvSpPr/>
          <p:nvPr/>
        </p:nvSpPr>
        <p:spPr>
          <a:xfrm flipV="1">
            <a:off x="7245729" y="2327564"/>
            <a:ext cx="140723" cy="6175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8075220" y="2422566"/>
            <a:ext cx="87679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3 350,0</a:t>
            </a: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7053942" y="2008855"/>
            <a:ext cx="1045029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20 680,0</a:t>
            </a:r>
          </a:p>
        </p:txBody>
      </p:sp>
      <p:pic>
        <p:nvPicPr>
          <p:cNvPr id="4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535" y="201881"/>
            <a:ext cx="763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СТРУКТУРА НЕНАЛОГОВЫХ ДОХОДОВ </a:t>
            </a: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БЮДЖЕТА </a:t>
            </a:r>
          </a:p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КРАПИВИНСКОГО МУНИЦИПАЛЬНОГО ОКРУГА</a:t>
            </a:r>
            <a:endParaRPr lang="ru-RU" sz="1800" b="1" dirty="0" smtClean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6904" y="4203865"/>
            <a:ext cx="195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31 246,0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445823" y="890649"/>
            <a:ext cx="147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85005" y="1555668"/>
            <a:ext cx="22681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2024 ГОД  36 113,0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301340" y="1543792"/>
            <a:ext cx="23988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2025 ГОД  42 429,0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424550" y="1520042"/>
            <a:ext cx="2386937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2026 ГОД  42 095,0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35" y="5058888"/>
            <a:ext cx="877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endParaRPr lang="ru-RU" sz="18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07037394"/>
              </p:ext>
            </p:extLst>
          </p:nvPr>
        </p:nvGraphicFramePr>
        <p:xfrm>
          <a:off x="154379" y="2228272"/>
          <a:ext cx="3111335" cy="448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016332" y="5320145"/>
            <a:ext cx="6127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Доходы от использования имущества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Плата за негативное воздействие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Доходы от  оказания платных услуг и компенсации затрат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Доходы от продажи имущества, земельных участков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Штрафы, санкции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2966008" y="5474648"/>
            <a:ext cx="260350" cy="228600"/>
          </a:xfrm>
          <a:prstGeom prst="ellipse">
            <a:avLst/>
          </a:prstGeom>
          <a:solidFill>
            <a:schemeClr val="accent2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84761" y="5735905"/>
            <a:ext cx="260350" cy="228600"/>
          </a:xfrm>
          <a:prstGeom prst="ellipse">
            <a:avLst/>
          </a:prstGeom>
          <a:solidFill>
            <a:srgbClr val="8E000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39141" y="5961536"/>
            <a:ext cx="26035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357891" y="6210919"/>
            <a:ext cx="260350" cy="228600"/>
          </a:xfrm>
          <a:prstGeom prst="ellipse">
            <a:avLst/>
          </a:prstGeom>
          <a:solidFill>
            <a:srgbClr val="694474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24146" y="6457209"/>
            <a:ext cx="26035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52408" y="5747657"/>
            <a:ext cx="90281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35 070,0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61799" y="2804303"/>
            <a:ext cx="64633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315,0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85652" y="2386941"/>
            <a:ext cx="665018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730,0</a:t>
            </a:r>
          </a:p>
        </p:txBody>
      </p:sp>
      <p:sp>
        <p:nvSpPr>
          <p:cNvPr id="37" name="Прямая со стрелкой 36"/>
          <p:cNvSpPr/>
          <p:nvPr/>
        </p:nvSpPr>
        <p:spPr>
          <a:xfrm flipH="1">
            <a:off x="486888" y="4476998"/>
            <a:ext cx="83126" cy="93814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9" name="Прямая со стрелкой 38"/>
          <p:cNvSpPr/>
          <p:nvPr/>
        </p:nvSpPr>
        <p:spPr>
          <a:xfrm flipH="1" flipV="1">
            <a:off x="1365663" y="2755074"/>
            <a:ext cx="59376" cy="103315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1" name="Прямая со стрелкой 40"/>
          <p:cNvSpPr/>
          <p:nvPr/>
        </p:nvSpPr>
        <p:spPr>
          <a:xfrm flipV="1">
            <a:off x="1674421" y="3182585"/>
            <a:ext cx="498763" cy="8906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83019" y="1175655"/>
            <a:ext cx="854034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ДОХОДЫ ВСЕГО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208838524"/>
              </p:ext>
            </p:extLst>
          </p:nvPr>
        </p:nvGraphicFramePr>
        <p:xfrm>
          <a:off x="2980707" y="1870033"/>
          <a:ext cx="3265714" cy="372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707068077"/>
              </p:ext>
            </p:extLst>
          </p:nvPr>
        </p:nvGraphicFramePr>
        <p:xfrm>
          <a:off x="5866410" y="1927431"/>
          <a:ext cx="3277590" cy="448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Прямоугольник 49"/>
          <p:cNvSpPr/>
          <p:nvPr/>
        </p:nvSpPr>
        <p:spPr>
          <a:xfrm flipH="1">
            <a:off x="4441371" y="4773881"/>
            <a:ext cx="9144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36 850,0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111778" y="2018553"/>
            <a:ext cx="64633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331,0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158349" y="2137557"/>
            <a:ext cx="76002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347,0</a:t>
            </a:r>
          </a:p>
        </p:txBody>
      </p:sp>
      <p:sp>
        <p:nvSpPr>
          <p:cNvPr id="53" name="Прямая со стрелкой 52"/>
          <p:cNvSpPr/>
          <p:nvPr/>
        </p:nvSpPr>
        <p:spPr>
          <a:xfrm flipV="1">
            <a:off x="4393871" y="2339439"/>
            <a:ext cx="83126" cy="32063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178136" y="2004951"/>
            <a:ext cx="665018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730,0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111340" y="2040578"/>
            <a:ext cx="665018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730,0</a:t>
            </a: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8073242" y="5353792"/>
            <a:ext cx="9144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36 850,0</a:t>
            </a:r>
          </a:p>
        </p:txBody>
      </p:sp>
      <p:sp>
        <p:nvSpPr>
          <p:cNvPr id="57" name="Прямая со стрелкой 56"/>
          <p:cNvSpPr/>
          <p:nvPr/>
        </p:nvSpPr>
        <p:spPr>
          <a:xfrm flipV="1">
            <a:off x="7347786" y="2481942"/>
            <a:ext cx="45719" cy="664041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pic>
        <p:nvPicPr>
          <p:cNvPr id="3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«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803" y="5058888"/>
            <a:ext cx="2648197" cy="17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03" y="260648"/>
            <a:ext cx="742207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БЕЗВОЗМЕЗДНЫЕ ПОСТУПЛЕНИЯ В БЮДЖЕТ КРАПИВИНСКОГО МУНИЦИПАЛЬНОГО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ОКРУГА</a:t>
            </a: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939830"/>
              </p:ext>
            </p:extLst>
          </p:nvPr>
        </p:nvGraphicFramePr>
        <p:xfrm>
          <a:off x="107504" y="1294411"/>
          <a:ext cx="8856984" cy="338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729754"/>
                <a:gridCol w="1438231"/>
                <a:gridCol w="1512535"/>
              </a:tblGrid>
              <a:tr h="5456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Проект бюджета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053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всего: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1 939 512,2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1 263 711,0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1 353 463,8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том числе из вышестоящего бюджета: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1 917 512,2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1 253 711,0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1 343 463,8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дотация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375 012,0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289 636,0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267 309,0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730 868,6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143 679,3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249 746,5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794 062,4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802 826,5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808 839,1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98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17 569,2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17 569,2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17 569,2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22 000,0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10 000,0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10 000,0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8496"/>
              </p:ext>
            </p:extLst>
          </p:nvPr>
        </p:nvGraphicFramePr>
        <p:xfrm>
          <a:off x="190005" y="5445224"/>
          <a:ext cx="6472051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73"/>
                <a:gridCol w="2085439"/>
                <a:gridCol w="2085439"/>
              </a:tblGrid>
              <a:tr h="62391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2024 год</a:t>
                      </a:r>
                      <a:endParaRPr lang="ru-RU" alt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21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86,2 %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79,9 %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alt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80,1%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32718" y="938151"/>
            <a:ext cx="100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80" y="4762005"/>
            <a:ext cx="81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Доля безвозмездных поступлений </a:t>
            </a:r>
            <a:r>
              <a:rPr lang="ru-RU" altLang="ru-RU" sz="1800" b="1" dirty="0">
                <a:solidFill>
                  <a:srgbClr val="8E0000"/>
                </a:solidFill>
                <a:cs typeface="+mn-cs"/>
              </a:rPr>
              <a:t>из областного бюджета </a:t>
            </a:r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в общем объеме </a:t>
            </a:r>
            <a:r>
              <a:rPr lang="ru-RU" altLang="ru-RU" sz="1800" b="1" dirty="0">
                <a:solidFill>
                  <a:srgbClr val="8E0000"/>
                </a:solidFill>
                <a:cs typeface="+mn-cs"/>
              </a:rPr>
              <a:t>доходов бюджета </a:t>
            </a:r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:</a:t>
            </a:r>
            <a:endParaRPr lang="ru-RU" altLang="ru-RU" sz="1800" b="1" dirty="0">
              <a:solidFill>
                <a:srgbClr val="8E0000"/>
              </a:solidFill>
              <a:cs typeface="+mn-cs"/>
            </a:endParaRPr>
          </a:p>
        </p:txBody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9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81200" y="441325"/>
            <a:ext cx="5943600" cy="1103313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ГЛАВНЫЕ ЗАДАЧИ И ПРИОРИТЕТЫ ФОРМИРОВАНИЯ БЮДЖЕТА КРАПИВИНСКОГО МУНИЦИПАЛЬНОГО ОКРУГА ПО РАСХОДАМ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2024-2026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ГОДЫ: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93229583"/>
              </p:ext>
            </p:extLst>
          </p:nvPr>
        </p:nvGraphicFramePr>
        <p:xfrm>
          <a:off x="228600" y="1600200"/>
          <a:ext cx="8785225" cy="444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5"/>
                <a:gridCol w="8197850"/>
              </a:tblGrid>
              <a:tr h="77710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ВСЕХ ПРИНЯТЫХ РАСХОДНЫХ ОБЯЗАТЕЛЬСТВ БЮДЖЕТА;</a:t>
                      </a:r>
                      <a:endParaRPr lang="ru-RU" sz="20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239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БЮДЖЕТНЫХ РАСХОДОВ, И ИХ ОРИЕНТАЦИЯ НА ПРИОРИТЕТНЫЕ НАПРАВЛЕНИЯ;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МЕР СОЦИАЛЬНОЙ ПОДДЕРЖКИ, ИСХОДЯ ИЗ ПРИНЦИПОВ АДРЕСНОСТИ И НУЖДАЕМОСТИ;</a:t>
                      </a:r>
                      <a:endParaRPr lang="en-US" sz="2000" b="0" kern="120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ДОСТИЖЕНИЕ ЦЕЛЕВЫХ ПОКАЗАТЕЛЕЙ, ПРЕДУСМОТРЕННЫХ УКАЗАМИ ПРЕЗИДЕНТА РОССИЙСКОЙ ФЕДЕРАЦИИ;</a:t>
                      </a: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ПРОЗРАЧНОСТИ И ОТКРЫТОСТИ БЮДЖЕТНОГО ПЛАНИРОВАНИЯ;</a:t>
                      </a: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ДОЛГОСРОЧНОЙ СБАЛАНСИРОВАННОСТИ ДОХОДОВ И РАСХОДОВ БЮДЖЕТА.</a:t>
                      </a:r>
                      <a:endParaRPr lang="en-US" sz="2000" b="0" kern="120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533400" y="1828800"/>
            <a:ext cx="120650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42925" y="2549525"/>
            <a:ext cx="122238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22288" y="3392488"/>
            <a:ext cx="122237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3400" y="4038600"/>
            <a:ext cx="120650" cy="217488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8A2E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20700" y="4724400"/>
            <a:ext cx="120650" cy="217488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08000" y="5426075"/>
            <a:ext cx="122238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pic>
        <p:nvPicPr>
          <p:cNvPr id="3689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524368"/>
              </p:ext>
            </p:extLst>
          </p:nvPr>
        </p:nvGraphicFramePr>
        <p:xfrm>
          <a:off x="152401" y="1532489"/>
          <a:ext cx="8839199" cy="4851487"/>
        </p:xfrm>
        <a:graphic>
          <a:graphicData uri="http://schemas.openxmlformats.org/drawingml/2006/table">
            <a:tbl>
              <a:tblPr firstRow="1" bandRow="1"/>
              <a:tblGrid>
                <a:gridCol w="3124200"/>
                <a:gridCol w="914400"/>
                <a:gridCol w="1654444"/>
                <a:gridCol w="1539028"/>
                <a:gridCol w="1607127"/>
              </a:tblGrid>
              <a:tr h="391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107 614,1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98 444,4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96 471,1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1 751,0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1 941,6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141,8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27 558,3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16 945,5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7 558,4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195 498,4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177 574,1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178 795,3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738 779,1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176 221,8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305 391,1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9 836,1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729 307,6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690 997,6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667 210,1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144 697,8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130 455,4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129 655,4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267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661,6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263 865,6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263 188,6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586,2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1 530,0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1 530,0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3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3 400,0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100,0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050,0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Условно утвержденные  расходы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15 550,0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30 750,0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38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2 231 690,2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1 576 626,0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1 685 741,8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923802" y="152400"/>
            <a:ext cx="6305797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КРАПИВИНСКОГО МУНИЦИПАЛЬНОГО ОКРУГА (ПО РАЗДЕЛАМ)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521" name="Прямоугольник 3"/>
          <p:cNvSpPr>
            <a:spLocks noChangeArrowheads="1"/>
          </p:cNvSpPr>
          <p:nvPr/>
        </p:nvSpPr>
        <p:spPr bwMode="auto">
          <a:xfrm>
            <a:off x="7924800" y="10668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endParaRPr lang="ru-RU" altLang="ru-RU" sz="1600" b="1"/>
          </a:p>
        </p:txBody>
      </p:sp>
      <p:pic>
        <p:nvPicPr>
          <p:cNvPr id="1852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223" y="0"/>
            <a:ext cx="973777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212" y="0"/>
            <a:ext cx="6816725" cy="1319530"/>
          </a:xfrm>
          <a:custGeom>
            <a:avLst/>
            <a:gdLst/>
            <a:ahLst/>
            <a:cxnLst/>
            <a:rect l="l" t="t" r="r" b="b"/>
            <a:pathLst>
              <a:path w="6816725" h="1319530">
                <a:moveTo>
                  <a:pt x="6816725" y="0"/>
                </a:moveTo>
                <a:lnTo>
                  <a:pt x="0" y="0"/>
                </a:lnTo>
                <a:lnTo>
                  <a:pt x="0" y="1319276"/>
                </a:lnTo>
                <a:lnTo>
                  <a:pt x="6816725" y="1319276"/>
                </a:lnTo>
                <a:lnTo>
                  <a:pt x="6816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433" y="762"/>
            <a:ext cx="5831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2200" b="1" spc="185" dirty="0">
                <a:solidFill>
                  <a:srgbClr val="001F5F"/>
                </a:solidFill>
                <a:latin typeface="Cambria"/>
                <a:cs typeface="Cambria"/>
              </a:rPr>
              <a:t>ФОРМИРОВАНИЕ</a:t>
            </a:r>
            <a:r>
              <a:rPr sz="22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35" dirty="0">
                <a:solidFill>
                  <a:srgbClr val="001F5F"/>
                </a:solidFill>
                <a:latin typeface="Cambria"/>
                <a:cs typeface="Cambria"/>
              </a:rPr>
              <a:t>РАСХОДНОЙ</a:t>
            </a:r>
            <a:r>
              <a:rPr sz="2200" b="1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00" dirty="0">
                <a:solidFill>
                  <a:srgbClr val="001F5F"/>
                </a:solidFill>
                <a:latin typeface="Cambria"/>
                <a:cs typeface="Cambria"/>
              </a:rPr>
              <a:t>ЧАСТИ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9982" y="302463"/>
            <a:ext cx="658749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95"/>
              </a:spcBef>
            </a:pPr>
            <a:r>
              <a:rPr sz="2200" spc="254" dirty="0"/>
              <a:t>БЮДЖЕТА</a:t>
            </a:r>
            <a:r>
              <a:rPr sz="2200" spc="245" dirty="0"/>
              <a:t> </a:t>
            </a:r>
            <a:r>
              <a:rPr sz="2200" spc="215" dirty="0"/>
              <a:t>КРАПИВИНСКОГО</a:t>
            </a:r>
            <a:endParaRPr sz="2200" dirty="0"/>
          </a:p>
          <a:p>
            <a:pPr marL="12700" marR="5080" algn="ctr">
              <a:lnSpc>
                <a:spcPts val="2380"/>
              </a:lnSpc>
              <a:spcBef>
                <a:spcPts val="165"/>
              </a:spcBef>
            </a:pPr>
            <a:r>
              <a:rPr sz="2200" spc="185" dirty="0"/>
              <a:t>МУНИЦИПАЛЬНОГО</a:t>
            </a:r>
            <a:r>
              <a:rPr sz="2200" spc="280" dirty="0"/>
              <a:t> </a:t>
            </a:r>
            <a:r>
              <a:rPr sz="2200" spc="185" dirty="0"/>
              <a:t>ОКРУГА</a:t>
            </a:r>
            <a:r>
              <a:rPr sz="2200" spc="275" dirty="0"/>
              <a:t> </a:t>
            </a:r>
            <a:r>
              <a:rPr sz="2200" spc="180" dirty="0"/>
              <a:t>НА</a:t>
            </a:r>
            <a:r>
              <a:rPr sz="2200" spc="260" dirty="0"/>
              <a:t> </a:t>
            </a:r>
            <a:r>
              <a:rPr sz="2200" spc="135" dirty="0" smtClean="0"/>
              <a:t>202</a:t>
            </a:r>
            <a:r>
              <a:rPr lang="ru-RU" sz="2200" spc="135" dirty="0" smtClean="0"/>
              <a:t>4</a:t>
            </a:r>
            <a:r>
              <a:rPr sz="2200" spc="135" dirty="0" smtClean="0"/>
              <a:t>-202</a:t>
            </a:r>
            <a:r>
              <a:rPr lang="ru-RU" sz="2200" spc="135" dirty="0" smtClean="0"/>
              <a:t>6</a:t>
            </a:r>
            <a:r>
              <a:rPr sz="2200" spc="135" dirty="0" smtClean="0"/>
              <a:t> </a:t>
            </a:r>
            <a:r>
              <a:rPr sz="2200" spc="-470" dirty="0" smtClean="0"/>
              <a:t> </a:t>
            </a:r>
            <a:r>
              <a:rPr sz="2200" spc="260" dirty="0"/>
              <a:t>ГОДЫ</a:t>
            </a:r>
            <a:endParaRPr sz="2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101" y="76200"/>
            <a:ext cx="1223898" cy="914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801" y="1527175"/>
            <a:ext cx="8701532" cy="552074"/>
          </a:xfrm>
          <a:prstGeom prst="rect">
            <a:avLst/>
          </a:prstGeom>
          <a:solidFill>
            <a:srgbClr val="2D75B6"/>
          </a:solidFill>
          <a:ln w="9525">
            <a:solidFill>
              <a:srgbClr val="001F5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699260" marR="1656714" indent="33020" fontAlgn="auto">
              <a:lnSpc>
                <a:spcPct val="125000"/>
              </a:lnSpc>
              <a:spcBef>
                <a:spcPts val="705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28 </a:t>
            </a:r>
            <a:r>
              <a:rPr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202" y="1319275"/>
            <a:ext cx="8634730" cy="5313045"/>
          </a:xfrm>
          <a:custGeom>
            <a:avLst/>
            <a:gdLst/>
            <a:ahLst/>
            <a:cxnLst/>
            <a:rect l="l" t="t" r="r" b="b"/>
            <a:pathLst>
              <a:path w="8634730" h="5313045">
                <a:moveTo>
                  <a:pt x="0" y="885316"/>
                </a:moveTo>
                <a:lnTo>
                  <a:pt x="3200" y="788924"/>
                </a:lnTo>
                <a:lnTo>
                  <a:pt x="12611" y="695451"/>
                </a:lnTo>
                <a:lnTo>
                  <a:pt x="27889" y="605536"/>
                </a:lnTo>
                <a:lnTo>
                  <a:pt x="48679" y="519684"/>
                </a:lnTo>
                <a:lnTo>
                  <a:pt x="74675" y="438403"/>
                </a:lnTo>
                <a:lnTo>
                  <a:pt x="105536" y="362458"/>
                </a:lnTo>
                <a:lnTo>
                  <a:pt x="140931" y="292100"/>
                </a:lnTo>
                <a:lnTo>
                  <a:pt x="180517" y="228091"/>
                </a:lnTo>
                <a:lnTo>
                  <a:pt x="223951" y="170814"/>
                </a:lnTo>
                <a:lnTo>
                  <a:pt x="270929" y="120776"/>
                </a:lnTo>
                <a:lnTo>
                  <a:pt x="321094" y="78739"/>
                </a:lnTo>
                <a:lnTo>
                  <a:pt x="374116" y="45085"/>
                </a:lnTo>
                <a:lnTo>
                  <a:pt x="429666" y="20320"/>
                </a:lnTo>
                <a:lnTo>
                  <a:pt x="487413" y="5079"/>
                </a:lnTo>
                <a:lnTo>
                  <a:pt x="547014" y="0"/>
                </a:lnTo>
                <a:lnTo>
                  <a:pt x="8087359" y="0"/>
                </a:lnTo>
                <a:lnTo>
                  <a:pt x="8147050" y="5079"/>
                </a:lnTo>
                <a:lnTo>
                  <a:pt x="8204708" y="20320"/>
                </a:lnTo>
                <a:lnTo>
                  <a:pt x="8260333" y="45085"/>
                </a:lnTo>
                <a:lnTo>
                  <a:pt x="8313293" y="78739"/>
                </a:lnTo>
                <a:lnTo>
                  <a:pt x="8363458" y="120776"/>
                </a:lnTo>
                <a:lnTo>
                  <a:pt x="8410448" y="170814"/>
                </a:lnTo>
                <a:lnTo>
                  <a:pt x="8453882" y="228091"/>
                </a:lnTo>
                <a:lnTo>
                  <a:pt x="8493506" y="292100"/>
                </a:lnTo>
                <a:lnTo>
                  <a:pt x="8528812" y="362458"/>
                </a:lnTo>
                <a:lnTo>
                  <a:pt x="8559673" y="438403"/>
                </a:lnTo>
                <a:lnTo>
                  <a:pt x="8585708" y="519684"/>
                </a:lnTo>
                <a:lnTo>
                  <a:pt x="8606536" y="605536"/>
                </a:lnTo>
                <a:lnTo>
                  <a:pt x="8621776" y="695451"/>
                </a:lnTo>
                <a:lnTo>
                  <a:pt x="8631174" y="788924"/>
                </a:lnTo>
                <a:lnTo>
                  <a:pt x="8634349" y="885316"/>
                </a:lnTo>
                <a:lnTo>
                  <a:pt x="8634349" y="4427067"/>
                </a:lnTo>
                <a:lnTo>
                  <a:pt x="8631174" y="4523536"/>
                </a:lnTo>
                <a:lnTo>
                  <a:pt x="8621776" y="4617008"/>
                </a:lnTo>
                <a:lnTo>
                  <a:pt x="8606536" y="4706937"/>
                </a:lnTo>
                <a:lnTo>
                  <a:pt x="8585708" y="4792764"/>
                </a:lnTo>
                <a:lnTo>
                  <a:pt x="8559673" y="4873967"/>
                </a:lnTo>
                <a:lnTo>
                  <a:pt x="8528812" y="4950002"/>
                </a:lnTo>
                <a:lnTo>
                  <a:pt x="8493506" y="5020322"/>
                </a:lnTo>
                <a:lnTo>
                  <a:pt x="8453882" y="5084394"/>
                </a:lnTo>
                <a:lnTo>
                  <a:pt x="8410448" y="5141671"/>
                </a:lnTo>
                <a:lnTo>
                  <a:pt x="8363458" y="5191620"/>
                </a:lnTo>
                <a:lnTo>
                  <a:pt x="8313293" y="5233708"/>
                </a:lnTo>
                <a:lnTo>
                  <a:pt x="8260333" y="5267375"/>
                </a:lnTo>
                <a:lnTo>
                  <a:pt x="8204708" y="5292090"/>
                </a:lnTo>
                <a:lnTo>
                  <a:pt x="8147050" y="5307317"/>
                </a:lnTo>
                <a:lnTo>
                  <a:pt x="8087359" y="5312524"/>
                </a:lnTo>
                <a:lnTo>
                  <a:pt x="547014" y="5312524"/>
                </a:lnTo>
                <a:lnTo>
                  <a:pt x="487413" y="5307317"/>
                </a:lnTo>
                <a:lnTo>
                  <a:pt x="429666" y="5292090"/>
                </a:lnTo>
                <a:lnTo>
                  <a:pt x="374116" y="5267375"/>
                </a:lnTo>
                <a:lnTo>
                  <a:pt x="321094" y="5233708"/>
                </a:lnTo>
                <a:lnTo>
                  <a:pt x="270929" y="5191620"/>
                </a:lnTo>
                <a:lnTo>
                  <a:pt x="223951" y="5141671"/>
                </a:lnTo>
                <a:lnTo>
                  <a:pt x="180517" y="5084394"/>
                </a:lnTo>
                <a:lnTo>
                  <a:pt x="140931" y="5020322"/>
                </a:lnTo>
                <a:lnTo>
                  <a:pt x="105536" y="4950002"/>
                </a:lnTo>
                <a:lnTo>
                  <a:pt x="74675" y="4873967"/>
                </a:lnTo>
                <a:lnTo>
                  <a:pt x="48679" y="4792764"/>
                </a:lnTo>
                <a:lnTo>
                  <a:pt x="27889" y="4706937"/>
                </a:lnTo>
                <a:lnTo>
                  <a:pt x="12611" y="4617008"/>
                </a:lnTo>
                <a:lnTo>
                  <a:pt x="3200" y="4523536"/>
                </a:lnTo>
                <a:lnTo>
                  <a:pt x="0" y="4427067"/>
                </a:lnTo>
                <a:lnTo>
                  <a:pt x="0" y="885316"/>
                </a:lnTo>
                <a:close/>
              </a:path>
            </a:pathLst>
          </a:custGeom>
          <a:ln w="25908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528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НАЦИОНАЛЬНЫХ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325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240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(6</a:t>
            </a:r>
            <a:r>
              <a:rPr sz="1600" b="1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РЕГИОНАЛЬНЫХ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algn="ctr" fontAlgn="auto">
              <a:spcBef>
                <a:spcPts val="180"/>
              </a:spcBef>
              <a:spcAft>
                <a:spcPts val="0"/>
              </a:spcAft>
            </a:pPr>
            <a:r>
              <a:rPr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ОВ)</a:t>
            </a:r>
          </a:p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102 311,8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6145" y="4602136"/>
            <a:ext cx="2583815" cy="1421543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НАЦИОНАЛЬНЫХ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600" b="1" spc="-2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(3</a:t>
            </a: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РЕГИОНАЛЬНЫ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Х</a:t>
            </a: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А)</a:t>
            </a:r>
            <a:r>
              <a:rPr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600" b="1" spc="-1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012,9</a:t>
            </a:r>
            <a:r>
              <a:rPr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83089" y="2982105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2 230 490,2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lang="ru-RU"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(99,95%)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3357121" y="2940154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lang="ru-RU" sz="1600" b="1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год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1 561</a:t>
            </a:r>
            <a:r>
              <a:rPr lang="ru-RU" sz="16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076,0</a:t>
            </a:r>
            <a:r>
              <a:rPr lang="ru-RU" sz="1600" b="1" spc="-4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(99,01%)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136147" y="2949657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lang="ru-RU" sz="1600" b="1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 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1 654 991,8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(98,18%)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3326789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НАЦИОНАЛЬНЫХ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325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240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(3</a:t>
            </a:r>
            <a:r>
              <a:rPr sz="1600" b="1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РЕГИОНАЛЬНЫХ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algn="ctr" fontAlgn="auto">
              <a:spcBef>
                <a:spcPts val="180"/>
              </a:spcBef>
              <a:spcAft>
                <a:spcPts val="0"/>
              </a:spcAft>
            </a:pPr>
            <a:r>
              <a:rPr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А)</a:t>
            </a:r>
          </a:p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4 264,4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5"/>
          <p:cNvSpPr/>
          <p:nvPr/>
        </p:nvSpPr>
        <p:spPr>
          <a:xfrm>
            <a:off x="1385861" y="2120907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1228828" y="373764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7144527" y="3773461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4417561" y="3723334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009478" y="211147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4286433" y="2116916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733800" cy="121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МУНИЦИПАЛЬНАЯ ПРОГРАММА </a:t>
            </a: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ОРГАНИЗАЦИЯ МЕСТНОГО САМОУПРАВЛЕНИЯ» </a:t>
            </a:r>
          </a:p>
        </p:txBody>
      </p:sp>
      <p:graphicFrame>
        <p:nvGraphicFramePr>
          <p:cNvPr id="512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548928"/>
              </p:ext>
            </p:extLst>
          </p:nvPr>
        </p:nvGraphicFramePr>
        <p:xfrm>
          <a:off x="375443" y="2781300"/>
          <a:ext cx="4449763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Лист" r:id="rId3" imgW="4448192" imgH="4200532" progId="Excel.Sheet.8">
                  <p:embed/>
                </p:oleObj>
              </mc:Choice>
              <mc:Fallback>
                <p:oleObj name="Лист" r:id="rId3" imgW="4448192" imgH="4200532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" y="2781300"/>
                        <a:ext cx="4449763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 rot="10800000" flipV="1">
            <a:off x="36513" y="2779713"/>
            <a:ext cx="1546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1525" y="1600200"/>
            <a:ext cx="3657600" cy="152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оптимизация системы муниципального управления Крапивинского муниципального округа, повышение эффективности и информационной прозрачности деятельности органов местного самоуправления.</a:t>
            </a:r>
          </a:p>
        </p:txBody>
      </p:sp>
      <p:graphicFrame>
        <p:nvGraphicFramePr>
          <p:cNvPr id="512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700980"/>
              </p:ext>
            </p:extLst>
          </p:nvPr>
        </p:nvGraphicFramePr>
        <p:xfrm>
          <a:off x="5116513" y="3006725"/>
          <a:ext cx="3821112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Лист" r:id="rId5" imgW="3819441" imgH="3638552" progId="Excel.Sheet.8">
                  <p:embed/>
                </p:oleObj>
              </mc:Choice>
              <mc:Fallback>
                <p:oleObj name="Лист" r:id="rId5" imgW="3819441" imgH="3638552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3006725"/>
                        <a:ext cx="3821112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548745" y="1610096"/>
            <a:ext cx="3429000" cy="13716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обеспечение граждан информацией о деятельности органов местного самоуправления.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05400" y="762000"/>
            <a:ext cx="4038600" cy="914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МУНИЦИПАЛЬНАЯ ПРОГРАММА  «</a:t>
            </a: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ИНФОРМАЦИОННАЯ ОБЕСПЕЧЕННОСТЬ ЖИТЕЛЕЙ»</a:t>
            </a:r>
            <a:endParaRPr lang="ru-RU" sz="16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9" name="TextBox 4"/>
          <p:cNvSpPr txBox="1">
            <a:spLocks noChangeArrowheads="1"/>
          </p:cNvSpPr>
          <p:nvPr/>
        </p:nvSpPr>
        <p:spPr bwMode="auto">
          <a:xfrm>
            <a:off x="4953000" y="2781300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 dirty="0" err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13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9450" y="6350"/>
            <a:ext cx="8350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5800" y="152400"/>
            <a:ext cx="75438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КРАПИВИНСКОГО МУНИЦИПАЛЬНОГО ОКРУГА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РАСХОДАМ В РАЗРЕЗЕ МУНИЦИПАЛЬНЫХ ПРОГРАММ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66800" y="5105400"/>
            <a:ext cx="7696200" cy="16192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5867400" cy="685800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«РАЗВИТИЕ ОБРАЗОВАНИЯ»</a:t>
            </a:r>
          </a:p>
        </p:txBody>
      </p:sp>
      <p:graphicFrame>
        <p:nvGraphicFramePr>
          <p:cNvPr id="614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027598"/>
              </p:ext>
            </p:extLst>
          </p:nvPr>
        </p:nvGraphicFramePr>
        <p:xfrm>
          <a:off x="381000" y="1828800"/>
          <a:ext cx="4433888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Лист" r:id="rId4" imgW="4429041" imgH="3257594" progId="Excel.Sheet.8">
                  <p:embed/>
                </p:oleObj>
              </mc:Choice>
              <mc:Fallback>
                <p:oleObj name="Лист" r:id="rId4" imgW="4429041" imgH="3257594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4433888" cy="325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4"/>
          <p:cNvSpPr txBox="1">
            <a:spLocks noChangeArrowheads="1"/>
          </p:cNvSpPr>
          <p:nvPr/>
        </p:nvSpPr>
        <p:spPr bwMode="auto">
          <a:xfrm rot="10800000" flipV="1">
            <a:off x="3740727" y="1595190"/>
            <a:ext cx="96190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838200"/>
            <a:ext cx="8032750" cy="7223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доступности качественного образования, отвечающего системе приоритетов социально ориентированного развития Крапивинского муниципального округа.</a:t>
            </a:r>
          </a:p>
        </p:txBody>
      </p:sp>
      <p:pic>
        <p:nvPicPr>
          <p:cNvPr id="615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0"/>
            <a:ext cx="869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1371600" y="5124450"/>
            <a:ext cx="6858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муниципальной программы осуществляется содержание: аппарата управления образования, 11 общеобразовательных школ, 1 школы- интерната для детей с ограниченными возможностями здоровья, 13 дошкольных образовательных учреждений, 1 дома творчества,  центра диагностики и консультирования, информационно-методического кабинета, централизованной бухгалтерии учреждений образования. Осуществляется реализация мер социальной поддержки отдельных категорий граждан.</a:t>
            </a:r>
          </a:p>
        </p:txBody>
      </p:sp>
      <p:sp>
        <p:nvSpPr>
          <p:cNvPr id="9" name="object 9"/>
          <p:cNvSpPr>
            <a:spLocks noChangeArrowheads="1"/>
          </p:cNvSpPr>
          <p:nvPr/>
        </p:nvSpPr>
        <p:spPr bwMode="auto">
          <a:xfrm>
            <a:off x="5257800" y="1883228"/>
            <a:ext cx="398463" cy="2971800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5715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</a:endParaRP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5320146" y="2123704"/>
            <a:ext cx="32182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 рамках национального проекта «Образование» предусмотрена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реализация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региональных проектов:</a:t>
            </a:r>
          </a:p>
          <a:p>
            <a:r>
              <a:rPr lang="ru-RU" alt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002060"/>
                </a:solidFill>
                <a:cs typeface="Times New Roman" pitchFamily="18" charset="0"/>
              </a:rPr>
              <a:t>«Успех каждого ребенка</a:t>
            </a:r>
            <a:r>
              <a:rPr lang="ru-RU" alt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»</a:t>
            </a:r>
            <a:endParaRPr lang="ru-RU" alt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2024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год –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4 133,0тыс.руб.</a:t>
            </a: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«Патриотическое воспитание»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2023 год – 1 969,4тыс.руб.;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2024 год – 1 969,4 </a:t>
            </a:r>
            <a:r>
              <a:rPr lang="ru-RU" alt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.;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2025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год –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1717,9 </a:t>
            </a:r>
            <a:r>
              <a:rPr lang="ru-RU" alt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" name="object 14"/>
          <p:cNvSpPr>
            <a:spLocks noChangeArrowheads="1"/>
          </p:cNvSpPr>
          <p:nvPr/>
        </p:nvSpPr>
        <p:spPr bwMode="auto">
          <a:xfrm>
            <a:off x="7939087" y="1688275"/>
            <a:ext cx="1204913" cy="12192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838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В РАМКАХ МП «РАЗВИТИЕ ОБРАЗОВАНИЯ»</a:t>
            </a:r>
          </a:p>
        </p:txBody>
      </p:sp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52971"/>
              </p:ext>
            </p:extLst>
          </p:nvPr>
        </p:nvGraphicFramePr>
        <p:xfrm>
          <a:off x="152400" y="838200"/>
          <a:ext cx="8839200" cy="5967755"/>
        </p:xfrm>
        <a:graphic>
          <a:graphicData uri="http://schemas.openxmlformats.org/drawingml/2006/table">
            <a:tbl>
              <a:tblPr/>
              <a:tblGrid>
                <a:gridCol w="7177128"/>
                <a:gridCol w="893446"/>
                <a:gridCol w="768626"/>
              </a:tblGrid>
              <a:tr h="342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526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Социальная поддержка работников образовательных организаций и участников образовательного процесса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Губернаторская стипендия отличникам учебы общеобразовательных организаций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486,24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Губернаторская стипендия обучающимся общеобразовательных организаций-победителям и призерам регионального этапа всероссийской олимпиады школьников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Социальная поддержка работникам, имеющим звание «Заслуженный»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17,76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513,0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Компенсация части платы за присмотр и уход, взимаемой с родителей (законных представителей) детей, осваивающих образовательные программы дошкольного образования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1260,6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8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являвшимся приемными родителями в соответствии с Законом Кемеровской области от 14 декабря 2010 года № 124-ОЗ «О некоторых вопросах в сфере опеки и попечительства несовершеннолетних»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27 790,7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вознаграждение приемному родителю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8 100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пособия опекаемым детям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19 690,7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35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291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29 151,3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685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29 664,3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9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62000" y="-1"/>
            <a:ext cx="7467600" cy="97377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В РАМКАХ МП «РАЗВИТИЕ ОБРАЗОВАНИЯ»</a:t>
            </a:r>
          </a:p>
        </p:txBody>
      </p:sp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784045"/>
              </p:ext>
            </p:extLst>
          </p:nvPr>
        </p:nvGraphicFramePr>
        <p:xfrm>
          <a:off x="150421" y="1194456"/>
          <a:ext cx="8827324" cy="5533413"/>
        </p:xfrm>
        <a:graphic>
          <a:graphicData uri="http://schemas.openxmlformats.org/drawingml/2006/table">
            <a:tbl>
              <a:tblPr/>
              <a:tblGrid>
                <a:gridCol w="7177128"/>
                <a:gridCol w="893446"/>
                <a:gridCol w="756750"/>
              </a:tblGrid>
              <a:tr h="396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568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1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Организация и осуществление деятельности по опеке и попечительству, осуществление контроля за использованием и сохранностью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за обеспечением надлежащего санитарного и технического состояния жилых помещений, а также осуществления контроля за распоряжением ими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4 014,0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зачисления денежных средств для детей-сирот и детей, оставшихся без попечения родителей, на специальные накопительные банковские счета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222,8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Адресная социальная поддержка участников образовательного процесса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606,2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82 742,1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312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«О мерах социальной поддержки семей граждан, принимающих  участие в специальной военной операции», обучающимся в пятых - одиннадцатых классах муниципальных общеобразовательных организаций, бесплатного одноразового горячего питания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107,1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606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бесплатного двухразового питания детям-инвалидам, не имеющим ограниченных возможностей здоровья, обучающимся в муниципальных общеобразовательных организациях 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443,7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 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448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63 468,8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9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type="title"/>
          </p:nvPr>
        </p:nvSpPr>
        <p:spPr bwMode="auto">
          <a:xfrm>
            <a:off x="1733797" y="0"/>
            <a:ext cx="7410203" cy="133003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</a:rPr>
              <a:t>ПОКАЗАТЕЛИ ПРОГНОЗА СОЦИАЛЬНО-ЭКОНОМИЧЕСКОГО РАЗВИТИЯ КРАПИВИНСКОГО МУНИЦИПАЛЬНОГО ОКРУГА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757" y="1033153"/>
            <a:ext cx="55814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Крапивинский муниципальный округ расположен в центральной части Кемеровской области - Кузбасса по обоим берегам  реки Томи.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Площадь территории округа 6,9 тыс. кв.км.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 descr="безымянный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297168" y="757573"/>
            <a:ext cx="2448272" cy="17506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  <a:ex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66650"/>
              </p:ext>
            </p:extLst>
          </p:nvPr>
        </p:nvGraphicFramePr>
        <p:xfrm>
          <a:off x="166254" y="2434443"/>
          <a:ext cx="8609612" cy="4310947"/>
        </p:xfrm>
        <a:graphic>
          <a:graphicData uri="http://schemas.openxmlformats.org/drawingml/2006/table">
            <a:tbl>
              <a:tblPr firstRow="1" bandRow="1"/>
              <a:tblGrid>
                <a:gridCol w="3930733"/>
                <a:gridCol w="843148"/>
                <a:gridCol w="914400"/>
                <a:gridCol w="938151"/>
                <a:gridCol w="985652"/>
                <a:gridCol w="997528"/>
              </a:tblGrid>
              <a:tr h="33220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Численность населения (среднегодовая), тыс. человек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Уровень зарегистрированной безработицы, % к трудоспособному населению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Среднемесячная заработная плата 1 работника,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45911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50859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455924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Индекс промышленного производства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Индекс производства продукции сельского хозяйства,  % к предыдущему году в сопоставимых ценах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Ввод жилых домов, тыс. кв. м.  общей площади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0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Темп роста оборота розничной торговли, % к предыдущему году в сопоставимых ценах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Рождаемость  (чел.)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Смертность (чел.)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299" y="0"/>
            <a:ext cx="6757802" cy="1024288"/>
          </a:xfrm>
        </p:spPr>
        <p:txBody>
          <a:bodyPr/>
          <a:lstStyle/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НА ОХРАНУ СЕМЬИ И ДЕТСТВА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17106"/>
              </p:ext>
            </p:extLst>
          </p:nvPr>
        </p:nvGraphicFramePr>
        <p:xfrm>
          <a:off x="240476" y="1191814"/>
          <a:ext cx="8666018" cy="5419787"/>
        </p:xfrm>
        <a:graphic>
          <a:graphicData uri="http://schemas.openxmlformats.org/drawingml/2006/table">
            <a:tbl>
              <a:tblPr firstRow="1" bandRow="1"/>
              <a:tblGrid>
                <a:gridCol w="5355771"/>
                <a:gridCol w="1068780"/>
                <a:gridCol w="1137061"/>
                <a:gridCol w="1104406"/>
              </a:tblGrid>
              <a:tr h="2569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Виды субвенций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3634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82 742,1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79 559,7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79 559,6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439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Компенсация части платы за присмотр и уход, взимаемой с родителей (законных представителей) детей, осваивающих образовательные программы дошкольного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1 260,6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1 260,6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1 260,6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519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зачисления денежных средств для детей-сирот и детей, оставшихся без попечения родителей, на специальные накопительные банковские счета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222,8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222,8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222,8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330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«О мерах социальной поддержки семей граждан, принимающих  участие в специальной военной операции», обучающимся в пятых - одиннадцатых классах муниципальных общеобразовательных организаций, бесплатного одноразового горячего питания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107,1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107,1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107,1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96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мер социальной поддержки многодетных семей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2 295,0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altLang="ru-RU" sz="16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295,0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2 295,0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96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Реализация мероприятий по обеспечению жильем молодых семей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1 035,0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1 035,0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1 035,0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173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87 662,4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84 480,2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84 480,1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177" y="0"/>
            <a:ext cx="6757802" cy="1024288"/>
          </a:xfrm>
        </p:spPr>
        <p:txBody>
          <a:bodyPr/>
          <a:lstStyle/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НА ОХРАНУ СЕМЬИ И ДЕТСТВА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19903"/>
              </p:ext>
            </p:extLst>
          </p:nvPr>
        </p:nvGraphicFramePr>
        <p:xfrm>
          <a:off x="204850" y="960715"/>
          <a:ext cx="8666018" cy="5837184"/>
        </p:xfrm>
        <a:graphic>
          <a:graphicData uri="http://schemas.openxmlformats.org/drawingml/2006/table">
            <a:tbl>
              <a:tblPr firstRow="1" bandRow="1"/>
              <a:tblGrid>
                <a:gridCol w="5355771"/>
                <a:gridCol w="1068780"/>
                <a:gridCol w="1137061"/>
                <a:gridCol w="1104406"/>
              </a:tblGrid>
              <a:tr h="3218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Виды субвенций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3125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находившимся под попечительством, лицам, являвшимся приемными родителями, в соответствии с Законом Кемеровской области от 14 декабря 2010 года № 124-ОЗ «О некоторых вопросах в сфере опеки и попечительства несовершеннолетних»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27 790,7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28 177,7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28 177,7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4447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722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бесплатного двухразового питания детям-инвалидам, не имеющим ограниченных возможностей здоровья, обучающимся в муниципальных общеобразовательных организациях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443,7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443,7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443,7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66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29 613,9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28 447,3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28 227,7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28600" y="5638800"/>
            <a:ext cx="6172200" cy="1143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5791200" cy="685800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«СОЦИАЛЬНАЯ ПОДДЕРЖКА НАСЕЛЕНИЯ</a:t>
            </a:r>
            <a:r>
              <a:rPr lang="ru-RU" altLang="ru-RU" sz="160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graphicFrame>
        <p:nvGraphicFramePr>
          <p:cNvPr id="717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46676"/>
              </p:ext>
            </p:extLst>
          </p:nvPr>
        </p:nvGraphicFramePr>
        <p:xfrm>
          <a:off x="177800" y="2006600"/>
          <a:ext cx="604202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Лист" r:id="rId3" imgW="5657951" imgH="3448073" progId="Excel.Sheet.8">
                  <p:embed/>
                </p:oleObj>
              </mc:Choice>
              <mc:Fallback>
                <p:oleObj name="Лист" r:id="rId3" imgW="5657951" imgH="3448073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006600"/>
                        <a:ext cx="6042025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8600" y="762000"/>
            <a:ext cx="6705600" cy="1066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Повышение эффективности системы социальной поддержки и социального обслуживания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</a:rPr>
              <a:t>населения на территории Крапивинского округа.</a:t>
            </a:r>
          </a:p>
        </p:txBody>
      </p:sp>
      <p:pic>
        <p:nvPicPr>
          <p:cNvPr id="71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5"/>
          <p:cNvSpPr txBox="1">
            <a:spLocks noChangeArrowheads="1"/>
          </p:cNvSpPr>
          <p:nvPr/>
        </p:nvSpPr>
        <p:spPr bwMode="auto">
          <a:xfrm rot="10800000" flipV="1">
            <a:off x="6705600" y="2653855"/>
            <a:ext cx="2438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В рамках национального проекта «Демография» предусмотрена реализация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регионального проекта «Финансовая поддержка семей при рождении детей»  в сумме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6 885,0тыс.руб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., в том числе: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2024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2 295,0тыс.руб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2025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2 295,0тыс.руб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2026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2 295,0тыс.руб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Регионального проекта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«Старшее поколение»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в сумме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1 781,7тыс.руб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., в том числе: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2024 </a:t>
            </a:r>
            <a:r>
              <a:rPr lang="ru-RU" altLang="ru-RU" sz="1400" b="1" dirty="0">
                <a:solidFill>
                  <a:srgbClr val="002060"/>
                </a:solidFill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1 781,7тыс.руб..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7176" name="object 14"/>
          <p:cNvSpPr>
            <a:spLocks noChangeArrowheads="1"/>
          </p:cNvSpPr>
          <p:nvPr/>
        </p:nvSpPr>
        <p:spPr bwMode="auto">
          <a:xfrm>
            <a:off x="7086600" y="789314"/>
            <a:ext cx="1689100" cy="12192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 sz="1800">
              <a:latin typeface="Calibri" pitchFamily="34" charset="0"/>
            </a:endParaRPr>
          </a:p>
        </p:txBody>
      </p:sp>
      <p:sp>
        <p:nvSpPr>
          <p:cNvPr id="11" name="object 9"/>
          <p:cNvSpPr>
            <a:spLocks noChangeArrowheads="1"/>
          </p:cNvSpPr>
          <p:nvPr/>
        </p:nvSpPr>
        <p:spPr bwMode="auto">
          <a:xfrm>
            <a:off x="6477000" y="2438400"/>
            <a:ext cx="274638" cy="3200400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7030A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04800" y="5638800"/>
            <a:ext cx="6248400" cy="11430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рамках муниципальной программы осуществляется содержание: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аппарата управления социальной защиты населения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Комплексного центра социального обслуживания населения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Социально-реабилитационного центра для несовершеннолетних. Осуществляется реализация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мер социальной поддержки отдельных категорий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граждан.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400"/>
              </a:lnSpc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57200" y="1998601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 dirty="0" err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95338" y="254000"/>
            <a:ext cx="7391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 В РАМКАХ МП «СОЦИАЛЬНАЯ ПОДДЕРЖКА НАСЕЛЕНИЯ»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031388"/>
              </p:ext>
            </p:extLst>
          </p:nvPr>
        </p:nvGraphicFramePr>
        <p:xfrm>
          <a:off x="184150" y="1068779"/>
          <a:ext cx="8829221" cy="5587335"/>
        </p:xfrm>
        <a:graphic>
          <a:graphicData uri="http://schemas.openxmlformats.org/drawingml/2006/table">
            <a:tbl>
              <a:tblPr firstRow="1" bandRow="1"/>
              <a:tblGrid>
                <a:gridCol w="7435849"/>
                <a:gridCol w="688821"/>
                <a:gridCol w="704551"/>
              </a:tblGrid>
              <a:tr h="487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получа-телей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514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Меры социальной поддержки отдельным категориям граждан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мер социальной поддержки ветеранов труда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1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60,0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b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Выплата социального пособия на погребение и возмещение расходов по гарантированному перечню услуг по погребению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</a:t>
                      </a:r>
                      <a:endParaRPr lang="ru-RU" sz="11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463,0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83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мер социальной поддержки ветеранов Великой Отечественной войны,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 медалями СССР за самоотверженный труд в период Великой Отечественной войны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4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Социальная поддержка отдельных категорий семей в форме оснащения жилых помещений автономными дымовыми пожарными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извещателями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 (или) датчиками 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извещателями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) угарного газа 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677,0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отдельных категорий многодетных матерей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отдельных категорий приемных родителей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отдельных категорий граждан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1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72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многодетных семей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2 295,00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83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1 764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3 567,0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75363" cy="449263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  <a:t>«КУЛЬТУРА»</a:t>
            </a:r>
            <a:b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8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39140"/>
              </p:ext>
            </p:extLst>
          </p:nvPr>
        </p:nvGraphicFramePr>
        <p:xfrm>
          <a:off x="177800" y="2311400"/>
          <a:ext cx="46863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Лист" r:id="rId4" imgW="4686367" imgH="4209989" progId="Excel.Sheet.8">
                  <p:embed/>
                </p:oleObj>
              </mc:Choice>
              <mc:Fallback>
                <p:oleObj name="Лист" r:id="rId4" imgW="4686367" imgH="4209989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311400"/>
                        <a:ext cx="4686300" cy="420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 rot="10800000" flipV="1">
            <a:off x="228600" y="2147888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552450"/>
            <a:ext cx="7754938" cy="13525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1DA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наследия Крапивинского округа и создание условий для равной доступности  культурных благ, развития и реализации культурного и духовного потенциала каждой личности. Создание и развитие социально-экономических и организационных условий для самореализации молодежи, духовно-нравственное воспитание молодежи.</a:t>
            </a:r>
          </a:p>
        </p:txBody>
      </p:sp>
      <p:pic>
        <p:nvPicPr>
          <p:cNvPr id="819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9"/>
          <p:cNvSpPr>
            <a:spLocks noChangeArrowheads="1"/>
          </p:cNvSpPr>
          <p:nvPr/>
        </p:nvSpPr>
        <p:spPr bwMode="auto">
          <a:xfrm>
            <a:off x="5103813" y="2819400"/>
            <a:ext cx="46037" cy="3381375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3267" y="2819400"/>
            <a:ext cx="3764477" cy="3153887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1DA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5486401" y="3030187"/>
            <a:ext cx="3408218" cy="26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В рамках муниципальной программы осуществляется содержание: </a:t>
            </a:r>
          </a:p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аппарата управления культуры, молодежной политики и спорта; клубной системы (21филиала); библиотечной системы (25 филиалов); музея; Молодежного культурно-досугового центра «Лидер»; школы-искусств (3 филиала); спортивной школы; Центра бухгалтерского учета и обслуживания учреждений культуры, молодежной политики и спорта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alt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58738" y="363538"/>
            <a:ext cx="4267200" cy="762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«ИМУЩЕСТВЕННЫЙ КОМПЛЕКС»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22672"/>
              </p:ext>
            </p:extLst>
          </p:nvPr>
        </p:nvGraphicFramePr>
        <p:xfrm>
          <a:off x="57150" y="2586038"/>
          <a:ext cx="3819525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Лист" r:id="rId4" imgW="3819441" imgH="4019510" progId="Excel.Sheet.8">
                  <p:embed/>
                </p:oleObj>
              </mc:Choice>
              <mc:Fallback>
                <p:oleObj name="Лист" r:id="rId4" imgW="3819441" imgH="4019510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586038"/>
                        <a:ext cx="3819525" cy="401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4663" y="1066800"/>
            <a:ext cx="4249737" cy="2068513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эффективности и прозрачности управления и распоряжения муниципальным имуществом и земельными ресурсами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системы управления и распоряжения муниципальной собственностью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муниципального имущества и земельных участков.</a:t>
            </a:r>
          </a:p>
          <a:p>
            <a:pPr>
              <a:defRPr/>
            </a:pP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 rot="10800000" flipV="1">
            <a:off x="107950" y="3049588"/>
            <a:ext cx="1008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921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538334"/>
              </p:ext>
            </p:extLst>
          </p:nvPr>
        </p:nvGraphicFramePr>
        <p:xfrm>
          <a:off x="4562475" y="3195638"/>
          <a:ext cx="442912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Лист" r:id="rId6" imgW="4429041" imgH="3448073" progId="Excel.Sheet.8">
                  <p:embed/>
                </p:oleObj>
              </mc:Choice>
              <mc:Fallback>
                <p:oleObj name="Лист" r:id="rId6" imgW="4429041" imgH="3448073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195638"/>
                        <a:ext cx="4429125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029200" y="1219200"/>
            <a:ext cx="3962400" cy="2057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автотранспортными услугами Главы Крапивинского муниципального округа, Совета народных депутатов Крапивинского муниципального округа, ее структурных подразделений и иных муниципальных учреждений, и предприятий Крапивинского муниципального округа легковым, грузовым транспортом, автобусами, имеющейся специальной техникой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Заголовок 1"/>
          <p:cNvSpPr txBox="1">
            <a:spLocks/>
          </p:cNvSpPr>
          <p:nvPr/>
        </p:nvSpPr>
        <p:spPr bwMode="auto">
          <a:xfrm>
            <a:off x="4724400" y="5334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«РАЗВИТИЕ МБУ АВТОХОЗЯЙСТВО»</a:t>
            </a:r>
            <a:r>
              <a:rPr lang="ru-RU" altLang="ru-RU" sz="1600" b="1">
                <a:solidFill>
                  <a:schemeClr val="bg1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9225" name="TextBox 5"/>
          <p:cNvSpPr txBox="1">
            <a:spLocks noChangeArrowheads="1"/>
          </p:cNvSpPr>
          <p:nvPr/>
        </p:nvSpPr>
        <p:spPr bwMode="auto">
          <a:xfrm rot="10800000" flipV="1">
            <a:off x="4876800" y="3240088"/>
            <a:ext cx="1063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pic>
        <p:nvPicPr>
          <p:cNvPr id="922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21009"/>
              </p:ext>
            </p:extLst>
          </p:nvPr>
        </p:nvGraphicFramePr>
        <p:xfrm>
          <a:off x="0" y="3456505"/>
          <a:ext cx="4702629" cy="321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Лист" r:id="rId3" imgW="4772143" imgH="3295690" progId="Excel.Sheet.8">
                  <p:embed/>
                </p:oleObj>
              </mc:Choice>
              <mc:Fallback>
                <p:oleObj name="Лист" r:id="rId3" imgW="4772143" imgH="3295690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56505"/>
                        <a:ext cx="4702629" cy="3217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76200" y="0"/>
            <a:ext cx="4359275" cy="152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868613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«ЖИЛИЩНО-КОММУНАЛЬНЫЙ И ДОРОЖНЫЙ КОМПЛЕКС, ЭНЕРГОСБЕРЕЖЕНИЕ И ПОВЫШЕНИЕ ЭНЕРГЕТИЧЕСКОЙ ЭФФЕКТИВНОСТИ»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76200" y="1524000"/>
            <a:ext cx="4191000" cy="182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A2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коммунальной инфраструктуры  в соответствие со стандартами качества, обеспечивающими комфортные условия проживания населения Крапивинского муниципального округа. Снижение потребления энергоресурсов. Эффективность функционирования топливно-энергетического комплекса. Повышение комфортности жилищного фонда.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 rot="10800000" flipV="1">
            <a:off x="3352800" y="3357563"/>
            <a:ext cx="1066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4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0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Заголовок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343400" cy="914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«ОБЕСПЕЧЕНИЕ БЕЗОПАСНОСТИ ЖИЗНЕДЕЯТЕЛЬНОСТИ НАСЕЛЕНИЯ НА ТЕРРИТОРИИ КМО»</a:t>
            </a:r>
          </a:p>
        </p:txBody>
      </p:sp>
      <p:graphicFrame>
        <p:nvGraphicFramePr>
          <p:cNvPr id="1024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588125"/>
              </p:ext>
            </p:extLst>
          </p:nvPr>
        </p:nvGraphicFramePr>
        <p:xfrm>
          <a:off x="4737100" y="3467100"/>
          <a:ext cx="438308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Лист" r:id="rId6" imgW="4657881" imgH="3457660" progId="Excel.Sheet.8">
                  <p:embed/>
                </p:oleObj>
              </mc:Choice>
              <mc:Fallback>
                <p:oleObj name="Лист" r:id="rId6" imgW="4657881" imgH="3457660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467100"/>
                        <a:ext cx="4383088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8077200" y="3124200"/>
            <a:ext cx="1066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 sz="1200" b="1" i="0" u="none" strike="noStrike" kern="1200" baseline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300" b="1" dirty="0">
                <a:solidFill>
                  <a:srgbClr val="333399">
                    <a:lumMod val="50000"/>
                  </a:srgbClr>
                </a:solidFill>
                <a:cs typeface="+mn-cs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3400" y="1143000"/>
            <a:ext cx="4765675" cy="1905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общественных объединений правоохранительной направленности;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предотвращение и (или) ликвидация последствий природных чрезвычайных ситуаций в результате паводка.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446405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 «РАЗВИТИЕ СФЕРЫ МАЛОГО И СРЕДНЕГО ПРЕДПРИНИМАТЕЛЬСТВА»</a:t>
            </a:r>
          </a:p>
        </p:txBody>
      </p:sp>
      <p:graphicFrame>
        <p:nvGraphicFramePr>
          <p:cNvPr id="1126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08990"/>
              </p:ext>
            </p:extLst>
          </p:nvPr>
        </p:nvGraphicFramePr>
        <p:xfrm>
          <a:off x="0" y="3128963"/>
          <a:ext cx="3817938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Лист" r:id="rId4" imgW="3819441" imgH="3448073" progId="Excel.Sheet.8">
                  <p:embed/>
                </p:oleObj>
              </mc:Choice>
              <mc:Fallback>
                <p:oleObj name="Лист" r:id="rId4" imgW="3819441" imgH="3448073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8963"/>
                        <a:ext cx="3817938" cy="344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8600" y="1143000"/>
            <a:ext cx="3832225" cy="1716088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28575">
            <a:solidFill>
              <a:srgbClr val="2C8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дальнейшего развития субъектов малого и среднего предпринимательства, осуществляющих деятельность на территории Крапивинского муниципального округа.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 среди различных групп населения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 rot="10800000" flipH="1" flipV="1">
            <a:off x="107950" y="2943225"/>
            <a:ext cx="1008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26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338683"/>
              </p:ext>
            </p:extLst>
          </p:nvPr>
        </p:nvGraphicFramePr>
        <p:xfrm>
          <a:off x="4660900" y="3073400"/>
          <a:ext cx="38100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Лист" r:id="rId6" imgW="3819393" imgH="3648047" progId="Excel.Sheet.8">
                  <p:embed/>
                </p:oleObj>
              </mc:Choice>
              <mc:Fallback>
                <p:oleObj name="Лист" r:id="rId6" imgW="3819393" imgH="3648047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73400"/>
                        <a:ext cx="3810000" cy="364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953000" y="1219200"/>
            <a:ext cx="3897313" cy="1676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51D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Заголовок 1"/>
          <p:cNvSpPr txBox="1">
            <a:spLocks/>
          </p:cNvSpPr>
          <p:nvPr/>
        </p:nvSpPr>
        <p:spPr bwMode="auto">
          <a:xfrm>
            <a:off x="4695825" y="3810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«РАЗВИТИЕ ИНФОРМАЦИОННОГО ОБЩЕСТВА»</a:t>
            </a:r>
          </a:p>
          <a:p>
            <a:pPr algn="ctr"/>
            <a:endParaRPr lang="ru-RU" altLang="ru-RU" sz="160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273" name="TextBox 5"/>
          <p:cNvSpPr txBox="1">
            <a:spLocks noChangeArrowheads="1"/>
          </p:cNvSpPr>
          <p:nvPr/>
        </p:nvSpPr>
        <p:spPr bwMode="auto">
          <a:xfrm rot="10800000" flipH="1" flipV="1">
            <a:off x="4716463" y="2865438"/>
            <a:ext cx="863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 rot="10800000" flipV="1">
            <a:off x="5105400" y="1147763"/>
            <a:ext cx="3810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1800" eaLnBrk="0" hangingPunct="0"/>
            <a:r>
              <a:rPr lang="ru-RU" altLang="ru-RU" sz="13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3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Повышение эффективности управления социально-экономическими процессами в Крапивинском округе за счет внедрения и массового распространения информационно-коммуникационных технологий. Совершенствование системы предоставления государственных и муниципальных услуг</a:t>
            </a:r>
          </a:p>
        </p:txBody>
      </p:sp>
      <p:pic>
        <p:nvPicPr>
          <p:cNvPr id="11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0"/>
            <a:ext cx="696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223838" y="76200"/>
            <a:ext cx="3581400" cy="1295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«МОДЕРНИЗАЦИЯ ОБЪЕКТОВ СОЦИАЛЬНОЙ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СФЕРЫ И ЖИЛОГО ФОНДА»</a:t>
            </a:r>
          </a:p>
        </p:txBody>
      </p:sp>
      <p:graphicFrame>
        <p:nvGraphicFramePr>
          <p:cNvPr id="1229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387057"/>
              </p:ext>
            </p:extLst>
          </p:nvPr>
        </p:nvGraphicFramePr>
        <p:xfrm>
          <a:off x="0" y="3363955"/>
          <a:ext cx="4422775" cy="331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Лист" r:id="rId4" imgW="4429041" imgH="3448073" progId="Excel.Sheet.8">
                  <p:embed/>
                </p:oleObj>
              </mc:Choice>
              <mc:Fallback>
                <p:oleObj name="Лист" r:id="rId4" imgW="4429041" imgH="3448073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63955"/>
                        <a:ext cx="4422775" cy="33196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52400" y="1371600"/>
            <a:ext cx="3962400" cy="1676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28575"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устойчивое функционирование и развитие социальной инфраструктуры для благоприятных условий жизнедеятельности человека;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качества строительства и обеспечение безопасности объектов строительства.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153400" y="3157538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/>
              <a:cs typeface="Arial" charset="0"/>
            </a:endParaRPr>
          </a:p>
        </p:txBody>
      </p:sp>
      <p:pic>
        <p:nvPicPr>
          <p:cNvPr id="1229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 rot="10800000" flipV="1">
            <a:off x="4800600" y="43815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«ЖИЛИЩЕ»</a:t>
            </a:r>
            <a:endParaRPr lang="ru-RU" altLang="ru-RU" sz="16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1371600"/>
            <a:ext cx="3733800" cy="1447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социально незащищенных категорий граждан, предоставление социальных выплат молодым семьям.</a:t>
            </a:r>
          </a:p>
        </p:txBody>
      </p:sp>
      <p:graphicFrame>
        <p:nvGraphicFramePr>
          <p:cNvPr id="12291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05923"/>
              </p:ext>
            </p:extLst>
          </p:nvPr>
        </p:nvGraphicFramePr>
        <p:xfrm>
          <a:off x="4529138" y="3330411"/>
          <a:ext cx="4429125" cy="324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Лист" r:id="rId7" imgW="4429041" imgH="3257594" progId="Excel.Sheet.8">
                  <p:embed/>
                </p:oleObj>
              </mc:Choice>
              <mc:Fallback>
                <p:oleObj name="Лист" r:id="rId7" imgW="4429041" imgH="3257594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30411"/>
                        <a:ext cx="4429125" cy="3241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3619500" y="3022436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 «РАЗВИТИЕ МУНИЦИПАЛЬНОЙ СЛУЖБЫ»</a:t>
            </a:r>
          </a:p>
        </p:txBody>
      </p:sp>
      <p:graphicFrame>
        <p:nvGraphicFramePr>
          <p:cNvPr id="1331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08552"/>
              </p:ext>
            </p:extLst>
          </p:nvPr>
        </p:nvGraphicFramePr>
        <p:xfrm>
          <a:off x="177800" y="2921000"/>
          <a:ext cx="3819525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Лист" r:id="rId4" imgW="3819441" imgH="3829031" progId="Excel.Sheet.8">
                  <p:embed/>
                </p:oleObj>
              </mc:Choice>
              <mc:Fallback>
                <p:oleObj name="Лист" r:id="rId4" imgW="3819441" imgH="3829031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921000"/>
                        <a:ext cx="3819525" cy="382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8600" y="1524000"/>
            <a:ext cx="3854450" cy="1143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6A1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муниципальной службы.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0" y="2898775"/>
            <a:ext cx="971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31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3289"/>
              </p:ext>
            </p:extLst>
          </p:nvPr>
        </p:nvGraphicFramePr>
        <p:xfrm>
          <a:off x="4521200" y="3306763"/>
          <a:ext cx="4429125" cy="325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Лист" r:id="rId6" imgW="4429041" imgH="3257594" progId="Excel.Sheet.8">
                  <p:embed/>
                </p:oleObj>
              </mc:Choice>
              <mc:Fallback>
                <p:oleObj name="Лист" r:id="rId6" imgW="4429041" imgH="3257594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06763"/>
                        <a:ext cx="4429125" cy="325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543425" y="1524000"/>
            <a:ext cx="4306888" cy="1219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торжественных и юбилейных мероприятий;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улучшение материального благосостояния Почетных граждан Крапивинского  округа.</a:t>
            </a:r>
          </a:p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Заголовок 1"/>
          <p:cNvSpPr txBox="1">
            <a:spLocks/>
          </p:cNvSpPr>
          <p:nvPr/>
        </p:nvSpPr>
        <p:spPr bwMode="auto">
          <a:xfrm>
            <a:off x="4267200" y="0"/>
            <a:ext cx="4343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«ПООЩРЕНИЕ ГРАЖДАН, ОРГАНИЗАЦИЙ ЗА ЗАСЛУГИ В СОЦИАЛЬНО-ЭКОНОМИЧЕСКОМ РАЗВИТИИ»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4495800" y="3065463"/>
            <a:ext cx="1084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7560"/>
              </p:ext>
            </p:extLst>
          </p:nvPr>
        </p:nvGraphicFramePr>
        <p:xfrm>
          <a:off x="296881" y="1041321"/>
          <a:ext cx="8609611" cy="5788768"/>
        </p:xfrm>
        <a:graphic>
          <a:graphicData uri="http://schemas.openxmlformats.org/drawingml/2006/table">
            <a:tbl>
              <a:tblPr firstRow="1" bandRow="1"/>
              <a:tblGrid>
                <a:gridCol w="3325093"/>
                <a:gridCol w="985652"/>
                <a:gridCol w="1031058"/>
                <a:gridCol w="779013"/>
                <a:gridCol w="799247"/>
                <a:gridCol w="839715"/>
                <a:gridCol w="849833"/>
              </a:tblGrid>
              <a:tr h="16625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45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 на конец года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20996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 среднегодовая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чел. 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21819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21674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21399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21269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доходов местного бюджета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9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96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образование в </a:t>
                      </a:r>
                    </a:p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3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культуру  и кинематографию в расчете на     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социальную политику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физическую культуру и спорта в</a:t>
                      </a:r>
                      <a:r>
                        <a:rPr kumimoji="0" lang="ru-RU" alt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 расчете 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на 1 жителя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35998" marR="17999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527,6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522,8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152400" y="246063"/>
            <a:ext cx="4495800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«ПРОФИЛАКТИКА БЕЗНАДЗОРНОСТИ И ПРАВОНАРУШЕНИЙ НЕСОВЕРШЕННОЛЕТНИХ»</a:t>
            </a:r>
          </a:p>
        </p:txBody>
      </p:sp>
      <p:graphicFrame>
        <p:nvGraphicFramePr>
          <p:cNvPr id="1433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006457"/>
              </p:ext>
            </p:extLst>
          </p:nvPr>
        </p:nvGraphicFramePr>
        <p:xfrm>
          <a:off x="177800" y="2921000"/>
          <a:ext cx="4065588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Лист" r:id="rId3" imgW="4067057" imgH="3829031" progId="Excel.Sheet.8">
                  <p:embed/>
                </p:oleObj>
              </mc:Choice>
              <mc:Fallback>
                <p:oleObj name="Лист" r:id="rId3" imgW="4067057" imgH="3829031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921000"/>
                        <a:ext cx="4065588" cy="382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3657600" y="2617787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400" y="1371600"/>
            <a:ext cx="4419600" cy="1219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профилактике правонарушений, повторной преступности, криминальной активности несовершеннолетних.</a:t>
            </a:r>
          </a:p>
        </p:txBody>
      </p:sp>
      <p:pic>
        <p:nvPicPr>
          <p:cNvPr id="1434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0"/>
            <a:ext cx="696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Заголовок 1"/>
          <p:cNvSpPr txBox="1">
            <a:spLocks/>
          </p:cNvSpPr>
          <p:nvPr/>
        </p:nvSpPr>
        <p:spPr bwMode="auto">
          <a:xfrm>
            <a:off x="4724400" y="1524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«БЛАГОУСТРОЙСТВО И ДОРОЖНОЕ ХОЗЯЙСТВО»</a:t>
            </a:r>
            <a:r>
              <a:rPr lang="ru-RU" altLang="ru-RU" sz="1800" b="1">
                <a:solidFill>
                  <a:srgbClr val="8A2E00"/>
                </a:solidFill>
                <a:latin typeface="Bookman Old Style" pitchFamily="18" charset="0"/>
              </a:rPr>
              <a:t/>
            </a:r>
            <a:br>
              <a:rPr lang="ru-RU" altLang="ru-RU" sz="1800" b="1">
                <a:solidFill>
                  <a:srgbClr val="8A2E00"/>
                </a:solidFill>
                <a:latin typeface="Bookman Old Style" pitchFamily="18" charset="0"/>
              </a:rPr>
            </a:br>
            <a:endParaRPr lang="ru-RU" altLang="ru-RU" sz="1800" b="1">
              <a:solidFill>
                <a:srgbClr val="8A2E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000" y="1371600"/>
            <a:ext cx="3965575" cy="1312924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10800000" flipV="1">
            <a:off x="5029200" y="1387475"/>
            <a:ext cx="388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 dirty="0">
                <a:solidFill>
                  <a:srgbClr val="002060"/>
                </a:solidFill>
              </a:rPr>
              <a:t>Цели муниципальной программы: </a:t>
            </a:r>
          </a:p>
          <a:p>
            <a:pPr eaLnBrk="0" hangingPunct="0"/>
            <a:r>
              <a:rPr lang="ru-RU" altLang="ru-RU" sz="1300" dirty="0">
                <a:solidFill>
                  <a:srgbClr val="002060"/>
                </a:solidFill>
              </a:rPr>
              <a:t>Комплексное развитие и благоустройство Крапивинского муниципального округа, создание максимально благоприятных,  комфортных,  и безопасных условий для проживания и отдыха жителей.</a:t>
            </a:r>
          </a:p>
        </p:txBody>
      </p:sp>
      <p:graphicFrame>
        <p:nvGraphicFramePr>
          <p:cNvPr id="1433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838926"/>
              </p:ext>
            </p:extLst>
          </p:nvPr>
        </p:nvGraphicFramePr>
        <p:xfrm>
          <a:off x="4572000" y="2992499"/>
          <a:ext cx="4486275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Лист" r:id="rId6" imgW="4486224" imgH="3676648" progId="Excel.Sheet.8">
                  <p:embed/>
                </p:oleObj>
              </mc:Choice>
              <mc:Fallback>
                <p:oleObj name="Лист" r:id="rId6" imgW="4486224" imgH="3676648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2499"/>
                        <a:ext cx="4486275" cy="367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8229600" y="2684524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28613" y="565150"/>
            <a:ext cx="4267200" cy="7524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 ПРОГРАММА </a:t>
            </a:r>
            <a:b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«УЛУЧШЕНИЕ УСЛОВИЙ И ОХРАНЫ ТРУДА» </a:t>
            </a:r>
          </a:p>
        </p:txBody>
      </p:sp>
      <p:graphicFrame>
        <p:nvGraphicFramePr>
          <p:cNvPr id="1536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8231"/>
              </p:ext>
            </p:extLst>
          </p:nvPr>
        </p:nvGraphicFramePr>
        <p:xfrm>
          <a:off x="57150" y="2863850"/>
          <a:ext cx="38131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Лист" r:id="rId4" imgW="3819441" imgH="3829031" progId="Excel.Sheet.8">
                  <p:embed/>
                </p:oleObj>
              </mc:Choice>
              <mc:Fallback>
                <p:oleObj name="Лист" r:id="rId4" imgW="3819441" imgH="3829031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863850"/>
                        <a:ext cx="3813175" cy="383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0325" y="1443038"/>
            <a:ext cx="4513263" cy="1223962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труда; предупреждение и снижение производственного травматизма и профессиональной заболеваемости работников муниципальных учреждений.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0" y="2667000"/>
            <a:ext cx="1042988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824413" y="565150"/>
            <a:ext cx="43195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«ПОДДЕРЖКА СОЦИАЛЬНО ОРИЕНТИРОВАННЫХ НЕКОММЕРЧЕСКИХ ОРГАНИЗАЦИЙ»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000" y="1676400"/>
            <a:ext cx="3940175" cy="13017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эффективной деятельности социально ориентированных некоммерческих организаций в  Крапивинском муниципальном  округе.</a:t>
            </a:r>
          </a:p>
        </p:txBody>
      </p:sp>
      <p:graphicFrame>
        <p:nvGraphicFramePr>
          <p:cNvPr id="1536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6404"/>
              </p:ext>
            </p:extLst>
          </p:nvPr>
        </p:nvGraphicFramePr>
        <p:xfrm>
          <a:off x="4597400" y="3109913"/>
          <a:ext cx="4486275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Лист" r:id="rId6" imgW="4486224" imgH="3638552" progId="Excel.Sheet.8">
                  <p:embed/>
                </p:oleObj>
              </mc:Choice>
              <mc:Fallback>
                <p:oleObj name="Лист" r:id="rId6" imgW="4486224" imgH="3638552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109913"/>
                        <a:ext cx="4486275" cy="363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570227"/>
              </p:ext>
            </p:extLst>
          </p:nvPr>
        </p:nvGraphicFramePr>
        <p:xfrm>
          <a:off x="532081" y="2244664"/>
          <a:ext cx="4429125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Лист" r:id="rId4" imgW="4429041" imgH="3829031" progId="Excel.Sheet.8">
                  <p:embed/>
                </p:oleObj>
              </mc:Choice>
              <mc:Fallback>
                <p:oleObj name="Лист" r:id="rId4" imgW="4429041" imgH="3829031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1" y="2244664"/>
                        <a:ext cx="4429125" cy="382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5800" y="914400"/>
            <a:ext cx="6629400" cy="14478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A17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и комфорта городской среды на территории Крапивинского муниципального округа путем реализации комплекса первоочередных мероприятий по благоустройству;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на территории Крапивинского муниципального округа, развитие благоприятных, комфортных и безопасных условий для проживания</a:t>
            </a:r>
            <a:r>
              <a:rPr lang="ru-RU" sz="1300" dirty="0">
                <a:solidFill>
                  <a:srgbClr val="002060"/>
                </a:solidFill>
              </a:rPr>
              <a:t>.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1447800" y="152400"/>
            <a:ext cx="6781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 «ФОРМИРОВАНИЕ СОВРЕМЕННОЙ ГОРОДСКОЙ СРЕДЫ»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 rot="10800000" flipH="1" flipV="1">
            <a:off x="7696200" y="178276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9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9"/>
          <p:cNvSpPr>
            <a:spLocks noChangeArrowheads="1"/>
          </p:cNvSpPr>
          <p:nvPr/>
        </p:nvSpPr>
        <p:spPr bwMode="auto">
          <a:xfrm>
            <a:off x="5334000" y="2514600"/>
            <a:ext cx="114300" cy="3763963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A176AE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 rot="10800000" flipV="1">
            <a:off x="5410200" y="2876658"/>
            <a:ext cx="373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Предусмотрена реализация регионального проекта «Формирование комфортной городской среды» в рамках национального проекта «Жилье и городская среда»  в 2024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году 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 сумме 10 533,2 тыс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руб.</a:t>
            </a: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393" name="object 2"/>
          <p:cNvSpPr>
            <a:spLocks noChangeArrowheads="1"/>
          </p:cNvSpPr>
          <p:nvPr/>
        </p:nvSpPr>
        <p:spPr bwMode="auto">
          <a:xfrm>
            <a:off x="5784850" y="5024438"/>
            <a:ext cx="1185863" cy="12319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6394" name="object 2"/>
          <p:cNvSpPr>
            <a:spLocks noChangeArrowheads="1"/>
          </p:cNvSpPr>
          <p:nvPr/>
        </p:nvSpPr>
        <p:spPr bwMode="auto">
          <a:xfrm>
            <a:off x="5791200" y="4876800"/>
            <a:ext cx="2514600" cy="1828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2192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 «РАЗВИТИЕ ТУРИЗМА»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066800"/>
            <a:ext cx="4114800" cy="1600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52400" y="1112838"/>
            <a:ext cx="40386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>
                <a:solidFill>
                  <a:srgbClr val="002060"/>
                </a:solidFill>
              </a:rPr>
              <a:t>Цель муниципальной программы: </a:t>
            </a:r>
          </a:p>
          <a:p>
            <a:pPr eaLnBrk="0" hangingPunct="0"/>
            <a:r>
              <a:rPr lang="ru-RU" altLang="ru-RU" sz="1300">
                <a:solidFill>
                  <a:srgbClr val="002060"/>
                </a:solidFill>
              </a:rPr>
              <a:t>Поддержка создания и активного продвижения туристского продукта в Крапивинском муниципальном округе на основе совершенствования инфраструктуры туризма и широко использования историко-культурного, природного и духовного наследия.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1741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389905"/>
              </p:ext>
            </p:extLst>
          </p:nvPr>
        </p:nvGraphicFramePr>
        <p:xfrm>
          <a:off x="4969699" y="3521075"/>
          <a:ext cx="43338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" name="Лист" r:id="rId4" imgW="4333824" imgH="3333786" progId="Excel.Sheet.8">
                  <p:embed/>
                </p:oleObj>
              </mc:Choice>
              <mc:Fallback>
                <p:oleObj name="Лист" r:id="rId4" imgW="4333824" imgH="3333786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699" y="3521075"/>
                        <a:ext cx="43338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419600" y="914400"/>
            <a:ext cx="4419600" cy="25146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Противодействие экстремизму на территории 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образования.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проявлений экстремизма и негативного отношения к лицам других национальностей и религиозных </a:t>
            </a:r>
            <a:r>
              <a:rPr lang="ru-RU" sz="1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населения внутренней потребности в толерантном поведении к людям других национальностей и религиозных </a:t>
            </a:r>
            <a:r>
              <a:rPr lang="ru-RU" sz="1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основе ценностей многонационального российского общества, культурного самосознания, принципов соблюдения прав и свобод человека.</a:t>
            </a:r>
          </a:p>
        </p:txBody>
      </p:sp>
      <p:sp>
        <p:nvSpPr>
          <p:cNvPr id="17417" name="Прямоугольник 11"/>
          <p:cNvSpPr>
            <a:spLocks noChangeArrowheads="1"/>
          </p:cNvSpPr>
          <p:nvPr/>
        </p:nvSpPr>
        <p:spPr bwMode="auto">
          <a:xfrm>
            <a:off x="4419600" y="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«ПРОФИЛАКТИКА ЭКСТРЕМИЗМА»</a:t>
            </a:r>
            <a:endParaRPr lang="ru-RU" altLang="ru-RU" sz="160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174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004087"/>
              </p:ext>
            </p:extLst>
          </p:nvPr>
        </p:nvGraphicFramePr>
        <p:xfrm>
          <a:off x="0" y="3429000"/>
          <a:ext cx="490855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Лист" r:id="rId6" imgW="5057792" imgH="3524265" progId="Excel.Sheet.8">
                  <p:embed/>
                </p:oleObj>
              </mc:Choice>
              <mc:Fallback>
                <p:oleObj name="Лист" r:id="rId6" imgW="5057792" imgH="3524265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4908550" cy="338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Box 10"/>
          <p:cNvSpPr txBox="1">
            <a:spLocks noChangeArrowheads="1"/>
          </p:cNvSpPr>
          <p:nvPr/>
        </p:nvSpPr>
        <p:spPr bwMode="auto">
          <a:xfrm rot="10800000" flipH="1" flipV="1">
            <a:off x="69850" y="2943225"/>
            <a:ext cx="1042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 rot="10800000" flipV="1">
            <a:off x="8153400" y="342900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43400" y="838200"/>
            <a:ext cx="4648200" cy="2438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694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на территории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и развитие спорта высших достижений; повышение эффективности подготовки спортсменов в спорте высших достижений; создание условий для укрепления здоровья населения путем приобщения различных слоев общества к регулярным занятиям физической культурой и спортом; популяризация и поддержка массового спорта; создание условий, обеспечивающих возможность гражданам систематически заниматься физической культурой и спортом.</a:t>
            </a: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 «ПРОФИЛАКТИКА ТЕРРОРИЗМА, МИНИМИЗАЦИЯ И ЛИКВИДАЦИЯ ПОСЛЕДСТВИЙ ЕГО ПРОЯВЛЕНИЙ»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219200"/>
            <a:ext cx="3886200" cy="1600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228600" y="1217613"/>
            <a:ext cx="3810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>
                <a:solidFill>
                  <a:srgbClr val="002060"/>
                </a:solidFill>
              </a:rPr>
              <a:t>Цель муниципальной программы: </a:t>
            </a:r>
          </a:p>
          <a:p>
            <a:r>
              <a:rPr lang="ru-RU" altLang="ru-RU" sz="1300">
                <a:solidFill>
                  <a:srgbClr val="002060"/>
                </a:solidFill>
              </a:rPr>
              <a:t>Противодействие терроризму на территории Крапивинского муниципального округа Кемеровской области – Кузбасса в целях защиты основ конституционного строя Российской Федерации, общественной безопасности, прав и свобод граждан.</a:t>
            </a:r>
          </a:p>
        </p:txBody>
      </p:sp>
      <p:pic>
        <p:nvPicPr>
          <p:cNvPr id="1844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156252"/>
              </p:ext>
            </p:extLst>
          </p:nvPr>
        </p:nvGraphicFramePr>
        <p:xfrm>
          <a:off x="4495800" y="3352800"/>
          <a:ext cx="4308475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Лист" r:id="rId4" imgW="4305233" imgH="3524265" progId="Excel.Sheet.8">
                  <p:embed/>
                </p:oleObj>
              </mc:Choice>
              <mc:Fallback>
                <p:oleObj name="Лист" r:id="rId4" imgW="4305233" imgH="3524265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4308475" cy="352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4495800" y="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«РАЗВИТИЕ ФИЗИЧЕСКОЙ КУЛЬТУРЫ И СПОРТА»</a:t>
            </a:r>
          </a:p>
        </p:txBody>
      </p:sp>
      <p:graphicFrame>
        <p:nvGraphicFramePr>
          <p:cNvPr id="1843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01347"/>
              </p:ext>
            </p:extLst>
          </p:nvPr>
        </p:nvGraphicFramePr>
        <p:xfrm>
          <a:off x="101600" y="3095625"/>
          <a:ext cx="42418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Лист" r:id="rId6" imgW="4429041" imgH="3552904" progId="Excel.Sheet.8">
                  <p:embed/>
                </p:oleObj>
              </mc:Choice>
              <mc:Fallback>
                <p:oleObj name="Лист" r:id="rId6" imgW="4429041" imgH="3552904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3095625"/>
                        <a:ext cx="4241800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Box 10"/>
          <p:cNvSpPr txBox="1">
            <a:spLocks noChangeArrowheads="1"/>
          </p:cNvSpPr>
          <p:nvPr/>
        </p:nvSpPr>
        <p:spPr bwMode="auto">
          <a:xfrm rot="10800000" flipH="1" flipV="1">
            <a:off x="69850" y="2943225"/>
            <a:ext cx="1042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 rot="10800000" flipH="1" flipV="1">
            <a:off x="8153400" y="3214688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 «ПРЕДУПРЕЖДЕНИЕ ВОЗНИКНОВЕНИЯ, РАСПРОСТРАНЕНИЯ И ЛИКВИДАЦИЯ ЗАРАЗНЫХ И НЕЗАРАЗНЫХ ЗАБОЛЕВАНИЙ ЖИВОТНЫХ И ПТИЦЫ, В ТОМ ЧИСЛЕ ОБЩИХ ДЛЯ ЧЕЛОВЕКА И ЖИВОТНЫХ»</a:t>
            </a:r>
            <a:endParaRPr lang="ru-RU" alt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1447800"/>
            <a:ext cx="8686800" cy="1143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00063" y="1498600"/>
            <a:ext cx="8191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>
                <a:solidFill>
                  <a:srgbClr val="002060"/>
                </a:solidFill>
              </a:rPr>
              <a:t>Цель муниципальной программы: </a:t>
            </a:r>
          </a:p>
          <a:p>
            <a:r>
              <a:rPr lang="ru-RU" altLang="ru-RU" sz="1300">
                <a:solidFill>
                  <a:srgbClr val="002060"/>
                </a:solidFill>
              </a:rPr>
              <a:t>Предупреждение и ликвидация болезней животных и их лечение и защита населения от болезней, общих для человека и животных в части организации и содержания скотомогильников в соответствии с требованиями действующего ветеринарного законодательства РФ;</a:t>
            </a:r>
          </a:p>
          <a:p>
            <a:r>
              <a:rPr lang="ru-RU" altLang="ru-RU" sz="1300">
                <a:solidFill>
                  <a:srgbClr val="002060"/>
                </a:solidFill>
              </a:rPr>
              <a:t>снижение численности животных без владельцев.</a:t>
            </a:r>
          </a:p>
        </p:txBody>
      </p:sp>
      <p:pic>
        <p:nvPicPr>
          <p:cNvPr id="1946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862895"/>
              </p:ext>
            </p:extLst>
          </p:nvPr>
        </p:nvGraphicFramePr>
        <p:xfrm>
          <a:off x="406400" y="2844800"/>
          <a:ext cx="68580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Лист" r:id="rId4" imgW="6858000" imgH="3829031" progId="Excel.Sheet.8">
                  <p:embed/>
                </p:oleObj>
              </mc:Choice>
              <mc:Fallback>
                <p:oleObj name="Лист" r:id="rId4" imgW="6858000" imgH="3829031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844800"/>
                        <a:ext cx="6858000" cy="382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10"/>
          <p:cNvSpPr txBox="1">
            <a:spLocks noChangeArrowheads="1"/>
          </p:cNvSpPr>
          <p:nvPr/>
        </p:nvSpPr>
        <p:spPr bwMode="auto">
          <a:xfrm rot="10800000" flipH="1" flipV="1">
            <a:off x="5715000" y="26035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705600" cy="762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«ЧИСТАЯ ВОДА»</a:t>
            </a:r>
            <a:endParaRPr lang="ru-RU" alt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239838"/>
            <a:ext cx="3733800" cy="9906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33400" y="1481138"/>
            <a:ext cx="3505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>
                <a:solidFill>
                  <a:srgbClr val="002060"/>
                </a:solidFill>
              </a:rPr>
              <a:t>Цель муниципальной программы: </a:t>
            </a:r>
          </a:p>
          <a:p>
            <a:r>
              <a:rPr lang="ru-RU" altLang="ru-RU" sz="1400"/>
              <a:t>повышение качества питьевой воды.</a:t>
            </a:r>
            <a:endParaRPr lang="ru-RU" altLang="ru-RU" sz="1300">
              <a:solidFill>
                <a:srgbClr val="002060"/>
              </a:solidFill>
            </a:endParaRPr>
          </a:p>
        </p:txBody>
      </p:sp>
      <p:pic>
        <p:nvPicPr>
          <p:cNvPr id="2048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07974"/>
              </p:ext>
            </p:extLst>
          </p:nvPr>
        </p:nvGraphicFramePr>
        <p:xfrm>
          <a:off x="330200" y="3073400"/>
          <a:ext cx="3819525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Лист" r:id="rId4" imgW="3819441" imgH="3848214" progId="Excel.Sheet.8">
                  <p:embed/>
                </p:oleObj>
              </mc:Choice>
              <mc:Fallback>
                <p:oleObj name="Лист" r:id="rId4" imgW="3819441" imgH="3848214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073400"/>
                        <a:ext cx="3819525" cy="384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10"/>
          <p:cNvSpPr txBox="1">
            <a:spLocks noChangeArrowheads="1"/>
          </p:cNvSpPr>
          <p:nvPr/>
        </p:nvSpPr>
        <p:spPr bwMode="auto">
          <a:xfrm rot="10800000" flipH="1" flipV="1">
            <a:off x="152400" y="2652713"/>
            <a:ext cx="1465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8920" name="Picture 8" descr="C:\Documents and Settings\BUD\Рабочий стол\luchshaya-v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62400"/>
            <a:ext cx="2667000" cy="2286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921" name="Picture 9" descr="C:\Documents and Settings\BUD\Рабочий стол\20201224125252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76800"/>
            <a:ext cx="2819400" cy="21433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4876800" y="1676400"/>
            <a:ext cx="396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cs typeface="Times New Roman" pitchFamily="18" charset="0"/>
              </a:rPr>
              <a:t>Предусмотрена реализация регионального проекта «Чистая вода» в рамках национального проекта «Жилье и городская среда» </a:t>
            </a:r>
          </a:p>
          <a:p>
            <a:r>
              <a:rPr lang="ru-RU" altLang="ru-RU" sz="1800" b="1" dirty="0">
                <a:solidFill>
                  <a:srgbClr val="002060"/>
                </a:solidFill>
                <a:cs typeface="Times New Roman" pitchFamily="18" charset="0"/>
              </a:rPr>
              <a:t>2024 году  в сумме  </a:t>
            </a:r>
            <a:r>
              <a:rPr lang="ru-RU" alt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81 599,5 тыс</a:t>
            </a:r>
            <a:r>
              <a:rPr lang="ru-RU" altLang="ru-RU" sz="1800" b="1" dirty="0">
                <a:solidFill>
                  <a:srgbClr val="002060"/>
                </a:solidFill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41421" y="1669472"/>
            <a:ext cx="4648200" cy="134686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altLang="ru-RU" sz="13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укрепление гражданского единства, гармонизация межнациональных и межконфессиональных отношений на территории Крапивинского муниципального округа</a:t>
            </a:r>
            <a:endParaRPr lang="ru-RU" altLang="ru-RU" sz="13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 «ДОРОЖНОЕ ХОЗЯЙСТВО И НАЦИОНАЛЬНАЯ ЭКОНОМИКА»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080655"/>
            <a:ext cx="3886200" cy="1876301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228600" y="1115174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/>
              <a:t>Цели муниципальной программы:</a:t>
            </a:r>
          </a:p>
          <a:p>
            <a:r>
              <a:rPr lang="ru-RU" sz="1400" dirty="0" smtClean="0"/>
              <a:t>- обеспечение бесперебойного и безопасного функционирования дорожного хозяйства на территории округа;</a:t>
            </a:r>
          </a:p>
          <a:p>
            <a:r>
              <a:rPr lang="ru-RU" sz="1400" dirty="0" smtClean="0"/>
              <a:t>- комплексное решение вопросов организации планировочной структуры; территориального, инфраструктурного и социально-экономического развития округа.</a:t>
            </a:r>
            <a:endParaRPr lang="ru-RU" sz="1400" dirty="0"/>
          </a:p>
        </p:txBody>
      </p:sp>
      <p:pic>
        <p:nvPicPr>
          <p:cNvPr id="1844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79676"/>
              </p:ext>
            </p:extLst>
          </p:nvPr>
        </p:nvGraphicFramePr>
        <p:xfrm>
          <a:off x="4495800" y="3352800"/>
          <a:ext cx="4308475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2" name="Лист" r:id="rId4" imgW="4305233" imgH="3524265" progId="Excel.Sheet.8">
                  <p:embed/>
                </p:oleObj>
              </mc:Choice>
              <mc:Fallback>
                <p:oleObj name="Лист" r:id="rId4" imgW="4305233" imgH="3524265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4308475" cy="352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4476998" y="629392"/>
            <a:ext cx="4275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«РЕАЛИЗАЦИЯ ГОСУДАРСТВЕННОЙ НАЦИОНАЛЬНОЙ ПОЛИТИКИ»</a:t>
            </a:r>
            <a:endParaRPr lang="ru-RU" alt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1843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163223"/>
              </p:ext>
            </p:extLst>
          </p:nvPr>
        </p:nvGraphicFramePr>
        <p:xfrm>
          <a:off x="0" y="3097975"/>
          <a:ext cx="42418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3" name="Лист" r:id="rId6" imgW="4429041" imgH="3552904" progId="Excel.Sheet.8">
                  <p:embed/>
                </p:oleObj>
              </mc:Choice>
              <mc:Fallback>
                <p:oleObj name="Лист" r:id="rId6" imgW="4429041" imgH="3552904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97975"/>
                        <a:ext cx="4241800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Box 10"/>
          <p:cNvSpPr txBox="1">
            <a:spLocks noChangeArrowheads="1"/>
          </p:cNvSpPr>
          <p:nvPr/>
        </p:nvSpPr>
        <p:spPr bwMode="auto">
          <a:xfrm rot="10800000" flipH="1" flipV="1">
            <a:off x="3133683" y="3133230"/>
            <a:ext cx="1042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 rot="10800000" flipH="1" flipV="1">
            <a:off x="7999021" y="3048433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7200" y="838200"/>
            <a:ext cx="8001000" cy="2286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89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64928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ДОРОЖНЫЙ ФОНД КРАПИВИНСКОГО МУНИЦИПАЛЬНОГО ОКРУГА</a:t>
            </a:r>
          </a:p>
        </p:txBody>
      </p:sp>
      <p:pic>
        <p:nvPicPr>
          <p:cNvPr id="2150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739775" y="801688"/>
            <a:ext cx="7424738" cy="23225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9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Муниципальный дорожный фонд - часть средств бюджета округа, подлежащая использованию в целях финансового обеспечения дорожной деятельности в отношении автомобильных дорог общего пользования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местного значения в границах Крапивинского муниципального округа,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на территории  Крапивинского муниципального округа.   </a:t>
            </a:r>
          </a:p>
          <a:p>
            <a:pPr algn="just" eaLnBrk="1" hangingPunct="1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Основными источниками доходов дорожного фонда являются поступления от акцизов, транспортного налога, субсидий из бюджета Кемеровской области - Кузбасса.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50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12129"/>
              </p:ext>
            </p:extLst>
          </p:nvPr>
        </p:nvGraphicFramePr>
        <p:xfrm>
          <a:off x="1176338" y="3327400"/>
          <a:ext cx="6151562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Лист" r:id="rId4" imgW="6305584" imgH="3305147" progId="Excel.Sheet.8">
                  <p:embed/>
                </p:oleObj>
              </mc:Choice>
              <mc:Fallback>
                <p:oleObj name="Лист" r:id="rId4" imgW="6305584" imgH="330514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327400"/>
                        <a:ext cx="6151562" cy="322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57570" y="3429145"/>
            <a:ext cx="11430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9075" y="1056905"/>
            <a:ext cx="8001000" cy="1864426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89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64928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МЕРОПРИЯТИЯ ПО СНИЖЕНИЮ НЕГАТИВНОГО ВОЗДЕЙСТВИЯ НА ОКРУЖАЮЩУЮ СРЕДУ</a:t>
            </a:r>
          </a:p>
        </p:txBody>
      </p:sp>
      <p:pic>
        <p:nvPicPr>
          <p:cNvPr id="2150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917904" y="1098572"/>
            <a:ext cx="7424738" cy="18068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9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r>
              <a:rPr lang="ru-RU" sz="1400" b="1" dirty="0" smtClean="0">
                <a:cs typeface="Times New Roman" pitchFamily="18" charset="0"/>
              </a:rPr>
              <a:t>Бюджетные ассигнования, направляемые на выявление и оценку объектов накопленного вреда окружающей среде и (или) организацию работ по ликвидации накопленного вреда окружающей среде, а также на иные мероприятия по предотвращению и (или) снижению негативного воздействия хозяйственной и иной деятельности на окружающую среду, сохранению и восстановлению природной среды, рациональному использованию и воспроизводству природных ресурсов, обеспечению экологической безопасности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50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55660"/>
              </p:ext>
            </p:extLst>
          </p:nvPr>
        </p:nvGraphicFramePr>
        <p:xfrm>
          <a:off x="174625" y="3627437"/>
          <a:ext cx="5137769" cy="290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name="Лист" r:id="rId4" imgW="6248400" imgH="3162220" progId="Excel.Sheet.8">
                  <p:embed/>
                </p:oleObj>
              </mc:Choice>
              <mc:Fallback>
                <p:oleObj name="Лист" r:id="rId4" imgW="6248400" imgH="3162220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627437"/>
                        <a:ext cx="5137769" cy="29039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69394" y="3322267"/>
            <a:ext cx="11430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Экология и здоровь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6" y="2973695"/>
            <a:ext cx="2692192" cy="1799109"/>
          </a:xfrm>
          <a:prstGeom prst="rect">
            <a:avLst/>
          </a:prstGeom>
          <a:noFill/>
          <a:effectLst>
            <a:glow rad="63500">
              <a:srgbClr val="9BBB59">
                <a:satMod val="175000"/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Глава института экологии: угроза гибели человечества к 2050 году реальна |  Экология | Общество | Аргументы и Факт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93" y="4906549"/>
            <a:ext cx="2580877" cy="1714133"/>
          </a:xfrm>
          <a:prstGeom prst="rect">
            <a:avLst/>
          </a:prstGeom>
          <a:noFill/>
          <a:effectLst>
            <a:glow rad="63500">
              <a:srgbClr val="9BBB59">
                <a:satMod val="175000"/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71035"/>
              </p:ext>
            </p:extLst>
          </p:nvPr>
        </p:nvGraphicFramePr>
        <p:xfrm>
          <a:off x="296881" y="1041321"/>
          <a:ext cx="8609611" cy="5277334"/>
        </p:xfrm>
        <a:graphic>
          <a:graphicData uri="http://schemas.openxmlformats.org/drawingml/2006/table">
            <a:tbl>
              <a:tblPr firstRow="1" bandRow="1"/>
              <a:tblGrid>
                <a:gridCol w="3693228"/>
                <a:gridCol w="807522"/>
                <a:gridCol w="841053"/>
                <a:gridCol w="833368"/>
                <a:gridCol w="744892"/>
                <a:gridCol w="839715"/>
                <a:gridCol w="849833"/>
              </a:tblGrid>
              <a:tr h="16625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45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района, в общей численности населения муниципального района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Общая площадь жилых помещений, приходящаяся в среднем на одного жителя, - всего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4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в том числе введенная в действие за один год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96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Удовлетворенность населения деятельностью органов местного самоуправления муниципального района</a:t>
                      </a:r>
                    </a:p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 от числа опрошен </a:t>
                      </a:r>
                      <a:r>
                        <a:rPr kumimoji="0" lang="ru-RU" alt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ных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35996" marR="17998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2514817307"/>
              </p:ext>
            </p:extLst>
          </p:nvPr>
        </p:nvGraphicFramePr>
        <p:xfrm>
          <a:off x="5549161" y="1328654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429260886"/>
              </p:ext>
            </p:extLst>
          </p:nvPr>
        </p:nvGraphicFramePr>
        <p:xfrm>
          <a:off x="2852463" y="2563748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3530675949"/>
              </p:ext>
            </p:extLst>
          </p:nvPr>
        </p:nvGraphicFramePr>
        <p:xfrm>
          <a:off x="23623" y="1188573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6853237" y="2558986"/>
            <a:ext cx="1202690" cy="695960"/>
            <a:chOff x="6853237" y="2558986"/>
            <a:chExt cx="1202690" cy="6959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4" y="2879216"/>
              <a:ext cx="89788" cy="955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596519" y="0"/>
                  </a:moveTo>
                  <a:lnTo>
                    <a:pt x="535530" y="1770"/>
                  </a:lnTo>
                  <a:lnTo>
                    <a:pt x="476302" y="6967"/>
                  </a:lnTo>
                  <a:lnTo>
                    <a:pt x="419136" y="15417"/>
                  </a:lnTo>
                  <a:lnTo>
                    <a:pt x="364331" y="26949"/>
                  </a:lnTo>
                  <a:lnTo>
                    <a:pt x="312187" y="41390"/>
                  </a:lnTo>
                  <a:lnTo>
                    <a:pt x="263004" y="58567"/>
                  </a:lnTo>
                  <a:lnTo>
                    <a:pt x="217081" y="78308"/>
                  </a:lnTo>
                  <a:lnTo>
                    <a:pt x="174720" y="100441"/>
                  </a:lnTo>
                  <a:lnTo>
                    <a:pt x="136219" y="124792"/>
                  </a:lnTo>
                  <a:lnTo>
                    <a:pt x="101878" y="151190"/>
                  </a:lnTo>
                  <a:lnTo>
                    <a:pt x="71998" y="179462"/>
                  </a:lnTo>
                  <a:lnTo>
                    <a:pt x="46878" y="209436"/>
                  </a:lnTo>
                  <a:lnTo>
                    <a:pt x="12119" y="273799"/>
                  </a:lnTo>
                  <a:lnTo>
                    <a:pt x="0" y="342900"/>
                  </a:lnTo>
                  <a:lnTo>
                    <a:pt x="3079" y="377978"/>
                  </a:lnTo>
                  <a:lnTo>
                    <a:pt x="26819" y="444918"/>
                  </a:lnTo>
                  <a:lnTo>
                    <a:pt x="71998" y="506422"/>
                  </a:lnTo>
                  <a:lnTo>
                    <a:pt x="101878" y="534705"/>
                  </a:lnTo>
                  <a:lnTo>
                    <a:pt x="136219" y="561111"/>
                  </a:lnTo>
                  <a:lnTo>
                    <a:pt x="174720" y="585470"/>
                  </a:lnTo>
                  <a:lnTo>
                    <a:pt x="217081" y="607607"/>
                  </a:lnTo>
                  <a:lnTo>
                    <a:pt x="263004" y="627352"/>
                  </a:lnTo>
                  <a:lnTo>
                    <a:pt x="312187" y="644532"/>
                  </a:lnTo>
                  <a:lnTo>
                    <a:pt x="364331" y="658975"/>
                  </a:lnTo>
                  <a:lnTo>
                    <a:pt x="419136" y="670508"/>
                  </a:lnTo>
                  <a:lnTo>
                    <a:pt x="476302" y="678959"/>
                  </a:lnTo>
                  <a:lnTo>
                    <a:pt x="535530" y="684156"/>
                  </a:lnTo>
                  <a:lnTo>
                    <a:pt x="596519" y="685926"/>
                  </a:lnTo>
                  <a:lnTo>
                    <a:pt x="657485" y="684156"/>
                  </a:lnTo>
                  <a:lnTo>
                    <a:pt x="716693" y="678959"/>
                  </a:lnTo>
                  <a:lnTo>
                    <a:pt x="773842" y="670508"/>
                  </a:lnTo>
                  <a:lnTo>
                    <a:pt x="828633" y="658975"/>
                  </a:lnTo>
                  <a:lnTo>
                    <a:pt x="880765" y="644532"/>
                  </a:lnTo>
                  <a:lnTo>
                    <a:pt x="929937" y="627352"/>
                  </a:lnTo>
                  <a:lnTo>
                    <a:pt x="975851" y="607607"/>
                  </a:lnTo>
                  <a:lnTo>
                    <a:pt x="1018206" y="585469"/>
                  </a:lnTo>
                  <a:lnTo>
                    <a:pt x="1056702" y="561111"/>
                  </a:lnTo>
                  <a:lnTo>
                    <a:pt x="1091038" y="534705"/>
                  </a:lnTo>
                  <a:lnTo>
                    <a:pt x="1120916" y="506422"/>
                  </a:lnTo>
                  <a:lnTo>
                    <a:pt x="1146034" y="476436"/>
                  </a:lnTo>
                  <a:lnTo>
                    <a:pt x="1180791" y="412042"/>
                  </a:lnTo>
                  <a:lnTo>
                    <a:pt x="1192910" y="342900"/>
                  </a:lnTo>
                  <a:lnTo>
                    <a:pt x="1189831" y="307844"/>
                  </a:lnTo>
                  <a:lnTo>
                    <a:pt x="1166092" y="240939"/>
                  </a:lnTo>
                  <a:lnTo>
                    <a:pt x="1120916" y="179462"/>
                  </a:lnTo>
                  <a:lnTo>
                    <a:pt x="1091038" y="151190"/>
                  </a:lnTo>
                  <a:lnTo>
                    <a:pt x="1056702" y="124792"/>
                  </a:lnTo>
                  <a:lnTo>
                    <a:pt x="1018206" y="100441"/>
                  </a:lnTo>
                  <a:lnTo>
                    <a:pt x="975851" y="78308"/>
                  </a:lnTo>
                  <a:lnTo>
                    <a:pt x="929937" y="58567"/>
                  </a:lnTo>
                  <a:lnTo>
                    <a:pt x="880765" y="41390"/>
                  </a:lnTo>
                  <a:lnTo>
                    <a:pt x="828633" y="26949"/>
                  </a:lnTo>
                  <a:lnTo>
                    <a:pt x="773842" y="15417"/>
                  </a:lnTo>
                  <a:lnTo>
                    <a:pt x="716693" y="6967"/>
                  </a:lnTo>
                  <a:lnTo>
                    <a:pt x="657485" y="1770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0" y="342900"/>
                  </a:moveTo>
                  <a:lnTo>
                    <a:pt x="12119" y="273799"/>
                  </a:lnTo>
                  <a:lnTo>
                    <a:pt x="46878" y="209436"/>
                  </a:lnTo>
                  <a:lnTo>
                    <a:pt x="71998" y="179462"/>
                  </a:lnTo>
                  <a:lnTo>
                    <a:pt x="101878" y="151190"/>
                  </a:lnTo>
                  <a:lnTo>
                    <a:pt x="136219" y="124792"/>
                  </a:lnTo>
                  <a:lnTo>
                    <a:pt x="174720" y="100441"/>
                  </a:lnTo>
                  <a:lnTo>
                    <a:pt x="217081" y="78308"/>
                  </a:lnTo>
                  <a:lnTo>
                    <a:pt x="263004" y="58567"/>
                  </a:lnTo>
                  <a:lnTo>
                    <a:pt x="312187" y="41390"/>
                  </a:lnTo>
                  <a:lnTo>
                    <a:pt x="364331" y="26949"/>
                  </a:lnTo>
                  <a:lnTo>
                    <a:pt x="419136" y="15417"/>
                  </a:lnTo>
                  <a:lnTo>
                    <a:pt x="476302" y="6967"/>
                  </a:lnTo>
                  <a:lnTo>
                    <a:pt x="535530" y="1770"/>
                  </a:lnTo>
                  <a:lnTo>
                    <a:pt x="596519" y="0"/>
                  </a:lnTo>
                  <a:lnTo>
                    <a:pt x="657485" y="1770"/>
                  </a:lnTo>
                  <a:lnTo>
                    <a:pt x="716693" y="6967"/>
                  </a:lnTo>
                  <a:lnTo>
                    <a:pt x="773842" y="15417"/>
                  </a:lnTo>
                  <a:lnTo>
                    <a:pt x="828633" y="26949"/>
                  </a:lnTo>
                  <a:lnTo>
                    <a:pt x="880765" y="41390"/>
                  </a:lnTo>
                  <a:lnTo>
                    <a:pt x="929937" y="58567"/>
                  </a:lnTo>
                  <a:lnTo>
                    <a:pt x="975851" y="78308"/>
                  </a:lnTo>
                  <a:lnTo>
                    <a:pt x="1018206" y="100441"/>
                  </a:lnTo>
                  <a:lnTo>
                    <a:pt x="1056702" y="124792"/>
                  </a:lnTo>
                  <a:lnTo>
                    <a:pt x="1091038" y="151190"/>
                  </a:lnTo>
                  <a:lnTo>
                    <a:pt x="1120916" y="179462"/>
                  </a:lnTo>
                  <a:lnTo>
                    <a:pt x="1146034" y="209436"/>
                  </a:lnTo>
                  <a:lnTo>
                    <a:pt x="1180791" y="273799"/>
                  </a:lnTo>
                  <a:lnTo>
                    <a:pt x="1192910" y="342900"/>
                  </a:lnTo>
                  <a:lnTo>
                    <a:pt x="1189831" y="377978"/>
                  </a:lnTo>
                  <a:lnTo>
                    <a:pt x="1166092" y="444918"/>
                  </a:lnTo>
                  <a:lnTo>
                    <a:pt x="1120916" y="506422"/>
                  </a:lnTo>
                  <a:lnTo>
                    <a:pt x="1091038" y="534705"/>
                  </a:lnTo>
                  <a:lnTo>
                    <a:pt x="1056702" y="561111"/>
                  </a:lnTo>
                  <a:lnTo>
                    <a:pt x="1018206" y="585469"/>
                  </a:lnTo>
                  <a:lnTo>
                    <a:pt x="975851" y="607607"/>
                  </a:lnTo>
                  <a:lnTo>
                    <a:pt x="929937" y="627352"/>
                  </a:lnTo>
                  <a:lnTo>
                    <a:pt x="880765" y="644532"/>
                  </a:lnTo>
                  <a:lnTo>
                    <a:pt x="828633" y="658975"/>
                  </a:lnTo>
                  <a:lnTo>
                    <a:pt x="773842" y="670508"/>
                  </a:lnTo>
                  <a:lnTo>
                    <a:pt x="716693" y="678959"/>
                  </a:lnTo>
                  <a:lnTo>
                    <a:pt x="657485" y="684156"/>
                  </a:lnTo>
                  <a:lnTo>
                    <a:pt x="596519" y="685926"/>
                  </a:lnTo>
                  <a:lnTo>
                    <a:pt x="535530" y="684156"/>
                  </a:lnTo>
                  <a:lnTo>
                    <a:pt x="476302" y="678959"/>
                  </a:lnTo>
                  <a:lnTo>
                    <a:pt x="419136" y="670508"/>
                  </a:lnTo>
                  <a:lnTo>
                    <a:pt x="364331" y="658975"/>
                  </a:lnTo>
                  <a:lnTo>
                    <a:pt x="312187" y="644532"/>
                  </a:lnTo>
                  <a:lnTo>
                    <a:pt x="263004" y="627352"/>
                  </a:lnTo>
                  <a:lnTo>
                    <a:pt x="217081" y="607607"/>
                  </a:lnTo>
                  <a:lnTo>
                    <a:pt x="174720" y="585470"/>
                  </a:lnTo>
                  <a:lnTo>
                    <a:pt x="136219" y="561111"/>
                  </a:lnTo>
                  <a:lnTo>
                    <a:pt x="101878" y="534705"/>
                  </a:lnTo>
                  <a:lnTo>
                    <a:pt x="71998" y="506422"/>
                  </a:lnTo>
                  <a:lnTo>
                    <a:pt x="46878" y="476436"/>
                  </a:lnTo>
                  <a:lnTo>
                    <a:pt x="12119" y="412042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18146" y="2675382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1 685 741,6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965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91742" y="2243137"/>
            <a:ext cx="1311275" cy="695960"/>
            <a:chOff x="1091742" y="2243137"/>
            <a:chExt cx="1311275" cy="69596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653" y="2600452"/>
              <a:ext cx="93344" cy="933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650760" y="0"/>
                  </a:moveTo>
                  <a:lnTo>
                    <a:pt x="588087" y="1569"/>
                  </a:lnTo>
                  <a:lnTo>
                    <a:pt x="527099" y="6183"/>
                  </a:lnTo>
                  <a:lnTo>
                    <a:pt x="468070" y="13697"/>
                  </a:lnTo>
                  <a:lnTo>
                    <a:pt x="411272" y="23968"/>
                  </a:lnTo>
                  <a:lnTo>
                    <a:pt x="356977" y="36851"/>
                  </a:lnTo>
                  <a:lnTo>
                    <a:pt x="305459" y="52203"/>
                  </a:lnTo>
                  <a:lnTo>
                    <a:pt x="256991" y="69880"/>
                  </a:lnTo>
                  <a:lnTo>
                    <a:pt x="211844" y="89738"/>
                  </a:lnTo>
                  <a:lnTo>
                    <a:pt x="170291" y="111634"/>
                  </a:lnTo>
                  <a:lnTo>
                    <a:pt x="132606" y="135424"/>
                  </a:lnTo>
                  <a:lnTo>
                    <a:pt x="99061" y="160964"/>
                  </a:lnTo>
                  <a:lnTo>
                    <a:pt x="69928" y="188109"/>
                  </a:lnTo>
                  <a:lnTo>
                    <a:pt x="25992" y="246645"/>
                  </a:lnTo>
                  <a:lnTo>
                    <a:pt x="2978" y="309879"/>
                  </a:lnTo>
                  <a:lnTo>
                    <a:pt x="0" y="342900"/>
                  </a:lnTo>
                  <a:lnTo>
                    <a:pt x="2978" y="375941"/>
                  </a:lnTo>
                  <a:lnTo>
                    <a:pt x="25992" y="439210"/>
                  </a:lnTo>
                  <a:lnTo>
                    <a:pt x="69928" y="497772"/>
                  </a:lnTo>
                  <a:lnTo>
                    <a:pt x="99061" y="524928"/>
                  </a:lnTo>
                  <a:lnTo>
                    <a:pt x="132606" y="550476"/>
                  </a:lnTo>
                  <a:lnTo>
                    <a:pt x="170291" y="574273"/>
                  </a:lnTo>
                  <a:lnTo>
                    <a:pt x="211844" y="596174"/>
                  </a:lnTo>
                  <a:lnTo>
                    <a:pt x="256991" y="616037"/>
                  </a:lnTo>
                  <a:lnTo>
                    <a:pt x="305459" y="633717"/>
                  </a:lnTo>
                  <a:lnTo>
                    <a:pt x="356977" y="649072"/>
                  </a:lnTo>
                  <a:lnTo>
                    <a:pt x="411272" y="661957"/>
                  </a:lnTo>
                  <a:lnTo>
                    <a:pt x="468070" y="672228"/>
                  </a:lnTo>
                  <a:lnTo>
                    <a:pt x="527099" y="679743"/>
                  </a:lnTo>
                  <a:lnTo>
                    <a:pt x="588087" y="684357"/>
                  </a:lnTo>
                  <a:lnTo>
                    <a:pt x="650760" y="685926"/>
                  </a:lnTo>
                  <a:lnTo>
                    <a:pt x="713412" y="684357"/>
                  </a:lnTo>
                  <a:lnTo>
                    <a:pt x="774381" y="679743"/>
                  </a:lnTo>
                  <a:lnTo>
                    <a:pt x="833393" y="672228"/>
                  </a:lnTo>
                  <a:lnTo>
                    <a:pt x="890177" y="661957"/>
                  </a:lnTo>
                  <a:lnTo>
                    <a:pt x="944458" y="649072"/>
                  </a:lnTo>
                  <a:lnTo>
                    <a:pt x="995965" y="633717"/>
                  </a:lnTo>
                  <a:lnTo>
                    <a:pt x="1044424" y="616037"/>
                  </a:lnTo>
                  <a:lnTo>
                    <a:pt x="1089563" y="596174"/>
                  </a:lnTo>
                  <a:lnTo>
                    <a:pt x="1131108" y="574273"/>
                  </a:lnTo>
                  <a:lnTo>
                    <a:pt x="1168788" y="550476"/>
                  </a:lnTo>
                  <a:lnTo>
                    <a:pt x="1202329" y="524928"/>
                  </a:lnTo>
                  <a:lnTo>
                    <a:pt x="1231458" y="497772"/>
                  </a:lnTo>
                  <a:lnTo>
                    <a:pt x="1275390" y="439210"/>
                  </a:lnTo>
                  <a:lnTo>
                    <a:pt x="1298402" y="375941"/>
                  </a:lnTo>
                  <a:lnTo>
                    <a:pt x="1301381" y="342900"/>
                  </a:lnTo>
                  <a:lnTo>
                    <a:pt x="1298402" y="309879"/>
                  </a:lnTo>
                  <a:lnTo>
                    <a:pt x="1275390" y="246645"/>
                  </a:lnTo>
                  <a:lnTo>
                    <a:pt x="1231458" y="188109"/>
                  </a:lnTo>
                  <a:lnTo>
                    <a:pt x="1202329" y="160964"/>
                  </a:lnTo>
                  <a:lnTo>
                    <a:pt x="1168788" y="135424"/>
                  </a:lnTo>
                  <a:lnTo>
                    <a:pt x="1131108" y="111634"/>
                  </a:lnTo>
                  <a:lnTo>
                    <a:pt x="1089563" y="89738"/>
                  </a:lnTo>
                  <a:lnTo>
                    <a:pt x="1044424" y="69880"/>
                  </a:lnTo>
                  <a:lnTo>
                    <a:pt x="995965" y="52203"/>
                  </a:lnTo>
                  <a:lnTo>
                    <a:pt x="944458" y="36851"/>
                  </a:lnTo>
                  <a:lnTo>
                    <a:pt x="890177" y="23968"/>
                  </a:lnTo>
                  <a:lnTo>
                    <a:pt x="833393" y="13697"/>
                  </a:lnTo>
                  <a:lnTo>
                    <a:pt x="774381" y="6183"/>
                  </a:lnTo>
                  <a:lnTo>
                    <a:pt x="713412" y="1569"/>
                  </a:lnTo>
                  <a:lnTo>
                    <a:pt x="65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0" y="342900"/>
                  </a:moveTo>
                  <a:lnTo>
                    <a:pt x="11734" y="277746"/>
                  </a:lnTo>
                  <a:lnTo>
                    <a:pt x="45481" y="216718"/>
                  </a:lnTo>
                  <a:lnTo>
                    <a:pt x="99061" y="160964"/>
                  </a:lnTo>
                  <a:lnTo>
                    <a:pt x="132606" y="135424"/>
                  </a:lnTo>
                  <a:lnTo>
                    <a:pt x="170291" y="111634"/>
                  </a:lnTo>
                  <a:lnTo>
                    <a:pt x="211844" y="89738"/>
                  </a:lnTo>
                  <a:lnTo>
                    <a:pt x="256991" y="69880"/>
                  </a:lnTo>
                  <a:lnTo>
                    <a:pt x="305459" y="52203"/>
                  </a:lnTo>
                  <a:lnTo>
                    <a:pt x="356977" y="36851"/>
                  </a:lnTo>
                  <a:lnTo>
                    <a:pt x="411272" y="23968"/>
                  </a:lnTo>
                  <a:lnTo>
                    <a:pt x="468070" y="13697"/>
                  </a:lnTo>
                  <a:lnTo>
                    <a:pt x="527099" y="6183"/>
                  </a:lnTo>
                  <a:lnTo>
                    <a:pt x="588087" y="1569"/>
                  </a:lnTo>
                  <a:lnTo>
                    <a:pt x="650760" y="0"/>
                  </a:lnTo>
                  <a:lnTo>
                    <a:pt x="713412" y="1569"/>
                  </a:lnTo>
                  <a:lnTo>
                    <a:pt x="774381" y="6183"/>
                  </a:lnTo>
                  <a:lnTo>
                    <a:pt x="833393" y="13697"/>
                  </a:lnTo>
                  <a:lnTo>
                    <a:pt x="890177" y="23968"/>
                  </a:lnTo>
                  <a:lnTo>
                    <a:pt x="944458" y="36851"/>
                  </a:lnTo>
                  <a:lnTo>
                    <a:pt x="995965" y="52203"/>
                  </a:lnTo>
                  <a:lnTo>
                    <a:pt x="1044424" y="69880"/>
                  </a:lnTo>
                  <a:lnTo>
                    <a:pt x="1089563" y="89738"/>
                  </a:lnTo>
                  <a:lnTo>
                    <a:pt x="1131108" y="111634"/>
                  </a:lnTo>
                  <a:lnTo>
                    <a:pt x="1168788" y="135424"/>
                  </a:lnTo>
                  <a:lnTo>
                    <a:pt x="1202329" y="160964"/>
                  </a:lnTo>
                  <a:lnTo>
                    <a:pt x="1231458" y="188109"/>
                  </a:lnTo>
                  <a:lnTo>
                    <a:pt x="1275390" y="246645"/>
                  </a:lnTo>
                  <a:lnTo>
                    <a:pt x="1298402" y="309879"/>
                  </a:lnTo>
                  <a:lnTo>
                    <a:pt x="1301381" y="342900"/>
                  </a:lnTo>
                  <a:lnTo>
                    <a:pt x="1298402" y="375941"/>
                  </a:lnTo>
                  <a:lnTo>
                    <a:pt x="1275390" y="439210"/>
                  </a:lnTo>
                  <a:lnTo>
                    <a:pt x="1231458" y="497772"/>
                  </a:lnTo>
                  <a:lnTo>
                    <a:pt x="1202329" y="524928"/>
                  </a:lnTo>
                  <a:lnTo>
                    <a:pt x="1168788" y="550476"/>
                  </a:lnTo>
                  <a:lnTo>
                    <a:pt x="1131108" y="574273"/>
                  </a:lnTo>
                  <a:lnTo>
                    <a:pt x="1089563" y="596174"/>
                  </a:lnTo>
                  <a:lnTo>
                    <a:pt x="1044424" y="616037"/>
                  </a:lnTo>
                  <a:lnTo>
                    <a:pt x="995965" y="633717"/>
                  </a:lnTo>
                  <a:lnTo>
                    <a:pt x="944458" y="649072"/>
                  </a:lnTo>
                  <a:lnTo>
                    <a:pt x="890177" y="661957"/>
                  </a:lnTo>
                  <a:lnTo>
                    <a:pt x="833393" y="672228"/>
                  </a:lnTo>
                  <a:lnTo>
                    <a:pt x="774381" y="679743"/>
                  </a:lnTo>
                  <a:lnTo>
                    <a:pt x="713412" y="684357"/>
                  </a:lnTo>
                  <a:lnTo>
                    <a:pt x="650760" y="685926"/>
                  </a:lnTo>
                  <a:lnTo>
                    <a:pt x="588087" y="684357"/>
                  </a:lnTo>
                  <a:lnTo>
                    <a:pt x="527099" y="679743"/>
                  </a:lnTo>
                  <a:lnTo>
                    <a:pt x="468070" y="672228"/>
                  </a:lnTo>
                  <a:lnTo>
                    <a:pt x="411272" y="661957"/>
                  </a:lnTo>
                  <a:lnTo>
                    <a:pt x="356977" y="649072"/>
                  </a:lnTo>
                  <a:lnTo>
                    <a:pt x="305459" y="633717"/>
                  </a:lnTo>
                  <a:lnTo>
                    <a:pt x="256991" y="616037"/>
                  </a:lnTo>
                  <a:lnTo>
                    <a:pt x="211844" y="596174"/>
                  </a:lnTo>
                  <a:lnTo>
                    <a:pt x="170291" y="574273"/>
                  </a:lnTo>
                  <a:lnTo>
                    <a:pt x="132606" y="550476"/>
                  </a:lnTo>
                  <a:lnTo>
                    <a:pt x="99061" y="524928"/>
                  </a:lnTo>
                  <a:lnTo>
                    <a:pt x="69928" y="497772"/>
                  </a:lnTo>
                  <a:lnTo>
                    <a:pt x="25992" y="439210"/>
                  </a:lnTo>
                  <a:lnTo>
                    <a:pt x="2978" y="375941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10132" y="2359279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2 231 690,2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06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62400" y="3769867"/>
            <a:ext cx="1155065" cy="748665"/>
            <a:chOff x="4269295" y="3626802"/>
            <a:chExt cx="1155065" cy="748665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9851" y="3987038"/>
              <a:ext cx="93218" cy="932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572515" y="0"/>
                  </a:moveTo>
                  <a:lnTo>
                    <a:pt x="513994" y="1906"/>
                  </a:lnTo>
                  <a:lnTo>
                    <a:pt x="457159" y="7503"/>
                  </a:lnTo>
                  <a:lnTo>
                    <a:pt x="402300" y="16605"/>
                  </a:lnTo>
                  <a:lnTo>
                    <a:pt x="349704" y="29025"/>
                  </a:lnTo>
                  <a:lnTo>
                    <a:pt x="299660" y="44579"/>
                  </a:lnTo>
                  <a:lnTo>
                    <a:pt x="252455" y="63081"/>
                  </a:lnTo>
                  <a:lnTo>
                    <a:pt x="208379" y="84346"/>
                  </a:lnTo>
                  <a:lnTo>
                    <a:pt x="167719" y="108188"/>
                  </a:lnTo>
                  <a:lnTo>
                    <a:pt x="130763" y="134421"/>
                  </a:lnTo>
                  <a:lnTo>
                    <a:pt x="97800" y="162861"/>
                  </a:lnTo>
                  <a:lnTo>
                    <a:pt x="69117" y="193321"/>
                  </a:lnTo>
                  <a:lnTo>
                    <a:pt x="45003" y="225617"/>
                  </a:lnTo>
                  <a:lnTo>
                    <a:pt x="25746" y="259562"/>
                  </a:lnTo>
                  <a:lnTo>
                    <a:pt x="11635" y="294972"/>
                  </a:lnTo>
                  <a:lnTo>
                    <a:pt x="0" y="369443"/>
                  </a:lnTo>
                  <a:lnTo>
                    <a:pt x="2956" y="407202"/>
                  </a:lnTo>
                  <a:lnTo>
                    <a:pt x="25746" y="479264"/>
                  </a:lnTo>
                  <a:lnTo>
                    <a:pt x="45003" y="513195"/>
                  </a:lnTo>
                  <a:lnTo>
                    <a:pt x="69117" y="545478"/>
                  </a:lnTo>
                  <a:lnTo>
                    <a:pt x="97800" y="575928"/>
                  </a:lnTo>
                  <a:lnTo>
                    <a:pt x="130763" y="604359"/>
                  </a:lnTo>
                  <a:lnTo>
                    <a:pt x="167719" y="630586"/>
                  </a:lnTo>
                  <a:lnTo>
                    <a:pt x="208379" y="654423"/>
                  </a:lnTo>
                  <a:lnTo>
                    <a:pt x="252455" y="675684"/>
                  </a:lnTo>
                  <a:lnTo>
                    <a:pt x="299660" y="694183"/>
                  </a:lnTo>
                  <a:lnTo>
                    <a:pt x="349704" y="709735"/>
                  </a:lnTo>
                  <a:lnTo>
                    <a:pt x="402300" y="722154"/>
                  </a:lnTo>
                  <a:lnTo>
                    <a:pt x="457159" y="731255"/>
                  </a:lnTo>
                  <a:lnTo>
                    <a:pt x="513994" y="736852"/>
                  </a:lnTo>
                  <a:lnTo>
                    <a:pt x="572515" y="738759"/>
                  </a:lnTo>
                  <a:lnTo>
                    <a:pt x="631058" y="736852"/>
                  </a:lnTo>
                  <a:lnTo>
                    <a:pt x="687908" y="731255"/>
                  </a:lnTo>
                  <a:lnTo>
                    <a:pt x="742778" y="722154"/>
                  </a:lnTo>
                  <a:lnTo>
                    <a:pt x="795381" y="709735"/>
                  </a:lnTo>
                  <a:lnTo>
                    <a:pt x="845428" y="694183"/>
                  </a:lnTo>
                  <a:lnTo>
                    <a:pt x="892631" y="675684"/>
                  </a:lnTo>
                  <a:lnTo>
                    <a:pt x="936705" y="654423"/>
                  </a:lnTo>
                  <a:lnTo>
                    <a:pt x="977360" y="630586"/>
                  </a:lnTo>
                  <a:lnTo>
                    <a:pt x="1014309" y="604359"/>
                  </a:lnTo>
                  <a:lnTo>
                    <a:pt x="1047265" y="575928"/>
                  </a:lnTo>
                  <a:lnTo>
                    <a:pt x="1075940" y="545478"/>
                  </a:lnTo>
                  <a:lnTo>
                    <a:pt x="1100046" y="513195"/>
                  </a:lnTo>
                  <a:lnTo>
                    <a:pt x="1119296" y="479264"/>
                  </a:lnTo>
                  <a:lnTo>
                    <a:pt x="1133402" y="443871"/>
                  </a:lnTo>
                  <a:lnTo>
                    <a:pt x="1145031" y="369443"/>
                  </a:lnTo>
                  <a:lnTo>
                    <a:pt x="1142076" y="331661"/>
                  </a:lnTo>
                  <a:lnTo>
                    <a:pt x="1119296" y="259562"/>
                  </a:lnTo>
                  <a:lnTo>
                    <a:pt x="1100046" y="225617"/>
                  </a:lnTo>
                  <a:lnTo>
                    <a:pt x="1075940" y="193321"/>
                  </a:lnTo>
                  <a:lnTo>
                    <a:pt x="1047265" y="162861"/>
                  </a:lnTo>
                  <a:lnTo>
                    <a:pt x="1014309" y="134421"/>
                  </a:lnTo>
                  <a:lnTo>
                    <a:pt x="977360" y="108188"/>
                  </a:lnTo>
                  <a:lnTo>
                    <a:pt x="936705" y="84346"/>
                  </a:lnTo>
                  <a:lnTo>
                    <a:pt x="892631" y="63081"/>
                  </a:lnTo>
                  <a:lnTo>
                    <a:pt x="845428" y="44579"/>
                  </a:lnTo>
                  <a:lnTo>
                    <a:pt x="795381" y="29025"/>
                  </a:lnTo>
                  <a:lnTo>
                    <a:pt x="742778" y="16605"/>
                  </a:lnTo>
                  <a:lnTo>
                    <a:pt x="687908" y="7503"/>
                  </a:lnTo>
                  <a:lnTo>
                    <a:pt x="631058" y="1906"/>
                  </a:lnTo>
                  <a:lnTo>
                    <a:pt x="572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0" y="369443"/>
                  </a:moveTo>
                  <a:lnTo>
                    <a:pt x="11635" y="294972"/>
                  </a:lnTo>
                  <a:lnTo>
                    <a:pt x="25746" y="259562"/>
                  </a:lnTo>
                  <a:lnTo>
                    <a:pt x="45003" y="225617"/>
                  </a:lnTo>
                  <a:lnTo>
                    <a:pt x="69117" y="193321"/>
                  </a:lnTo>
                  <a:lnTo>
                    <a:pt x="97800" y="162861"/>
                  </a:lnTo>
                  <a:lnTo>
                    <a:pt x="130763" y="134421"/>
                  </a:lnTo>
                  <a:lnTo>
                    <a:pt x="167719" y="108188"/>
                  </a:lnTo>
                  <a:lnTo>
                    <a:pt x="208379" y="84346"/>
                  </a:lnTo>
                  <a:lnTo>
                    <a:pt x="252455" y="63081"/>
                  </a:lnTo>
                  <a:lnTo>
                    <a:pt x="299660" y="44579"/>
                  </a:lnTo>
                  <a:lnTo>
                    <a:pt x="349704" y="29025"/>
                  </a:lnTo>
                  <a:lnTo>
                    <a:pt x="402300" y="16605"/>
                  </a:lnTo>
                  <a:lnTo>
                    <a:pt x="457159" y="7503"/>
                  </a:lnTo>
                  <a:lnTo>
                    <a:pt x="513994" y="1906"/>
                  </a:lnTo>
                  <a:lnTo>
                    <a:pt x="572515" y="0"/>
                  </a:lnTo>
                  <a:lnTo>
                    <a:pt x="631058" y="1906"/>
                  </a:lnTo>
                  <a:lnTo>
                    <a:pt x="687908" y="7503"/>
                  </a:lnTo>
                  <a:lnTo>
                    <a:pt x="742778" y="16605"/>
                  </a:lnTo>
                  <a:lnTo>
                    <a:pt x="795381" y="29025"/>
                  </a:lnTo>
                  <a:lnTo>
                    <a:pt x="845428" y="44579"/>
                  </a:lnTo>
                  <a:lnTo>
                    <a:pt x="892631" y="63081"/>
                  </a:lnTo>
                  <a:lnTo>
                    <a:pt x="936705" y="84346"/>
                  </a:lnTo>
                  <a:lnTo>
                    <a:pt x="977360" y="108188"/>
                  </a:lnTo>
                  <a:lnTo>
                    <a:pt x="1014309" y="134421"/>
                  </a:lnTo>
                  <a:lnTo>
                    <a:pt x="1047265" y="162861"/>
                  </a:lnTo>
                  <a:lnTo>
                    <a:pt x="1075940" y="193321"/>
                  </a:lnTo>
                  <a:lnTo>
                    <a:pt x="1100046" y="225617"/>
                  </a:lnTo>
                  <a:lnTo>
                    <a:pt x="1119296" y="259562"/>
                  </a:lnTo>
                  <a:lnTo>
                    <a:pt x="1133402" y="294972"/>
                  </a:lnTo>
                  <a:lnTo>
                    <a:pt x="1145031" y="369443"/>
                  </a:lnTo>
                  <a:lnTo>
                    <a:pt x="1142076" y="407202"/>
                  </a:lnTo>
                  <a:lnTo>
                    <a:pt x="1119296" y="479264"/>
                  </a:lnTo>
                  <a:lnTo>
                    <a:pt x="1100046" y="513195"/>
                  </a:lnTo>
                  <a:lnTo>
                    <a:pt x="1075940" y="545478"/>
                  </a:lnTo>
                  <a:lnTo>
                    <a:pt x="1047265" y="575928"/>
                  </a:lnTo>
                  <a:lnTo>
                    <a:pt x="1014309" y="604359"/>
                  </a:lnTo>
                  <a:lnTo>
                    <a:pt x="977360" y="630586"/>
                  </a:lnTo>
                  <a:lnTo>
                    <a:pt x="936705" y="654423"/>
                  </a:lnTo>
                  <a:lnTo>
                    <a:pt x="892631" y="675684"/>
                  </a:lnTo>
                  <a:lnTo>
                    <a:pt x="845428" y="694183"/>
                  </a:lnTo>
                  <a:lnTo>
                    <a:pt x="795381" y="709735"/>
                  </a:lnTo>
                  <a:lnTo>
                    <a:pt x="742778" y="722154"/>
                  </a:lnTo>
                  <a:lnTo>
                    <a:pt x="687908" y="731255"/>
                  </a:lnTo>
                  <a:lnTo>
                    <a:pt x="631058" y="736852"/>
                  </a:lnTo>
                  <a:lnTo>
                    <a:pt x="572515" y="738759"/>
                  </a:lnTo>
                  <a:lnTo>
                    <a:pt x="513994" y="736852"/>
                  </a:lnTo>
                  <a:lnTo>
                    <a:pt x="457159" y="731255"/>
                  </a:lnTo>
                  <a:lnTo>
                    <a:pt x="402300" y="722154"/>
                  </a:lnTo>
                  <a:lnTo>
                    <a:pt x="349704" y="709735"/>
                  </a:lnTo>
                  <a:lnTo>
                    <a:pt x="299660" y="694183"/>
                  </a:lnTo>
                  <a:lnTo>
                    <a:pt x="252455" y="675684"/>
                  </a:lnTo>
                  <a:lnTo>
                    <a:pt x="208379" y="654423"/>
                  </a:lnTo>
                  <a:lnTo>
                    <a:pt x="167719" y="630586"/>
                  </a:lnTo>
                  <a:lnTo>
                    <a:pt x="130763" y="604359"/>
                  </a:lnTo>
                  <a:lnTo>
                    <a:pt x="97800" y="575928"/>
                  </a:lnTo>
                  <a:lnTo>
                    <a:pt x="69117" y="545478"/>
                  </a:lnTo>
                  <a:lnTo>
                    <a:pt x="45003" y="513195"/>
                  </a:lnTo>
                  <a:lnTo>
                    <a:pt x="25746" y="479264"/>
                  </a:lnTo>
                  <a:lnTo>
                    <a:pt x="11635" y="443871"/>
                  </a:lnTo>
                  <a:lnTo>
                    <a:pt x="0" y="369443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16200" y="3917822"/>
            <a:ext cx="873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1 576 626,0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06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6772" y="362711"/>
            <a:ext cx="5669280" cy="75590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50227" y="4444234"/>
            <a:ext cx="97155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fontAlgn="auto">
              <a:spcBef>
                <a:spcPts val="315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4 </a:t>
            </a:r>
            <a:r>
              <a:rPr sz="16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3400" y="5715000"/>
            <a:ext cx="990600" cy="287258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 fontAlgn="auto">
              <a:spcBef>
                <a:spcPts val="320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6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81951" y="5375973"/>
            <a:ext cx="97663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fontAlgn="auto">
              <a:spcBef>
                <a:spcPts val="315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6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7347" y="5959246"/>
            <a:ext cx="35540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742950" indent="-203200" fontAlgn="auto">
              <a:spcBef>
                <a:spcPts val="95"/>
              </a:spcBef>
              <a:spcAft>
                <a:spcPts val="0"/>
              </a:spcAft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социальную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сферу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Прочие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70230" fontAlgn="auto"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Условно-утвержденные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6525" y="6027737"/>
            <a:ext cx="838200" cy="716280"/>
            <a:chOff x="136525" y="6027737"/>
            <a:chExt cx="838200" cy="716280"/>
          </a:xfrm>
        </p:grpSpPr>
        <p:sp>
          <p:nvSpPr>
            <p:cNvPr id="56" name="object 56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130175" y="0"/>
                  </a:moveTo>
                  <a:lnTo>
                    <a:pt x="79504" y="8981"/>
                  </a:lnTo>
                  <a:lnTo>
                    <a:pt x="38126" y="33475"/>
                  </a:lnTo>
                  <a:lnTo>
                    <a:pt x="10229" y="69806"/>
                  </a:lnTo>
                  <a:lnTo>
                    <a:pt x="0" y="114300"/>
                  </a:lnTo>
                  <a:lnTo>
                    <a:pt x="10229" y="158793"/>
                  </a:lnTo>
                  <a:lnTo>
                    <a:pt x="38126" y="195124"/>
                  </a:lnTo>
                  <a:lnTo>
                    <a:pt x="79504" y="219618"/>
                  </a:lnTo>
                  <a:lnTo>
                    <a:pt x="130175" y="228600"/>
                  </a:lnTo>
                  <a:lnTo>
                    <a:pt x="180845" y="219618"/>
                  </a:lnTo>
                  <a:lnTo>
                    <a:pt x="222223" y="195124"/>
                  </a:lnTo>
                  <a:lnTo>
                    <a:pt x="250120" y="158793"/>
                  </a:lnTo>
                  <a:lnTo>
                    <a:pt x="260350" y="114300"/>
                  </a:lnTo>
                  <a:lnTo>
                    <a:pt x="250120" y="69806"/>
                  </a:lnTo>
                  <a:lnTo>
                    <a:pt x="222223" y="33475"/>
                  </a:lnTo>
                  <a:lnTo>
                    <a:pt x="180845" y="8981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8064A2">
                    <a:lumMod val="75000"/>
                  </a:srgbClr>
                </a:solidFill>
                <a:latin typeface="Calibri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0" y="114300"/>
                  </a:moveTo>
                  <a:lnTo>
                    <a:pt x="10229" y="69806"/>
                  </a:lnTo>
                  <a:lnTo>
                    <a:pt x="38126" y="33475"/>
                  </a:lnTo>
                  <a:lnTo>
                    <a:pt x="79504" y="8981"/>
                  </a:lnTo>
                  <a:lnTo>
                    <a:pt x="130175" y="0"/>
                  </a:lnTo>
                  <a:lnTo>
                    <a:pt x="180845" y="8981"/>
                  </a:lnTo>
                  <a:lnTo>
                    <a:pt x="222223" y="33475"/>
                  </a:lnTo>
                  <a:lnTo>
                    <a:pt x="250120" y="69806"/>
                  </a:lnTo>
                  <a:lnTo>
                    <a:pt x="260350" y="114300"/>
                  </a:lnTo>
                  <a:lnTo>
                    <a:pt x="250120" y="158793"/>
                  </a:lnTo>
                  <a:lnTo>
                    <a:pt x="222223" y="195124"/>
                  </a:lnTo>
                  <a:lnTo>
                    <a:pt x="180845" y="219618"/>
                  </a:lnTo>
                  <a:lnTo>
                    <a:pt x="130175" y="228600"/>
                  </a:lnTo>
                  <a:lnTo>
                    <a:pt x="79504" y="219618"/>
                  </a:lnTo>
                  <a:lnTo>
                    <a:pt x="38126" y="195124"/>
                  </a:lnTo>
                  <a:lnTo>
                    <a:pt x="10229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0" y="2676796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474 227,4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30%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447667" y="2265567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15 550,0 1%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4029" y="4454963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1 086 131,8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69%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160" y="1124711"/>
            <a:ext cx="122597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1 147 253,2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51%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9862" y="4048780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1 084 437,0 49%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66107" y="1295400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593 407,7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35%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7404670" y="1219200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30 750,0 2%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90635" y="4223321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1 061 583,9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63%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38400" y="0"/>
            <a:ext cx="58674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Bookman Old Style" pitchFamily="18" charset="0"/>
              </a:rPr>
              <a:t>ИСПОЛНЕНИЕ УКАЗОВ ПРЕЗИДЕНТА РОССИЙСКОЙ ФЕДЕРАЦИИ</a:t>
            </a:r>
            <a:br>
              <a:rPr lang="ru-RU" altLang="ru-RU" sz="16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Bookman Old Style" pitchFamily="18" charset="0"/>
              </a:rPr>
              <a:t> от 7 мая 2012 года 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25251"/>
              </p:ext>
            </p:extLst>
          </p:nvPr>
        </p:nvGraphicFramePr>
        <p:xfrm>
          <a:off x="1107374" y="1371600"/>
          <a:ext cx="7079364" cy="4800599"/>
        </p:xfrm>
        <a:graphic>
          <a:graphicData uri="http://schemas.openxmlformats.org/drawingml/2006/table">
            <a:tbl>
              <a:tblPr firstRow="1" bandRow="1"/>
              <a:tblGrid>
                <a:gridCol w="2804960"/>
                <a:gridCol w="909553"/>
                <a:gridCol w="1121617"/>
                <a:gridCol w="1121617"/>
                <a:gridCol w="1121617"/>
              </a:tblGrid>
              <a:tr h="896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Средняя заработная плата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  <a:endParaRPr lang="ru-RU" sz="13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14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53 100,0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53 100,0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53 100,0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9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53 500,0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53 500,0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4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58 774,0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58 774,0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58 774,0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5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защита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51 194,0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51 194,0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51 194,0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204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90" y="0"/>
            <a:ext cx="7350827" cy="129441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ИСТОЧНИКИ ФИНАНСИРОВАНИЯ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 ДЕФИЦИТ БЮДЖЕТА </a:t>
            </a:r>
            <a:b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КРАПИВИНСКОГО МУНИЦИПАЛЬНОГО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141" y="5601126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дефицита бюджета:</a:t>
            </a: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изменение остатков на счетах по учету средств</a:t>
            </a: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72000"/>
              </p:ext>
            </p:extLst>
          </p:nvPr>
        </p:nvGraphicFramePr>
        <p:xfrm>
          <a:off x="279400" y="1745672"/>
          <a:ext cx="8128330" cy="41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0"/>
            <a:ext cx="957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46339" y="1434091"/>
            <a:ext cx="11430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219200" y="1219200"/>
            <a:ext cx="6705600" cy="4894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Контактная информация: 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Крапивинского муниципального округа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Адрес: 652440, Кемеровская область, 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</a:rPr>
              <a:t>пгт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. Крапивинский, ул.Юбилейная, 15.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Электронная почта: 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  <a:hlinkClick r:id="rId3"/>
              </a:rPr>
              <a:t>k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  <a:hlinkClick r:id="rId3"/>
              </a:rPr>
              <a:t>r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  <a:hlinkClick r:id="rId3"/>
              </a:rPr>
              <a:t>pr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  <a:hlinkClick r:id="rId3"/>
              </a:rPr>
              <a:t>f@ofukem.ru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Начальник – Стоянова Ольга Васильевна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Телефон (8 38446) 2-22-39, Факс: 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</a:rPr>
              <a:t>2-22-54</a:t>
            </a: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График работы: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Понедельник-пятница с 8-30 до 17-30,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Обеденный перерыв с 13-00 до 14-00.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Выходной: суббота, воскресенье</a:t>
            </a:r>
          </a:p>
          <a:p>
            <a:pPr algn="ctr">
              <a:buFont typeface="Arial" pitchFamily="34" charset="0"/>
              <a:buNone/>
            </a:pP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Размещен на  официальном сайте Крапивинского муниципального  округа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  <a:hlinkClick r:id="rId4"/>
              </a:rPr>
              <a:t>http://www.krapivino.ru/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403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738" y="53340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15660"/>
              </p:ext>
            </p:extLst>
          </p:nvPr>
        </p:nvGraphicFramePr>
        <p:xfrm>
          <a:off x="261257" y="938150"/>
          <a:ext cx="8680862" cy="5861134"/>
        </p:xfrm>
        <a:graphic>
          <a:graphicData uri="http://schemas.openxmlformats.org/drawingml/2006/table">
            <a:tbl>
              <a:tblPr firstRow="1" bandRow="1"/>
              <a:tblGrid>
                <a:gridCol w="4560125"/>
                <a:gridCol w="665018"/>
                <a:gridCol w="760021"/>
                <a:gridCol w="736270"/>
                <a:gridCol w="617517"/>
                <a:gridCol w="712519"/>
                <a:gridCol w="629392"/>
              </a:tblGrid>
              <a:tr h="21073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194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35998" marR="17999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1012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28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5167,5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5290,8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27088" y="0"/>
            <a:ext cx="8316912" cy="692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088" y="1125538"/>
            <a:ext cx="7921625" cy="53990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938" y="609600"/>
            <a:ext cx="2232025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Утверждение отчета об исполнении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(май-июнь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4221163"/>
            <a:ext cx="2160588" cy="86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938" y="6000750"/>
            <a:ext cx="2232025" cy="628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бюджета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6600" y="4005263"/>
            <a:ext cx="1949450" cy="1368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бюджета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(ноябрь-декабрь 2023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5463" y="1773238"/>
            <a:ext cx="2160587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152400" y="1905000"/>
            <a:ext cx="2052638" cy="1233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отчета об исполнении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1мая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62200" y="1828800"/>
            <a:ext cx="4873625" cy="3976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составляется на основе: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Закона Кемеровской области –Кузбасса «Об областном бюджете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Прогноза социально-экономического развития Крапивинского муниципального округа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до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направлениях  бюджетной и налоговой политики  Крапивинского муниципального округа на 2024 год и на плановый период 2025 и 2026 годов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Муниципальных программ Крапивинского муниципального округа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0"/>
            <a:ext cx="11160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933291"/>
              </p:ext>
            </p:extLst>
          </p:nvPr>
        </p:nvGraphicFramePr>
        <p:xfrm>
          <a:off x="174625" y="1371600"/>
          <a:ext cx="8740775" cy="5229570"/>
        </p:xfrm>
        <a:graphic>
          <a:graphicData uri="http://schemas.openxmlformats.org/drawingml/2006/table">
            <a:tbl>
              <a:tblPr/>
              <a:tblGrid>
                <a:gridCol w="565602"/>
                <a:gridCol w="1328232"/>
                <a:gridCol w="1717720"/>
                <a:gridCol w="1459259"/>
                <a:gridCol w="1918852"/>
                <a:gridCol w="1751110"/>
              </a:tblGrid>
              <a:tr h="45735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6912">
                <a:tc rowSpan="4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244 188,0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262 536,0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281 883,0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40 490,0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42 429,0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42 095,0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1 939 512,2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1 263 711,0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1 353 463,8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0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2 224 190,2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1 568 676,0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1 677 441,8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59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местного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689 </a:t>
                      </a: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190,0</a:t>
                      </a:r>
                      <a:endParaRPr lang="ru-RU" alt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612 </a:t>
                      </a: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551,1</a:t>
                      </a:r>
                      <a:endParaRPr lang="ru-RU" alt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609 </a:t>
                      </a: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587,0</a:t>
                      </a:r>
                      <a:endParaRPr lang="ru-RU" alt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06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областного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1 458 244,8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937</a:t>
                      </a:r>
                      <a:r>
                        <a:rPr lang="ru-RU" alt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622,7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1 049 699,5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06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84 255,4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26 452,2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26 455,3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75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2 231 690,2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alt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576 626,0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1 685 741,8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03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ефицит (-), профицит (+)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-7 500,0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-7 950,0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-8 300,0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</a:tr>
              <a:tr h="58951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7 500,0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7 950,0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8 300,0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133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7 500,0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7 950,0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8 300,0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00200" y="284163"/>
            <a:ext cx="65865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ОСНОВНЫЕ ХАРАКТЕРИСТИКИ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БЮДЖЕТА КРАПИВИНСКОГО МУНИЦИПАЛЬНОГО ОКРУГА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" name="Text Box 188"/>
          <p:cNvSpPr txBox="1">
            <a:spLocks noChangeArrowheads="1"/>
          </p:cNvSpPr>
          <p:nvPr/>
        </p:nvSpPr>
        <p:spPr bwMode="auto">
          <a:xfrm rot="16200000">
            <a:off x="-239712" y="2446337"/>
            <a:ext cx="137160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540000"/>
                </a:solidFill>
                <a:latin typeface="Bookman Old Style" pitchFamily="18" charset="0"/>
                <a:cs typeface="+mn-cs"/>
              </a:rPr>
              <a:t>Доходы</a:t>
            </a: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 rot="16200000">
            <a:off x="-278606" y="3999706"/>
            <a:ext cx="1447800" cy="306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Р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асходы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>
            <a:off x="34925" y="5638800"/>
            <a:ext cx="2022475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Источники финансирования дефицита бюджета</a:t>
            </a:r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31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17080" y="982663"/>
            <a:ext cx="1245919" cy="33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тыс.руб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1600200" y="152401"/>
            <a:ext cx="6586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НОРМАТИВЫ ОТЧИСЛЕНИЯ НАЛОГОВЫХ И НЕНАЛОГОВЫХ ДОХОДОВ В </a:t>
            </a:r>
            <a:endParaRPr lang="ru-RU" altLang="ru-RU" sz="1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БЮДЖЕТ </a:t>
            </a:r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КРАПИВИНСКОГО МУНИЦИПАЛЬНОГО ОКРУГА В </a:t>
            </a: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2024 </a:t>
            </a:r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ГОДУ</a:t>
            </a:r>
          </a:p>
        </p:txBody>
      </p:sp>
      <p:pic>
        <p:nvPicPr>
          <p:cNvPr id="3379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0541"/>
              </p:ext>
            </p:extLst>
          </p:nvPr>
        </p:nvGraphicFramePr>
        <p:xfrm>
          <a:off x="533400" y="1370013"/>
          <a:ext cx="8305800" cy="5263210"/>
        </p:xfrm>
        <a:graphic>
          <a:graphicData uri="http://schemas.openxmlformats.org/drawingml/2006/table">
            <a:tbl>
              <a:tblPr firstRow="1" bandRow="1"/>
              <a:tblGrid>
                <a:gridCol w="452623"/>
                <a:gridCol w="4697033"/>
                <a:gridCol w="3156144"/>
              </a:tblGrid>
              <a:tr h="292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Норматив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отчислений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ДОХОДЫ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(НДФЛ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дополнительному нормативу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61,13%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46,13%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 (на бензин, моторные масла, дизельное топливо)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дифференцированным нормативам,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исходя из протяженности дорог -0,2162%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 (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УСН)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 (ЕСХН)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5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НЕНАЛОГОВЫЕ ДОХОДЫ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земельные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участки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поступления от использования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муниципальными казенными учреждениями, доходы от компенсации затрат государства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земельных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участков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Поступления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штрафов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иных сумм возмещения ущерба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2497"/>
              </p:ext>
            </p:extLst>
          </p:nvPr>
        </p:nvGraphicFramePr>
        <p:xfrm>
          <a:off x="228600" y="1371600"/>
          <a:ext cx="8659813" cy="5181122"/>
        </p:xfrm>
        <a:graphic>
          <a:graphicData uri="http://schemas.openxmlformats.org/drawingml/2006/table">
            <a:tbl>
              <a:tblPr firstRow="1" bandRow="1"/>
              <a:tblGrid>
                <a:gridCol w="4343401"/>
                <a:gridCol w="1353786"/>
                <a:gridCol w="1447800"/>
                <a:gridCol w="1514826"/>
              </a:tblGrid>
              <a:tr h="336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1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6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244 188,0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262 536,0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281 883,0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176 535,0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192 077,0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208 659,0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18 420,0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19 699,0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20 900,0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(УСН, 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ЕСХН, патентная система)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26 433,0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27 350,0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28 294,0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Имущественные налоги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19 550,0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20 110,0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20 680,0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3 300,0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3 350,0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40 490,0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42 429,0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42 095,0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 (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земли, муниципального имущества)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35 070,0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36 850,0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36 850,0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2 875,0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3 018,0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3 168,0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9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земли, муниципального имущества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Штрафные санкции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ДОХОДОВ:</a:t>
                      </a:r>
                      <a:endParaRPr lang="ru-RU" sz="16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284 678,0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304 965,0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323 978,0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15045" y="1"/>
            <a:ext cx="68431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НАЛОГОВЫЕ И НЕНАЛОГОВЫЕ ДОХОДЫ БЮДЖЕТА КРАПИВИНСКОГО МУНИЦИПАЛЬНОГО ОКРУГА</a:t>
            </a:r>
          </a:p>
        </p:txBody>
      </p:sp>
      <p:pic>
        <p:nvPicPr>
          <p:cNvPr id="1237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48600" y="973777"/>
            <a:ext cx="990600" cy="32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уголо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уголок</Template>
  <TotalTime>9045</TotalTime>
  <Words>4824</Words>
  <Application>Microsoft Office PowerPoint</Application>
  <PresentationFormat>Экран (4:3)</PresentationFormat>
  <Paragraphs>1079</Paragraphs>
  <Slides>43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уголок</vt:lpstr>
      <vt:lpstr>Office Theme</vt:lpstr>
      <vt:lpstr>1_Office Theme</vt:lpstr>
      <vt:lpstr>Лист</vt:lpstr>
      <vt:lpstr>Презентация PowerPoint</vt:lpstr>
      <vt:lpstr>ПОКАЗАТЕЛИ ПРОГНОЗА СОЦИАЛЬНО-ЭКОНОМИЧЕСКОГО РАЗВИТИЯ КРАПИВИНСКОГО МУНИЦИПАЛЬНОГО ОКРУГА</vt:lpstr>
      <vt:lpstr>ПОКАЗАТЕЛИ ЭФФЕКТИВНОСТИ ДЕЯТЕЛЬНОСТИ ОРГАНОВ МЕСТНОГО САМОУПРАВЛЕНИЯ КРАПИВИНСКОГО МУНИЦИПАЛЬНОГО ОКРУГА </vt:lpstr>
      <vt:lpstr>ПОКАЗАТЕЛИ ЭФФЕКТИВНОСТИ ДЕЯТЕЛЬНОСТИ ОРГАНОВ МЕСТНОГО САМОУПРАВЛЕНИЯ КРАПИВИНСКОГО МУНИЦИПАЛЬНОГО ОКРУГА </vt:lpstr>
      <vt:lpstr>ПОКАЗАТЕЛИ ЭФФЕКТИВНОСТИ ДЕЯТЕЛЬНОСТИ ОРГАНОВ МЕСТНОГО САМОУПРАВЛЕНИЯ КРАПИВИНСКОГО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В БЮДЖЕТ КРАПИВИНСКОГО МУНИЦИПАЛЬНОГО ОКРУГА</vt:lpstr>
      <vt:lpstr>ГЛАВНЫЕ ЗАДАЧИ И ПРИОРИТЕТЫ ФОРМИРОВАНИЯ БЮДЖЕТА КРАПИВИНСКОГО МУНИЦИПАЛЬНОГО ОКРУГА ПО РАСХОДАМ  НА 2024-2026 ГОДЫ:</vt:lpstr>
      <vt:lpstr>Презентация PowerPoint</vt:lpstr>
      <vt:lpstr>БЮДЖЕТА КРАПИВИНСКОГО МУНИЦИПАЛЬНОГО ОКРУГА НА 2024-2026  ГОДЫ</vt:lpstr>
      <vt:lpstr>МУНИЦИПАЛЬНАЯ ПРОГРАММА  «ОРГАНИЗАЦИЯ МЕСТНОГО САМОУПРАВЛЕНИЯ» </vt:lpstr>
      <vt:lpstr>МУНИЦИПАЛЬНАЯ ПРОГРАММА   «РАЗВИТИЕ ОБРАЗОВАНИЯ»</vt:lpstr>
      <vt:lpstr>МЕРЫ СОЦИАЛЬНОЙ ПОДДЕРЖКИ, ПРЕДОСТАВЛЯЕМЫЕ ИЗ БЮДЖЕТА КРАПИВИНСКОГО МУНИЦИПАЛЬНОГО ОКРУГА, В РАМКАХ МП «РАЗВИТИЕ ОБРАЗОВАНИЯ»</vt:lpstr>
      <vt:lpstr>МЕРЫ СОЦИАЛЬНОЙ ПОДДЕРЖКИ, ПРЕДОСТАВЛЯЕМЫЕ ИЗ БЮДЖЕТА КРАПИВИНСКОГО МУНИЦИПАЛЬНОГО ОКРУГА, В РАМКАХ МП «РАЗВИТИЕ ОБРАЗОВАНИЯ»</vt:lpstr>
      <vt:lpstr>РАСХОДЫ НА ОХРАНУ СЕМЬИ И ДЕТСТВА</vt:lpstr>
      <vt:lpstr>РАСХОДЫ НА ОХРАНУ СЕМЬИ И ДЕТСТВА</vt:lpstr>
      <vt:lpstr>МУНИЦИПАЛЬНАЯ ПРОГРАММА  «СОЦИАЛЬНАЯ ПОДДЕРЖКА НАСЕЛЕНИЯ»</vt:lpstr>
      <vt:lpstr>Презентация PowerPoint</vt:lpstr>
      <vt:lpstr>МУНИЦИПАЛЬНАЯ ПРОГРАММА  «КУЛЬТУРА» </vt:lpstr>
      <vt:lpstr>МУНИЦИПАЛЬНАЯ ПРОГРАММА  «ИМУЩЕСТВЕННЫЙ КОМПЛЕКС»</vt:lpstr>
      <vt:lpstr>МУНИЦИПАЛЬНАЯ ПРОГРАММА  «ОБЕСПЕЧЕНИЕ БЕЗОПАСНОСТИ ЖИЗНЕДЕЯТЕЛЬНОСТИ НАСЕЛЕНИЯ НА ТЕРРИТОРИИ КМО»</vt:lpstr>
      <vt:lpstr>МУНИЦИПАЛЬНАЯ ПРОГРАММА   «РАЗВИТИЕ СФЕРЫ МАЛОГО И СРЕДНЕГО ПРЕДПРИНИМАТЕЛЬСТВА»</vt:lpstr>
      <vt:lpstr>МУНИЦИПАЛЬНАЯ ПРОГРАММА   «МОДЕРНИЗАЦИЯ ОБЪЕКТОВ СОЦИАЛЬНОЙ СФЕРЫ И ЖИЛОГО ФОНДА»</vt:lpstr>
      <vt:lpstr>МУНИЦИПАЛЬНАЯ ПРОГРАММА   «РАЗВИТИЕ МУНИЦИПАЛЬНОЙ СЛУЖБЫ»</vt:lpstr>
      <vt:lpstr>МУНИЦИПАЛЬНАЯ ПРОГРАММА  «ПРОФИЛАКТИКА БЕЗНАДЗОРНОСТИ И ПРАВОНАРУШЕНИЙ НЕСОВЕРШЕННОЛЕТНИХ»</vt:lpstr>
      <vt:lpstr>МУНИЦИПАЛЬНАЯ  ПРОГРАММА   «УЛУЧШЕНИЕ УСЛОВИЙ И ОХРАНЫ ТРУДА» </vt:lpstr>
      <vt:lpstr>Презентация PowerPoint</vt:lpstr>
      <vt:lpstr>МУНИЦИПАЛЬНАЯ ПРОГРАММА   «РАЗВИТИЕ ТУРИЗМА» </vt:lpstr>
      <vt:lpstr>МУНИЦИПАЛЬНАЯ ПРОГРАММА   «ПРОФИЛАКТИКА ТЕРРОРИЗМА, МИНИМИЗАЦИЯ И ЛИКВИДАЦИЯ ПОСЛЕДСТВИЙ ЕГО ПРОЯВЛЕНИЙ» </vt:lpstr>
      <vt:lpstr>МУНИЦИПАЛЬНАЯ ПРОГРАММА   «ПРЕДУПРЕЖДЕНИЕ ВОЗНИКНОВЕНИЯ, РАСПРОСТРАНЕНИЯ И ЛИКВИДАЦИЯ ЗАРАЗНЫХ И НЕЗАРАЗНЫХ ЗАБОЛЕВАНИЙ ЖИВОТНЫХ И ПТИЦЫ, В ТОМ ЧИСЛЕ ОБЩИХ ДЛЯ ЧЕЛОВЕКА И ЖИВОТНЫХ»</vt:lpstr>
      <vt:lpstr>МУНИЦИПАЛЬНАЯ ПРОГРАММА  «ЧИСТАЯ ВОДА»</vt:lpstr>
      <vt:lpstr>МУНИЦИПАЛЬНАЯ ПРОГРАММА   «ДОРОЖНОЕ ХОЗЯЙСТВО И НАЦИОНАЛЬНАЯ ЭКОНОМИКА» </vt:lpstr>
      <vt:lpstr>ДОРОЖНЫЙ ФОНД КРАПИВИНСКОГО МУНИЦИПАЛЬНОГО ОКРУГА</vt:lpstr>
      <vt:lpstr>МЕРОПРИЯТИЯ ПО СНИЖЕНИЮ НЕГАТИВНОГО ВОЗДЕЙСТВИЯ НА ОКРУЖАЮЩУЮ СРЕДУ</vt:lpstr>
      <vt:lpstr>Презентация PowerPoint</vt:lpstr>
      <vt:lpstr>Презентация PowerPoint</vt:lpstr>
      <vt:lpstr>ИСТОЧНИКИ ФИНАНСИРОВАНИЯ  И ДЕФИЦИТ БЮДЖЕТА  КРАПИВИНСКОГО МУНИЦИПАЛЬНОГО ОКРУГА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ASFR</dc:creator>
  <cp:lastModifiedBy>BUD</cp:lastModifiedBy>
  <cp:revision>1064</cp:revision>
  <cp:lastPrinted>2023-12-28T08:46:48Z</cp:lastPrinted>
  <dcterms:created xsi:type="dcterms:W3CDTF">2004-02-11T14:41:34Z</dcterms:created>
  <dcterms:modified xsi:type="dcterms:W3CDTF">2023-12-28T09:52:13Z</dcterms:modified>
</cp:coreProperties>
</file>