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_rels/slideLayout3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6.xml.rels" ContentType="application/vnd.openxmlformats-package.relationships+xml"/>
  <Override PartName="/ppt/slideLayouts/slideLayout2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drawings/_rels/drawing1.xml.rels" ContentType="application/vnd.openxmlformats-package.relationships+xml"/>
  <Override PartName="/ppt/drawings/drawing1.xml" ContentType="application/vnd.openxmlformats-officedocument.drawingml.chartshape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media/image2.jpeg" ContentType="image/jpeg"/>
  <Override PartName="/ppt/media/image3.png" ContentType="image/png"/>
  <Override PartName="/ppt/media/image4.jpeg" ContentType="image/jpeg"/>
  <Override PartName="/ppt/media/image5.png" ContentType="image/png"/>
  <Override PartName="/ppt/media/image8.jpeg" ContentType="image/jpeg"/>
  <Override PartName="/ppt/media/image6.jpeg" ContentType="image/jpeg"/>
  <Override PartName="/ppt/media/image7.jpeg" ContentType="image/jpeg"/>
  <Override PartName="/ppt/media/image9.jpeg" ContentType="image/jpeg"/>
  <Override PartName="/ppt/charts/_rels/chart2.xml.rels" ContentType="application/vnd.openxmlformats-package.relationships+xml"/>
  <Override PartName="/ppt/charts/chart1.xml" ContentType="application/vnd.openxmlformats-officedocument.drawingml.chart+xml"/>
  <Override PartName="/ppt/charts/chart2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presProps" Target="presProps.xml"/>
</Relationships>
</file>

<file path=ppt/charts/_rels/chart2.xml.rels><?xml version="1.0" encoding="UTF-8"?>
<Relationships xmlns="http://schemas.openxmlformats.org/package/2006/relationships"><Relationship Id="rId1" Type="http://schemas.openxmlformats.org/officeDocument/2006/relationships/chartUserShapes" Target="../drawings/drawing1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30"/>
      <c:rotY val="0"/>
      <c:rAngAx val="0"/>
      <c:perspective val="10"/>
    </c:view3D>
    <c:floor>
      <c:spPr>
        <a:solidFill>
          <a:srgbClr val="d9d9d9"/>
        </a:solidFill>
        <a:ln w="0">
          <a:noFill/>
        </a:ln>
      </c:spPr>
    </c:floor>
    <c:sideWall>
      <c:spPr>
        <a:solidFill>
          <a:srgbClr val="d9d9d9"/>
        </a:solidFill>
        <a:ln w="0">
          <a:noFill/>
        </a:ln>
      </c:spPr>
    </c:sideWall>
    <c:backWall>
      <c:spPr>
        <a:solidFill>
          <a:srgbClr val="d9d9d9"/>
        </a:solidFill>
        <a:ln w="0">
          <a:noFill/>
        </a:ln>
      </c:spPr>
    </c:backWall>
    <c:plotArea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1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 w="0">
                <a:noFill/>
              </a:ln>
            </c:spPr>
          </c:dPt>
          <c:dPt>
            <c:idx val="1"/>
            <c:spPr>
              <a:solidFill>
                <a:srgbClr val="ff420e"/>
              </a:solidFill>
              <a:ln w="0">
                <a:noFill/>
              </a:ln>
            </c:spPr>
          </c:dPt>
          <c:dPt>
            <c:idx val="2"/>
            <c:spPr>
              <a:solidFill>
                <a:srgbClr val="ffd32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579d1c"/>
              </a:solidFill>
              <a:ln w="0">
                <a:noFill/>
              </a:ln>
            </c:spPr>
          </c:dPt>
          <c:dPt>
            <c:idx val="4"/>
            <c:spPr>
              <a:solidFill>
                <a:srgbClr val="7e0021"/>
              </a:solidFill>
              <a:ln w="0">
                <a:noFill/>
              </a:ln>
            </c:spPr>
          </c:dPt>
          <c:dPt>
            <c:idx val="5"/>
            <c:spPr>
              <a:solidFill>
                <a:srgbClr val="83caff"/>
              </a:solidFill>
              <a:ln w="0">
                <a:noFill/>
              </a:ln>
            </c:spPr>
          </c:dPt>
          <c:dPt>
            <c:idx val="6"/>
            <c:spPr>
              <a:solidFill>
                <a:srgbClr val="314004"/>
              </a:solidFill>
              <a:ln w="0">
                <a:noFill/>
              </a:ln>
            </c:spPr>
          </c:dPt>
          <c:dPt>
            <c:idx val="7"/>
            <c:spPr>
              <a:solidFill>
                <a:srgbClr val="aecf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4b1f6f"/>
              </a:solidFill>
              <a:ln w="0">
                <a:noFill/>
              </a:ln>
            </c:spPr>
          </c:dPt>
          <c:dPt>
            <c:idx val="9"/>
            <c:spPr>
              <a:solidFill>
                <a:srgbClr val="ff950e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c5000b"/>
              </a:solidFill>
              <a:ln w="0">
                <a:noFill/>
              </a:ln>
            </c:spPr>
          </c:dPt>
          <c:dPt>
            <c:idx val="11"/>
            <c:spPr>
              <a:solidFill>
                <a:srgbClr val="00000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00000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000000"/>
              </a:solidFill>
              <a:ln w="0">
                <a:noFill/>
              </a:ln>
            </c:spPr>
          </c:dPt>
          <c:dLbls>
            <c:numFmt formatCode="General" sourceLinked="0"/>
            <c:dLbl>
              <c:idx val="0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2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3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4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5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6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7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8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9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0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1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2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3"/>
              <c:numFmt formatCode="General" sourceLinked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XO Oriel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14"/>
                <c:pt idx="0">
                  <c:v>Образование (от детского сада до школы)</c:v>
                </c:pt>
                <c:pt idx="1">
                  <c:v>Прочие</c:v>
                </c:pt>
                <c:pt idx="2">
                  <c:v>Культура</c:v>
                </c:pt>
                <c:pt idx="3">
                  <c:v>Делопроизводство</c:v>
                </c:pt>
                <c:pt idx="4">
                  <c:v>Социальная сфера</c:v>
                </c:pt>
                <c:pt idx="5">
                  <c:v>Сельское хозяйство </c:v>
                </c:pt>
                <c:pt idx="6">
                  <c:v>КУМИ</c:v>
                </c:pt>
                <c:pt idx="7">
                  <c:v>Транспорт</c:v>
                </c:pt>
                <c:pt idx="8">
                  <c:v>Обращение граждан</c:v>
                </c:pt>
                <c:pt idx="9">
                  <c:v>Спорт</c:v>
                </c:pt>
                <c:pt idx="10">
                  <c:v>Архив</c:v>
                </c:pt>
                <c:pt idx="11">
                  <c:v>ЖКХ</c:v>
                </c:pt>
                <c:pt idx="12">
                  <c:v>Образование (высшее и среднее специальное)</c:v>
                </c:pt>
                <c:pt idx="13">
                  <c:v>Предпринимательство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4"/>
                <c:pt idx="0">
                  <c:v>18</c:v>
                </c:pt>
                <c:pt idx="1">
                  <c:v>14</c:v>
                </c:pt>
                <c:pt idx="2">
                  <c:v>9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 2</c:v>
                </c:pt>
              </c:strCache>
            </c:strRef>
          </c:tx>
          <c:spPr>
            <a:solidFill>
              <a:srgbClr val="ff420e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 w="0">
                <a:noFill/>
              </a:ln>
            </c:spPr>
          </c:dPt>
          <c:dPt>
            <c:idx val="1"/>
            <c:spPr>
              <a:solidFill>
                <a:srgbClr val="ff420e"/>
              </a:solidFill>
              <a:ln w="0">
                <a:noFill/>
              </a:ln>
            </c:spPr>
          </c:dPt>
          <c:dPt>
            <c:idx val="2"/>
            <c:spPr>
              <a:solidFill>
                <a:srgbClr val="ffd32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579d1c"/>
              </a:solidFill>
              <a:ln w="0">
                <a:noFill/>
              </a:ln>
            </c:spPr>
          </c:dPt>
          <c:dPt>
            <c:idx val="4"/>
            <c:spPr>
              <a:solidFill>
                <a:srgbClr val="7e0021"/>
              </a:solidFill>
              <a:ln w="0">
                <a:noFill/>
              </a:ln>
            </c:spPr>
          </c:dPt>
          <c:dPt>
            <c:idx val="5"/>
            <c:spPr>
              <a:solidFill>
                <a:srgbClr val="83caff"/>
              </a:solidFill>
              <a:ln w="0">
                <a:noFill/>
              </a:ln>
            </c:spPr>
          </c:dPt>
          <c:dPt>
            <c:idx val="6"/>
            <c:spPr>
              <a:solidFill>
                <a:srgbClr val="314004"/>
              </a:solidFill>
              <a:ln w="0">
                <a:noFill/>
              </a:ln>
            </c:spPr>
          </c:dPt>
          <c:dPt>
            <c:idx val="7"/>
            <c:spPr>
              <a:solidFill>
                <a:srgbClr val="aecf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4b1f6f"/>
              </a:solidFill>
              <a:ln w="0">
                <a:noFill/>
              </a:ln>
            </c:spPr>
          </c:dPt>
          <c:dPt>
            <c:idx val="9"/>
            <c:spPr>
              <a:solidFill>
                <a:srgbClr val="ff950e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c5000b"/>
              </a:solidFill>
              <a:ln w="0">
                <a:noFill/>
              </a:ln>
            </c:spPr>
          </c:dPt>
          <c:dPt>
            <c:idx val="11"/>
            <c:spPr>
              <a:solidFill>
                <a:srgbClr val="00000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00000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00000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5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6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7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8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9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XO Orie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14"/>
                <c:pt idx="0">
                  <c:v>Образование (от детского сада до школы)</c:v>
                </c:pt>
                <c:pt idx="1">
                  <c:v>Прочие</c:v>
                </c:pt>
                <c:pt idx="2">
                  <c:v>Культура</c:v>
                </c:pt>
                <c:pt idx="3">
                  <c:v>Делопроизводство</c:v>
                </c:pt>
                <c:pt idx="4">
                  <c:v>Социальная сфера</c:v>
                </c:pt>
                <c:pt idx="5">
                  <c:v>Сельское хозяйство </c:v>
                </c:pt>
                <c:pt idx="6">
                  <c:v>КУМИ</c:v>
                </c:pt>
                <c:pt idx="7">
                  <c:v>Транспорт</c:v>
                </c:pt>
                <c:pt idx="8">
                  <c:v>Обращение граждан</c:v>
                </c:pt>
                <c:pt idx="9">
                  <c:v>Спорт</c:v>
                </c:pt>
                <c:pt idx="10">
                  <c:v>Архив</c:v>
                </c:pt>
                <c:pt idx="11">
                  <c:v>ЖКХ</c:v>
                </c:pt>
                <c:pt idx="12">
                  <c:v>Образование (высшее и среднее специальное)</c:v>
                </c:pt>
                <c:pt idx="13">
                  <c:v>Предпринимательство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 3</c:v>
                </c:pt>
              </c:strCache>
            </c:strRef>
          </c:tx>
          <c:spPr>
            <a:solidFill>
              <a:srgbClr val="ffd320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 w="0">
                <a:noFill/>
              </a:ln>
            </c:spPr>
          </c:dPt>
          <c:dPt>
            <c:idx val="1"/>
            <c:spPr>
              <a:solidFill>
                <a:srgbClr val="ff420e"/>
              </a:solidFill>
              <a:ln w="0">
                <a:noFill/>
              </a:ln>
            </c:spPr>
          </c:dPt>
          <c:dPt>
            <c:idx val="2"/>
            <c:spPr>
              <a:solidFill>
                <a:srgbClr val="ffd32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579d1c"/>
              </a:solidFill>
              <a:ln w="0">
                <a:noFill/>
              </a:ln>
            </c:spPr>
          </c:dPt>
          <c:dPt>
            <c:idx val="4"/>
            <c:spPr>
              <a:solidFill>
                <a:srgbClr val="7e0021"/>
              </a:solidFill>
              <a:ln w="0">
                <a:noFill/>
              </a:ln>
            </c:spPr>
          </c:dPt>
          <c:dPt>
            <c:idx val="5"/>
            <c:spPr>
              <a:solidFill>
                <a:srgbClr val="83caff"/>
              </a:solidFill>
              <a:ln w="0">
                <a:noFill/>
              </a:ln>
            </c:spPr>
          </c:dPt>
          <c:dPt>
            <c:idx val="6"/>
            <c:spPr>
              <a:solidFill>
                <a:srgbClr val="314004"/>
              </a:solidFill>
              <a:ln w="0">
                <a:noFill/>
              </a:ln>
            </c:spPr>
          </c:dPt>
          <c:dPt>
            <c:idx val="7"/>
            <c:spPr>
              <a:solidFill>
                <a:srgbClr val="aecf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4b1f6f"/>
              </a:solidFill>
              <a:ln w="0">
                <a:noFill/>
              </a:ln>
            </c:spPr>
          </c:dPt>
          <c:dPt>
            <c:idx val="9"/>
            <c:spPr>
              <a:solidFill>
                <a:srgbClr val="ff950e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c5000b"/>
              </a:solidFill>
              <a:ln w="0">
                <a:noFill/>
              </a:ln>
            </c:spPr>
          </c:dPt>
          <c:dPt>
            <c:idx val="11"/>
            <c:spPr>
              <a:solidFill>
                <a:srgbClr val="00000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00000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00000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5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6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7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8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9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XO Orie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XO Orie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14"/>
                <c:pt idx="0">
                  <c:v>Образование (от детского сада до школы)</c:v>
                </c:pt>
                <c:pt idx="1">
                  <c:v>Прочие</c:v>
                </c:pt>
                <c:pt idx="2">
                  <c:v>Культура</c:v>
                </c:pt>
                <c:pt idx="3">
                  <c:v>Делопроизводство</c:v>
                </c:pt>
                <c:pt idx="4">
                  <c:v>Социальная сфера</c:v>
                </c:pt>
                <c:pt idx="5">
                  <c:v>Сельское хозяйство </c:v>
                </c:pt>
                <c:pt idx="6">
                  <c:v>КУМИ</c:v>
                </c:pt>
                <c:pt idx="7">
                  <c:v>Транспорт</c:v>
                </c:pt>
                <c:pt idx="8">
                  <c:v>Обращение граждан</c:v>
                </c:pt>
                <c:pt idx="9">
                  <c:v>Спорт</c:v>
                </c:pt>
                <c:pt idx="10">
                  <c:v>Архив</c:v>
                </c:pt>
                <c:pt idx="11">
                  <c:v>ЖКХ</c:v>
                </c:pt>
                <c:pt idx="12">
                  <c:v>Образование (высшее и среднее специальное)</c:v>
                </c:pt>
                <c:pt idx="13">
                  <c:v>Предпринимательство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4"/>
              </c:numCache>
            </c:numRef>
          </c:val>
        </c:ser>
      </c:pie3DChart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XO Oriel"/>
              <a:ea typeface="DejaVu Sans"/>
            </a:defRPr>
          </a:pPr>
        </a:p>
      </c:txPr>
    </c:legend>
    <c:plotVisOnly val="1"/>
    <c:dispBlanksAs val="zero"/>
  </c:chart>
  <c:spPr>
    <a:noFill/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390199394694677"/>
          <c:y val="0.556581519175035"/>
          <c:w val="0.347249421399323"/>
          <c:h val="0.335512569926535"/>
        </c:manualLayout>
      </c:layout>
      <c:barChart>
        <c:barDir val="col"/>
        <c:grouping val="clustered"/>
        <c:varyColors val="0"/>
        <c:axId val="64189529"/>
        <c:axId val="99723881"/>
      </c:barChart>
      <c:catAx>
        <c:axId val="64189529"/>
        <c:scaling>
          <c:orientation val="minMax"/>
        </c:scaling>
        <c:delete val="0"/>
        <c:axPos val="b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99723881"/>
        <c:auto val="1"/>
        <c:lblAlgn val="ctr"/>
        <c:lblOffset val="100"/>
        <c:noMultiLvlLbl val="0"/>
      </c:catAx>
      <c:valAx>
        <c:axId val="99723881"/>
        <c:scaling>
          <c:orientation val="minMax"/>
        </c:scaling>
        <c:delete val="0"/>
        <c:axPos val="l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 spc="-1"/>
            </a:pPr>
          </a:p>
        </c:txPr>
        <c:crossAx val="64189529"/>
        <c:crossBetween val="midCat"/>
      </c:valAx>
      <c:spPr>
        <a:noFill/>
        <a:ln w="25560">
          <a:noFill/>
        </a:ln>
      </c:spPr>
    </c:plotArea>
    <c:plotVisOnly val="1"/>
    <c:dispBlanksAs val="gap"/>
  </c:chart>
  <c:spPr>
    <a:noFill/>
    <a:ln w="0">
      <a:noFill/>
    </a:ln>
  </c:spPr>
  <c:userShapes r:id="rId1"/>
</c:chartSpace>
</file>

<file path=ppt/drawings/_rels/drawing1.xml.rels><?xml version="1.0" encoding="UTF-8"?>
<Relationships xmlns="http://schemas.openxmlformats.org/package/2006/relationships"><Relationship Id="rId1" Type="http://schemas.openxmlformats.org/officeDocument/2006/relationships/image" Target="../media/image5.png"/>
</Relationships>
</file>

<file path=ppt/drawings/drawing1.xml><?xml version="1.0" encoding="utf-8"?>
<c:userShapes xmlns:cdr="http://schemas.openxmlformats.org/drawingml/2006/chartDrawing" xmlns:a="http://schemas.openxmlformats.org/drawingml/2006/main" xmlns:c="http://schemas.openxmlformats.org/drawingml/2006/chart" xmlns:r="http://schemas.openxmlformats.org/officeDocument/2006/relationships">
  <cdr:relSizeAnchor>
    <cdr:from>
      <cdr:x>0.329668862382054</cdr:x>
      <cdr:y>0.606456830895734</cdr:y>
    </cdr:from>
    <cdr:to>
      <cdr:x>0.498308705714794</cdr:x>
      <cdr:y>0.913931387746849</cdr:y>
    </cdr:to>
    <cdr:pic>
      <cdr:nvPicPr>
        <cdr:cNvPr id="183" name="chart" descr=""/>
        <cdr:cNvPicPr/>
      </cdr:nvPicPr>
      <cdr:blipFill>
        <a:blip r:embed="rId1"/>
        <a:stretch/>
      </cdr:blipFill>
      <cdr:spPr>
        <a:xfrm>
          <a:off x="2666520" y="3239280"/>
          <a:ext cx="1364040" cy="1642320"/>
        </a:xfrm>
        <a:prstGeom prst="rect">
          <a:avLst/>
        </a:prstGeom>
        <a:ln w="0">
          <a:noFill/>
        </a:ln>
      </cdr:spPr>
    </cdr:pic>
  </cdr:relSizeAnchor>
  <cdr:relSizeAnchor>
    <cdr:from>
      <cdr:x>0.593466263129785</cdr:x>
      <cdr:y>0.417941632405473</cdr:y>
    </cdr:from>
    <cdr:to>
      <cdr:x>0.979882499554923</cdr:x>
      <cdr:y>0.911437622160814</cdr:y>
    </cdr:to>
    <cdr:sp>
      <cdr:nvSpPr>
        <cdr:cNvPr id="184" name="Прямоугольник 2"/>
        <cdr:cNvSpPr/>
      </cdr:nvSpPr>
      <cdr:spPr>
        <a:xfrm>
          <a:off x="4800240" y="2232360"/>
          <a:ext cx="3125520" cy="2635920"/>
        </a:xfrm>
        <a:prstGeom prst="rect">
          <a:avLst/>
        </a:prstGeom>
        <a:noFill/>
        <a:ln>
          <a:noFill/>
        </a:ln>
      </cdr:spPr>
      <cdr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/>
      </cdr:style>
      <cdr:txBody>
        <a:bodyPr vertOverflow="clip" lIns="90000" rIns="90000" tIns="45000" bIns="45000" anchor="t">
          <a:noAutofit/>
        </a:bodyPr>
        <a:p>
          <a:pPr algn="ctr">
            <a:lnSpc>
              <a:spcPct val="100000"/>
            </a:lnSpc>
          </a:pPr>
          <a:endParaRPr b="0" sz="1600" spc="-1" strike="noStrike">
            <a:solidFill>
              <a:srgbClr val="000000"/>
            </a:solidFill>
            <a:latin typeface="Tinos"/>
          </a:endParaRPr>
        </a:p>
        <a:p>
          <a:pPr algn="ctr">
            <a:lnSpc>
              <a:spcPct val="100000"/>
            </a:lnSpc>
          </a:pPr>
          <a:endParaRPr b="0" sz="1600" spc="-1" strike="noStrike">
            <a:solidFill>
              <a:srgbClr val="000000"/>
            </a:solidFill>
            <a:latin typeface="Tinos"/>
          </a:endParaRPr>
        </a:p>
        <a:p>
          <a:pPr algn="ctr">
            <a:lnSpc>
              <a:spcPct val="100000"/>
            </a:lnSpc>
          </a:pPr>
          <a:r>
            <a:rPr b="0" i="1" lang="ru-RU" sz="1600" spc="-1" strike="noStrike">
              <a:solidFill>
                <a:schemeClr val="accent1">
                  <a:lumMod val="50000"/>
                </a:schemeClr>
              </a:solidFill>
              <a:latin typeface="Calibri"/>
              <a:ea typeface="DejaVu Sans"/>
            </a:rPr>
            <a:t>Внедренные улучшения </a:t>
          </a:r>
          <a:endParaRPr b="0" sz="1600" spc="-1" strike="noStrike">
            <a:solidFill>
              <a:srgbClr val="000000"/>
            </a:solidFill>
            <a:latin typeface="Tinos"/>
          </a:endParaRPr>
        </a:p>
        <a:p>
          <a:pPr algn="ctr">
            <a:lnSpc>
              <a:spcPct val="100000"/>
            </a:lnSpc>
          </a:pPr>
          <a:r>
            <a:rPr b="0" i="1" lang="ru-RU" sz="1600" spc="-1" strike="noStrike">
              <a:solidFill>
                <a:schemeClr val="accent1">
                  <a:lumMod val="50000"/>
                </a:schemeClr>
              </a:solidFill>
              <a:latin typeface="Calibri"/>
              <a:ea typeface="DejaVu Sans"/>
            </a:rPr>
            <a:t>Стандарты, СОПы, СОКи</a:t>
          </a:r>
          <a:endParaRPr b="0" sz="1600" spc="-1" strike="noStrike">
            <a:solidFill>
              <a:srgbClr val="000000"/>
            </a:solidFill>
            <a:latin typeface="Tinos"/>
          </a:endParaRPr>
        </a:p>
        <a:p>
          <a:pPr algn="ctr">
            <a:lnSpc>
              <a:spcPct val="100000"/>
            </a:lnSpc>
          </a:pPr>
          <a:r>
            <a:rPr b="0" i="1" lang="ru-RU" sz="1600" spc="-1" strike="noStrike">
              <a:solidFill>
                <a:schemeClr val="accent1">
                  <a:lumMod val="50000"/>
                </a:schemeClr>
              </a:solidFill>
              <a:latin typeface="Calibri"/>
              <a:ea typeface="DejaVu Sans"/>
            </a:rPr>
            <a:t>Фото</a:t>
          </a:r>
          <a:r>
            <a:rPr b="0" i="1" lang="ru-RU" sz="1600" spc="-1" strike="noStrike">
              <a:solidFill>
                <a:schemeClr val="lt1"/>
              </a:solidFill>
              <a:latin typeface="Calibri"/>
              <a:ea typeface="DejaVu Sans"/>
            </a:rPr>
            <a:t> </a:t>
          </a:r>
          <a:endParaRPr b="0" sz="1600" spc="-1" strike="noStrike">
            <a:solidFill>
              <a:srgbClr val="000000"/>
            </a:solidFill>
            <a:latin typeface="Tinos"/>
          </a:endParaRPr>
        </a:p>
        <a:p>
          <a:pPr algn="ctr">
            <a:lnSpc>
              <a:spcPct val="100000"/>
            </a:lnSpc>
          </a:pPr>
          <a:r>
            <a:rPr b="0" i="1" lang="ru-RU" sz="1600" spc="-1" strike="noStrike">
              <a:solidFill>
                <a:schemeClr val="accent1">
                  <a:lumMod val="50000"/>
                </a:schemeClr>
              </a:solidFill>
              <a:latin typeface="Calibri"/>
              <a:ea typeface="DejaVu Sans"/>
            </a:rPr>
            <a:t>Ссылки на материалы</a:t>
          </a:r>
          <a:endParaRPr b="0" sz="1600" spc="-1" strike="noStrike">
            <a:solidFill>
              <a:srgbClr val="000000"/>
            </a:solidFill>
            <a:latin typeface="Tinos"/>
          </a:endParaRPr>
        </a:p>
        <a:p>
          <a:pPr algn="ctr">
            <a:lnSpc>
              <a:spcPct val="100000"/>
            </a:lnSpc>
          </a:pPr>
          <a:r>
            <a:rPr b="0" i="1" lang="ru-RU" sz="1600" spc="-1" strike="noStrike">
              <a:solidFill>
                <a:schemeClr val="accent1">
                  <a:lumMod val="50000"/>
                </a:schemeClr>
              </a:solidFill>
              <a:latin typeface="Calibri"/>
              <a:ea typeface="DejaVu Sans"/>
            </a:rPr>
            <a:t>Размещение в соцсетях, </a:t>
          </a:r>
          <a:endParaRPr b="0" sz="1600" spc="-1" strike="noStrike">
            <a:solidFill>
              <a:srgbClr val="000000"/>
            </a:solidFill>
            <a:latin typeface="Tinos"/>
          </a:endParaRPr>
        </a:p>
        <a:p>
          <a:pPr algn="ctr">
            <a:lnSpc>
              <a:spcPct val="100000"/>
            </a:lnSpc>
          </a:pPr>
          <a:r>
            <a:rPr b="0" i="1" lang="ru-RU" sz="1600" spc="-1" strike="noStrike">
              <a:solidFill>
                <a:schemeClr val="accent1">
                  <a:lumMod val="50000"/>
                </a:schemeClr>
              </a:solidFill>
              <a:latin typeface="Calibri"/>
              <a:ea typeface="DejaVu Sans"/>
            </a:rPr>
            <a:t>на сайте</a:t>
          </a:r>
          <a:endParaRPr b="0" sz="1600" spc="-1" strike="noStrike">
            <a:solidFill>
              <a:srgbClr val="000000"/>
            </a:solidFill>
            <a:latin typeface="Tinos"/>
          </a:endParaRPr>
        </a:p>
      </cdr:txBody>
    </cdr:sp>
  </cdr:relSizeAnchor>
</c:userShape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Д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я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п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р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м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щ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н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я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с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р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н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ц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ы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щ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ё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н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м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ы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ш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ь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ю</a:t>
            </a: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Дл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я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п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р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в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ф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о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р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м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п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р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м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ч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н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й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щ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ё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н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м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ы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ш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ь</a:t>
            </a: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ю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 algn="r">
              <a:buNone/>
            </a:pPr>
            <a:fld id="{4E3DAFFE-2319-4FEB-ACED-41F608F79042}" type="slidenum">
              <a:rPr b="0" lang="ru-RU" sz="1400" spc="-1" strike="noStrike">
                <a:solidFill>
                  <a:srgbClr val="000000"/>
                </a:solidFill>
                <a:latin typeface="Tinos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3520" cy="3083400"/>
          </a:xfrm>
          <a:prstGeom prst="rect">
            <a:avLst/>
          </a:prstGeom>
          <a:ln w="0">
            <a:noFill/>
          </a:ln>
        </p:spPr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3520" cy="3597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sldNum" idx="28"/>
          </p:nvPr>
        </p:nvSpPr>
        <p:spPr>
          <a:xfrm>
            <a:off x="3884760" y="8685360"/>
            <a:ext cx="2968920" cy="45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980DBA1-1A73-4B81-A8F5-33C2CD604016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3520" cy="3083400"/>
          </a:xfrm>
          <a:prstGeom prst="rect">
            <a:avLst/>
          </a:prstGeom>
          <a:ln w="0">
            <a:noFill/>
          </a:ln>
        </p:spPr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3520" cy="3597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sldNum" idx="21"/>
          </p:nvPr>
        </p:nvSpPr>
        <p:spPr>
          <a:xfrm>
            <a:off x="3884760" y="8685360"/>
            <a:ext cx="2968920" cy="45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F56053E-2616-44A1-8991-966057859CB7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  <a:ln w="0">
            <a:noFill/>
          </a:ln>
        </p:spPr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sldNum" idx="22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2E02AD4-616D-4E45-A618-DF38E04AC75F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3520" cy="3083400"/>
          </a:xfrm>
          <a:prstGeom prst="rect">
            <a:avLst/>
          </a:prstGeom>
          <a:ln w="0">
            <a:noFill/>
          </a:ln>
        </p:spPr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3520" cy="3597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sldNum" idx="23"/>
          </p:nvPr>
        </p:nvSpPr>
        <p:spPr>
          <a:xfrm>
            <a:off x="3884760" y="8685360"/>
            <a:ext cx="2968920" cy="45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63069A5-F0BB-45CA-91B8-E886F022C454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3520" cy="3083400"/>
          </a:xfrm>
          <a:prstGeom prst="rect">
            <a:avLst/>
          </a:prstGeom>
          <a:ln w="0">
            <a:noFill/>
          </a:ln>
        </p:spPr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3520" cy="3597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22" name="PlaceHolder 3"/>
          <p:cNvSpPr>
            <a:spLocks noGrp="1"/>
          </p:cNvSpPr>
          <p:nvPr>
            <p:ph type="sldNum" idx="24"/>
          </p:nvPr>
        </p:nvSpPr>
        <p:spPr>
          <a:xfrm>
            <a:off x="3884760" y="8685360"/>
            <a:ext cx="2968920" cy="45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57E1AEF-1DBF-4CD1-BE25-8CFBE0C0868A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3520" cy="3083400"/>
          </a:xfrm>
          <a:prstGeom prst="rect">
            <a:avLst/>
          </a:prstGeom>
          <a:ln w="0">
            <a:noFill/>
          </a:ln>
        </p:spPr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3520" cy="3597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sldNum" idx="25"/>
          </p:nvPr>
        </p:nvSpPr>
        <p:spPr>
          <a:xfrm>
            <a:off x="3884760" y="8685360"/>
            <a:ext cx="2968920" cy="45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DAD46CB-743B-4B57-B6A5-26F7EBCFB798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  <a:ln w="0">
            <a:noFill/>
          </a:ln>
        </p:spPr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sldNum" idx="26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F18742E-2CDE-4E2D-A2C8-22ED6D5E67EE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3520" cy="3083400"/>
          </a:xfrm>
          <a:prstGeom prst="rect">
            <a:avLst/>
          </a:prstGeom>
          <a:ln w="0">
            <a:noFill/>
          </a:ln>
        </p:spPr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3520" cy="3597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sldNum" idx="27"/>
          </p:nvPr>
        </p:nvSpPr>
        <p:spPr>
          <a:xfrm>
            <a:off x="3884760" y="8685360"/>
            <a:ext cx="2968920" cy="45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9878844-480A-41B8-A6E4-36768AAB7136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47F121A-B1E0-4002-988A-3359C06C6D4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D1551C8-4200-43BD-9B54-2B0BC18B70D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CF0D7F-A27B-423A-A7A1-37C17B0F922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14ECB9-53EE-4C57-8594-7B8C15C6521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82D2C96-ACED-4676-B3D5-92DB135F6F3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909BED9-0C78-4514-94E9-AF9AFE028F9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E543056-4666-4121-B5BA-E8772E8A12A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3EC8480-4F58-4C88-B195-FF188C8BDC5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A3ED698-B728-43A2-893E-025856F20BD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4FA1711-0015-488B-A60B-B5394B82CBE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57C9121-D104-4450-892B-9AEFAAFB970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9B2010-FF88-4032-9B48-2670BEA6403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7FBDD98-0687-405A-89CC-5E423CB85D3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CEAE325-F9D7-4D26-8120-A8FA721515B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CA0FBD3-749B-4433-A680-63207C2DF52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7CF460A-BB4F-4ED1-ACF9-7C24752578E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359F22-6DBB-4802-B06D-5E47334BB7B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2462D0A-73E9-4F3D-B77D-057EAF438E2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680BEED-A662-4987-9644-6BF8D65A983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05049D5-2A07-4B2A-B9F6-A66A38371B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1AAC2C1-A11F-4407-9C55-DD13699BE55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98895C2-3165-4A0E-BB2D-DF6AE1C6340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3EECAC1-4DEB-4E87-80D8-16AF8A18D4B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22A56AA-BA0A-4E68-A473-DC5801996BA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958342D-871D-46C2-B863-9F7FA69CE83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F108E92-0521-42B5-960F-5DCE4A7D185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B2832DC-2529-4CA9-A43F-BC1D0875D6E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7147C4E-8558-4322-B124-2A528A7C404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4F0D00B-B795-4602-B31D-47424FF6D87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C6125F7-8C32-44CE-810E-6CCA8CB9DB1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92B895-DDD2-40B6-8C34-032B781A323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AFB02BA-D942-45BA-8320-5345B414A7D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2127A0-93C2-4CB2-BD06-A042C1F0FDF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0938B41-757A-4B19-9945-CF8BD829F60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13FC94-CEB2-477F-8D71-770EC5F226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3C32385-8C62-4552-AD9F-6702005DD3A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19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03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BD564DB-BA62-4AFD-8E77-563D9E76DBF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03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Для правки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текста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заглавия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щёлкните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мышью</a:t>
            </a: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XO Orie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XO Orie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XO Ori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XO Orie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XO Ori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19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03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507D631-6C57-4941-9421-2E77C493003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03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Д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я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п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р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в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с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з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г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в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я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щ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ё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н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м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ы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ш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ь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ю</a:t>
            </a: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XO Orie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XO Orie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XO Ori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XO Orie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XO Ori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19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03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F5780D4-A040-46A7-B811-23C0E6EC133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0320" cy="36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nos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nos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Д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я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п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р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в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с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з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г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а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в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я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щ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ё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л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к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н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и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т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е 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м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ы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ш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ь</a:t>
            </a:r>
            <a:r>
              <a:rPr b="0" lang="ru-RU" sz="4400" spc="-1" strike="noStrike">
                <a:solidFill>
                  <a:srgbClr val="000000"/>
                </a:solidFill>
                <a:latin typeface="XO Oriel"/>
              </a:rPr>
              <a:t>ю</a:t>
            </a:r>
            <a:endParaRPr b="0" lang="ru-RU" sz="4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XO Orie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XO Orie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XO Ori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XO Orie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XO Ori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XO Orie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image" Target="../media/image3.pn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slideLayout" Target="../slideLayouts/slideLayout25.xml"/><Relationship Id="rId8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Рисунок 3" descr=""/>
          <p:cNvPicPr/>
          <p:nvPr/>
        </p:nvPicPr>
        <p:blipFill>
          <a:blip r:embed="rId1"/>
          <a:stretch/>
        </p:blipFill>
        <p:spPr>
          <a:xfrm>
            <a:off x="3523680" y="1604520"/>
            <a:ext cx="8589240" cy="5250600"/>
          </a:xfrm>
          <a:prstGeom prst="rect">
            <a:avLst/>
          </a:prstGeom>
          <a:ln w="0">
            <a:noFill/>
          </a:ln>
        </p:spPr>
      </p:pic>
      <p:pic>
        <p:nvPicPr>
          <p:cNvPr id="130" name="Рисунок 6" descr=""/>
          <p:cNvPicPr/>
          <p:nvPr/>
        </p:nvPicPr>
        <p:blipFill>
          <a:blip r:embed="rId2"/>
          <a:stretch/>
        </p:blipFill>
        <p:spPr>
          <a:xfrm>
            <a:off x="34920" y="180000"/>
            <a:ext cx="1222920" cy="897840"/>
          </a:xfrm>
          <a:prstGeom prst="rect">
            <a:avLst/>
          </a:prstGeom>
          <a:ln w="0">
            <a:noFill/>
          </a:ln>
        </p:spPr>
      </p:pic>
      <p:sp>
        <p:nvSpPr>
          <p:cNvPr id="131" name="Заголовок 1"/>
          <p:cNvSpPr/>
          <p:nvPr/>
        </p:nvSpPr>
        <p:spPr>
          <a:xfrm>
            <a:off x="1620000" y="1691640"/>
            <a:ext cx="6838200" cy="172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55000"/>
          </a:bodyPr>
          <a:p>
            <a:pPr algn="ctr">
              <a:lnSpc>
                <a:spcPct val="90000"/>
              </a:lnSpc>
            </a:pPr>
            <a:r>
              <a:rPr b="1" lang="ru-RU" sz="4800" spc="-1" strike="noStrike">
                <a:solidFill>
                  <a:srgbClr val="000000"/>
                </a:solidFill>
                <a:latin typeface="Arial"/>
                <a:ea typeface="DejaVu Sans"/>
              </a:rPr>
              <a:t>Отчет по реализации проектов по бережливому производству</a:t>
            </a:r>
            <a:br>
              <a:rPr sz="4800"/>
            </a:br>
            <a:r>
              <a:rPr b="1" lang="ru-RU" sz="4800" spc="-1" strike="noStrike">
                <a:solidFill>
                  <a:srgbClr val="000000"/>
                </a:solidFill>
                <a:latin typeface="Arial"/>
                <a:ea typeface="DejaVu Sans"/>
              </a:rPr>
              <a:t>за 1 квартал 2025 года в Крапивинском муниципальном округе</a:t>
            </a:r>
            <a:endParaRPr b="0" lang="ru-RU" sz="4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32" name="Текст 4"/>
          <p:cNvSpPr/>
          <p:nvPr/>
        </p:nvSpPr>
        <p:spPr>
          <a:xfrm>
            <a:off x="540000" y="5115960"/>
            <a:ext cx="5708880" cy="28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404040"/>
                </a:solidFill>
                <a:latin typeface="Arial"/>
                <a:ea typeface="DejaVu Sans"/>
              </a:rPr>
              <a:t>Исполнитель: Ермакова Наталья Александровна, </a:t>
            </a: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404040"/>
                </a:solidFill>
                <a:latin typeface="Arial"/>
                <a:ea typeface="DejaVu Sans"/>
              </a:rPr>
              <a:t>начальник отдела экономического развития </a:t>
            </a: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404040"/>
                </a:solidFill>
                <a:latin typeface="Arial"/>
                <a:ea typeface="DejaVu Sans"/>
              </a:rPr>
              <a:t>администрации Крапивинского муниципального округа</a:t>
            </a: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133" name="Рисунок 2" descr=""/>
          <p:cNvPicPr/>
          <p:nvPr/>
        </p:nvPicPr>
        <p:blipFill>
          <a:blip r:embed="rId3"/>
          <a:stretch/>
        </p:blipFill>
        <p:spPr>
          <a:xfrm>
            <a:off x="1260000" y="180000"/>
            <a:ext cx="537840" cy="89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sldNum" idx="20"/>
          </p:nvPr>
        </p:nvSpPr>
        <p:spPr>
          <a:xfrm>
            <a:off x="11084040" y="6450480"/>
            <a:ext cx="83628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E2425D88-C516-4994-92B5-8092558A0983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&lt;номер&gt;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207" name="Заголовок 2"/>
          <p:cNvSpPr/>
          <p:nvPr/>
        </p:nvSpPr>
        <p:spPr>
          <a:xfrm>
            <a:off x="947520" y="419760"/>
            <a:ext cx="10453320" cy="104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50000"/>
              </a:lnSpc>
            </a:pPr>
            <a:r>
              <a:rPr b="1" lang="ru-RU" sz="3730" spc="-1" strike="noStrike">
                <a:solidFill>
                  <a:srgbClr val="000000"/>
                </a:solidFill>
                <a:latin typeface="Arial"/>
                <a:ea typeface="Arial"/>
              </a:rPr>
              <a:t>Крапивинский муниципальный округ</a:t>
            </a:r>
            <a:br>
              <a:rPr sz="3060"/>
            </a:br>
            <a:br>
              <a:rPr sz="3730"/>
            </a:br>
            <a:endParaRPr b="0" lang="ru-RU" sz="373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08" name="Рисунок 10"/>
          <p:cNvSpPr/>
          <p:nvPr/>
        </p:nvSpPr>
        <p:spPr>
          <a:xfrm>
            <a:off x="1620000" y="720000"/>
            <a:ext cx="10493640" cy="608472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pPr>
              <a:lnSpc>
                <a:spcPct val="100000"/>
              </a:lnSpc>
            </a:pPr>
            <a:endParaRPr b="0" lang="ru-RU" sz="4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4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4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4800" spc="-1" strike="noStrike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209" name="Рисунок 5" descr=""/>
          <p:cNvPicPr/>
          <p:nvPr/>
        </p:nvPicPr>
        <p:blipFill>
          <a:blip r:embed="rId2"/>
          <a:stretch/>
        </p:blipFill>
        <p:spPr>
          <a:xfrm>
            <a:off x="180360" y="180000"/>
            <a:ext cx="537480" cy="897840"/>
          </a:xfrm>
          <a:prstGeom prst="rect">
            <a:avLst/>
          </a:prstGeom>
          <a:ln w="0">
            <a:noFill/>
          </a:ln>
        </p:spPr>
      </p:pic>
      <p:sp>
        <p:nvSpPr>
          <p:cNvPr id="210" name=""/>
          <p:cNvSpPr/>
          <p:nvPr/>
        </p:nvSpPr>
        <p:spPr>
          <a:xfrm>
            <a:off x="1800000" y="2160000"/>
            <a:ext cx="7018200" cy="25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4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4800" spc="-1" strike="noStrike">
                <a:solidFill>
                  <a:srgbClr val="000000"/>
                </a:solidFill>
                <a:latin typeface="XO Oriel"/>
                <a:ea typeface="DejaVu Sans"/>
              </a:rPr>
              <a:t>Спасибо за внимание!</a:t>
            </a:r>
            <a:endParaRPr b="0" lang="ru-RU" sz="4800" spc="-1" strike="noStrike">
              <a:solidFill>
                <a:srgbClr val="000000"/>
              </a:solidFill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Рисунок 1" descr=""/>
          <p:cNvPicPr/>
          <p:nvPr/>
        </p:nvPicPr>
        <p:blipFill>
          <a:blip r:embed="rId1"/>
          <a:stretch/>
        </p:blipFill>
        <p:spPr>
          <a:xfrm>
            <a:off x="-11160" y="0"/>
            <a:ext cx="820800" cy="1335240"/>
          </a:xfrm>
          <a:prstGeom prst="rect">
            <a:avLst/>
          </a:prstGeom>
          <a:ln w="0">
            <a:noFill/>
          </a:ln>
        </p:spPr>
      </p:pic>
      <p:sp>
        <p:nvSpPr>
          <p:cNvPr id="135" name="Прямоугольник 4"/>
          <p:cNvSpPr/>
          <p:nvPr/>
        </p:nvSpPr>
        <p:spPr>
          <a:xfrm>
            <a:off x="847800" y="219240"/>
            <a:ext cx="7864920" cy="559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Содержание (структура отчета)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36" name="Заголовок 3"/>
          <p:cNvSpPr/>
          <p:nvPr/>
        </p:nvSpPr>
        <p:spPr>
          <a:xfrm>
            <a:off x="1708920" y="1964520"/>
            <a:ext cx="784656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endParaRPr b="1" lang="ru-RU" sz="2300" spc="-1" strike="noStrike">
              <a:solidFill>
                <a:srgbClr val="333333"/>
              </a:solidFill>
              <a:latin typeface="Arial"/>
              <a:ea typeface="Arial"/>
            </a:endParaRPr>
          </a:p>
        </p:txBody>
      </p:sp>
      <p:sp>
        <p:nvSpPr>
          <p:cNvPr id="137" name="Freeform 17"/>
          <p:cNvSpPr/>
          <p:nvPr/>
        </p:nvSpPr>
        <p:spPr>
          <a:xfrm>
            <a:off x="1036800" y="1009800"/>
            <a:ext cx="9514080" cy="3435480"/>
          </a:xfrm>
          <a:custGeom>
            <a:avLst/>
            <a:gdLst>
              <a:gd name="textAreaLeft" fmla="*/ 0 w 9514080"/>
              <a:gd name="textAreaRight" fmla="*/ 9516960 w 9514080"/>
              <a:gd name="textAreaTop" fmla="*/ 0 h 3435480"/>
              <a:gd name="textAreaBottom" fmla="*/ 3438360 h 3435480"/>
            </a:gdLst>
            <a:ahLst/>
            <a:rect l="textAreaLeft" t="textAreaTop" r="textAreaRight" b="textAreaBottom"/>
            <a:pathLst>
              <a:path w="4450" h="2817">
                <a:moveTo>
                  <a:pt x="70" y="2817"/>
                </a:moveTo>
                <a:lnTo>
                  <a:pt x="0" y="2816"/>
                </a:lnTo>
                <a:lnTo>
                  <a:pt x="0" y="0"/>
                </a:lnTo>
                <a:lnTo>
                  <a:pt x="4445" y="0"/>
                </a:lnTo>
                <a:lnTo>
                  <a:pt x="4450" y="3"/>
                </a:lnTo>
              </a:path>
            </a:pathLst>
          </a:custGeom>
          <a:noFill/>
          <a:ln w="19050">
            <a:solidFill>
              <a:srgbClr val="d0cece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numCol="1" spcCol="0"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8" name="Rectangle 18"/>
          <p:cNvSpPr/>
          <p:nvPr/>
        </p:nvSpPr>
        <p:spPr>
          <a:xfrm>
            <a:off x="1311480" y="1098360"/>
            <a:ext cx="5876280" cy="1821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/>
        </p:style>
        <p:txBody>
          <a:bodyPr numCol="1" spcCol="0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000000"/>
                </a:solidFill>
                <a:latin typeface="Arial"/>
                <a:ea typeface="DejaVu Sans"/>
              </a:rPr>
              <a:t>Наименование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</p:txBody>
      </p:sp>
      <p:grpSp>
        <p:nvGrpSpPr>
          <p:cNvPr id="139" name="Group 2"/>
          <p:cNvGrpSpPr/>
          <p:nvPr/>
        </p:nvGrpSpPr>
        <p:grpSpPr>
          <a:xfrm>
            <a:off x="1352160" y="1446120"/>
            <a:ext cx="7880400" cy="703080"/>
            <a:chOff x="1352160" y="1446120"/>
            <a:chExt cx="7880400" cy="703080"/>
          </a:xfrm>
        </p:grpSpPr>
        <p:sp>
          <p:nvSpPr>
            <p:cNvPr id="140" name="Rectangle 18"/>
            <p:cNvSpPr/>
            <p:nvPr/>
          </p:nvSpPr>
          <p:spPr>
            <a:xfrm>
              <a:off x="1352160" y="1446120"/>
              <a:ext cx="5876280" cy="703080"/>
            </a:xfrm>
            <a:prstGeom prst="rect">
              <a:avLst/>
            </a:pr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68760" rIns="68760" tIns="34200" bIns="34200" anchor="ctr">
              <a:noAutofit/>
            </a:bodyPr>
            <a:p>
              <a:pPr marL="228600" indent="-228600">
                <a:lnSpc>
                  <a:spcPct val="100000"/>
                </a:lnSpc>
                <a:buClr>
                  <a:srgbClr val="000000"/>
                </a:buClr>
                <a:buFont typeface="OpenSymbol"/>
                <a:buAutoNum type="arabicPeriod"/>
              </a:pPr>
              <a:r>
                <a:rPr b="1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Муниципальное образование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1.1. общая информация;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1.2. образцы;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1.3. проекты.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</p:txBody>
        </p:sp>
        <p:sp>
          <p:nvSpPr>
            <p:cNvPr id="141" name="Rectangle 18"/>
            <p:cNvSpPr/>
            <p:nvPr/>
          </p:nvSpPr>
          <p:spPr>
            <a:xfrm>
              <a:off x="7501680" y="1446120"/>
              <a:ext cx="1730880" cy="696600"/>
            </a:xfrm>
            <a:prstGeom prst="rect">
              <a:avLst/>
            </a:pr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68760" rIns="68760" tIns="34200" bIns="3420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3-6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</p:txBody>
        </p:sp>
      </p:grpSp>
      <p:sp>
        <p:nvSpPr>
          <p:cNvPr id="142" name="Rectangle 18"/>
          <p:cNvSpPr/>
          <p:nvPr/>
        </p:nvSpPr>
        <p:spPr>
          <a:xfrm>
            <a:off x="7462080" y="1108080"/>
            <a:ext cx="1730880" cy="1821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/>
        </p:style>
        <p:txBody>
          <a:bodyPr numCol="1" spcCol="0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000000"/>
                </a:solidFill>
                <a:latin typeface="Arial"/>
                <a:ea typeface="DejaVu Sans"/>
              </a:rPr>
              <a:t>Номер слайда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</p:txBody>
      </p:sp>
      <p:grpSp>
        <p:nvGrpSpPr>
          <p:cNvPr id="143" name="Group 4"/>
          <p:cNvGrpSpPr/>
          <p:nvPr/>
        </p:nvGrpSpPr>
        <p:grpSpPr>
          <a:xfrm>
            <a:off x="1350360" y="3444480"/>
            <a:ext cx="7880760" cy="591120"/>
            <a:chOff x="1350360" y="3444480"/>
            <a:chExt cx="7880760" cy="591120"/>
          </a:xfrm>
        </p:grpSpPr>
        <p:sp>
          <p:nvSpPr>
            <p:cNvPr id="144" name="Rectangle 19"/>
            <p:cNvSpPr/>
            <p:nvPr/>
          </p:nvSpPr>
          <p:spPr>
            <a:xfrm>
              <a:off x="1350360" y="3444480"/>
              <a:ext cx="5876280" cy="591120"/>
            </a:xfrm>
            <a:prstGeom prst="rect">
              <a:avLst/>
            </a:pr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68760" rIns="68760" tIns="34200" bIns="342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2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145" name="Rectangle 19"/>
            <p:cNvSpPr/>
            <p:nvPr/>
          </p:nvSpPr>
          <p:spPr>
            <a:xfrm>
              <a:off x="7500240" y="3444480"/>
              <a:ext cx="1730880" cy="591120"/>
            </a:xfrm>
            <a:prstGeom prst="rect">
              <a:avLst/>
            </a:pr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68760" rIns="68760" tIns="34200" bIns="3420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9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</p:txBody>
        </p:sp>
      </p:grpSp>
      <p:sp>
        <p:nvSpPr>
          <p:cNvPr id="146" name="Прямоугольник 30"/>
          <p:cNvSpPr/>
          <p:nvPr/>
        </p:nvSpPr>
        <p:spPr>
          <a:xfrm>
            <a:off x="1346040" y="3517200"/>
            <a:ext cx="6064560" cy="45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Arial"/>
                <a:ea typeface="DejaVu Sans"/>
              </a:rPr>
              <a:t>3. Прочие активности (региональные, городские, районные)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Arial"/>
                <a:ea typeface="DejaVu Sans"/>
              </a:rPr>
              <a:t>конференции; сессии; конкурсы….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</p:txBody>
      </p:sp>
      <p:grpSp>
        <p:nvGrpSpPr>
          <p:cNvPr id="147" name="Group 4"/>
          <p:cNvGrpSpPr/>
          <p:nvPr/>
        </p:nvGrpSpPr>
        <p:grpSpPr>
          <a:xfrm>
            <a:off x="1350360" y="2476440"/>
            <a:ext cx="7880760" cy="663840"/>
            <a:chOff x="1350360" y="2476440"/>
            <a:chExt cx="7880760" cy="663840"/>
          </a:xfrm>
        </p:grpSpPr>
        <p:sp>
          <p:nvSpPr>
            <p:cNvPr id="148" name="Rectangle 19"/>
            <p:cNvSpPr/>
            <p:nvPr/>
          </p:nvSpPr>
          <p:spPr>
            <a:xfrm>
              <a:off x="1350360" y="2476440"/>
              <a:ext cx="5876280" cy="663840"/>
            </a:xfrm>
            <a:prstGeom prst="rect">
              <a:avLst/>
            </a:pr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68760" rIns="68760" tIns="34200" bIns="342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1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2. Региональные органы исполнительной власти/ ФОИВ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2.1. Общая информация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2.2. Участие в проектах на уровне РОИВ/ФОИВ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</p:txBody>
        </p:sp>
        <p:sp>
          <p:nvSpPr>
            <p:cNvPr id="149" name="Rectangle 19"/>
            <p:cNvSpPr/>
            <p:nvPr/>
          </p:nvSpPr>
          <p:spPr>
            <a:xfrm>
              <a:off x="7500240" y="2511000"/>
              <a:ext cx="1730880" cy="591120"/>
            </a:xfrm>
            <a:prstGeom prst="rect">
              <a:avLst/>
            </a:pr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68760" rIns="68760" tIns="34200" bIns="3420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7-8</a:t>
              </a:r>
              <a:endParaRPr b="0" lang="ru-RU" sz="1200" spc="-1" strike="noStrike">
                <a:solidFill>
                  <a:srgbClr val="000000"/>
                </a:solidFill>
                <a:latin typeface="XO Orie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sldNum" idx="13"/>
          </p:nvPr>
        </p:nvSpPr>
        <p:spPr>
          <a:xfrm>
            <a:off x="11084040" y="6450480"/>
            <a:ext cx="83628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B523F583-5511-4655-88A0-13BE2C5CA4D4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1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title"/>
          </p:nvPr>
        </p:nvSpPr>
        <p:spPr>
          <a:xfrm>
            <a:off x="1022040" y="271440"/>
            <a:ext cx="10319040" cy="1049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50000"/>
              </a:lnSpc>
              <a:buNone/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КР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А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П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И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В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И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Н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С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К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И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Й 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М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У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Н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И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Ц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И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П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А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Л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Ь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Н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Ы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Й 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О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КР</a:t>
            </a:r>
            <a:r>
              <a:rPr b="1" i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УГ</a:t>
            </a:r>
            <a:br>
              <a:rPr sz="2000"/>
            </a:br>
            <a:br>
              <a:rPr sz="2000"/>
            </a:b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1.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1. 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О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б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щ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ая 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ин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ф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ор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ма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ци</a:t>
            </a: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я</a:t>
            </a:r>
            <a:br>
              <a:rPr sz="2000"/>
            </a:b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2" name="TextBox 8"/>
          <p:cNvSpPr/>
          <p:nvPr/>
        </p:nvSpPr>
        <p:spPr>
          <a:xfrm>
            <a:off x="8723880" y="375480"/>
            <a:ext cx="2073960" cy="155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203864"/>
                </a:solidFill>
                <a:latin typeface="arial"/>
                <a:ea typeface="DejaVu Sans"/>
              </a:rPr>
              <a:t>Всего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c9211e"/>
                </a:solidFill>
                <a:latin typeface="arial"/>
                <a:ea typeface="DejaVu Sans"/>
              </a:rPr>
              <a:t>57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203864"/>
                </a:solidFill>
                <a:latin typeface="arial"/>
                <a:ea typeface="DejaVu Sans"/>
              </a:rPr>
              <a:t>проектов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3" name="TextBox 10"/>
          <p:cNvSpPr/>
          <p:nvPr/>
        </p:nvSpPr>
        <p:spPr>
          <a:xfrm>
            <a:off x="860400" y="1405440"/>
            <a:ext cx="705744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002060"/>
                </a:solidFill>
                <a:latin typeface="Arial"/>
                <a:ea typeface="DejaVu Sans"/>
              </a:rPr>
              <a:t>Общее количество проектов на 01.04.2025г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4" name="TextBox 18"/>
          <p:cNvSpPr/>
          <p:nvPr/>
        </p:nvSpPr>
        <p:spPr>
          <a:xfrm rot="49200">
            <a:off x="8266680" y="2360520"/>
            <a:ext cx="2884680" cy="5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4040" rIns="104040" tIns="52200" bIns="522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1f3d85"/>
                </a:solidFill>
                <a:latin typeface="arial"/>
                <a:ea typeface="DejaVu Sans"/>
              </a:rPr>
              <a:t>Реализовано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5" name="TextBox 21"/>
          <p:cNvSpPr/>
          <p:nvPr/>
        </p:nvSpPr>
        <p:spPr>
          <a:xfrm>
            <a:off x="8569080" y="3022200"/>
            <a:ext cx="24040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c00000"/>
                </a:solidFill>
                <a:latin typeface="arial"/>
                <a:ea typeface="DejaVu Sans"/>
              </a:rPr>
              <a:t>54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6" name="TextBox 18"/>
          <p:cNvSpPr/>
          <p:nvPr/>
        </p:nvSpPr>
        <p:spPr>
          <a:xfrm>
            <a:off x="8100000" y="3780000"/>
            <a:ext cx="3057840" cy="107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4040" rIns="104040" tIns="52200" bIns="522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1f3d85"/>
                </a:solidFill>
                <a:latin typeface="arial"/>
                <a:ea typeface="DejaVu Sans"/>
              </a:rPr>
              <a:t>В стадии реализации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7" name="TextBox 21"/>
          <p:cNvSpPr/>
          <p:nvPr/>
        </p:nvSpPr>
        <p:spPr>
          <a:xfrm>
            <a:off x="8569080" y="4951080"/>
            <a:ext cx="24040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c00000"/>
                </a:solidFill>
                <a:latin typeface="Arial"/>
                <a:ea typeface="DejaVu Sans"/>
              </a:rPr>
              <a:t>3</a:t>
            </a: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graphicFrame>
        <p:nvGraphicFramePr>
          <p:cNvPr id="158" name=""/>
          <p:cNvGraphicFramePr/>
          <p:nvPr/>
        </p:nvGraphicFramePr>
        <p:xfrm>
          <a:off x="51120" y="1260000"/>
          <a:ext cx="7867080" cy="5139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159" name="Рисунок 8" descr=""/>
          <p:cNvPicPr/>
          <p:nvPr/>
        </p:nvPicPr>
        <p:blipFill>
          <a:blip r:embed="rId2"/>
          <a:stretch/>
        </p:blipFill>
        <p:spPr>
          <a:xfrm>
            <a:off x="360000" y="180000"/>
            <a:ext cx="537480" cy="89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ldNum" idx="14"/>
          </p:nvPr>
        </p:nvSpPr>
        <p:spPr>
          <a:xfrm>
            <a:off x="11084040" y="6450480"/>
            <a:ext cx="8377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BAE1920E-93E1-404E-88C2-00ECEFBF6EA9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3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title"/>
          </p:nvPr>
        </p:nvSpPr>
        <p:spPr>
          <a:xfrm>
            <a:off x="313200" y="235080"/>
            <a:ext cx="10504440" cy="57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Св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од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пр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ое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кт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ов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по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на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пр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ав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ле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ни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я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м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за </a:t>
            </a:r>
            <a:br>
              <a:rPr sz="2000"/>
            </a:br>
            <a:r>
              <a:rPr b="1" lang="ru-RU" sz="2000" spc="-1" strike="noStrike">
                <a:solidFill>
                  <a:srgbClr val="000000"/>
                </a:solidFill>
                <a:latin typeface="Arial"/>
              </a:rPr>
              <a:t>1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кв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ар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та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л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20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25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го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да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(н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ар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ас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та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ю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щ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и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м 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ит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ог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о</a:t>
            </a:r>
            <a:r>
              <a:rPr b="1" lang="ru-RU" sz="2000" spc="-1" strike="noStrike">
                <a:solidFill>
                  <a:srgbClr val="333333"/>
                </a:solidFill>
                <a:latin typeface="Arial"/>
              </a:rPr>
              <a:t>м)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  <p:graphicFrame>
        <p:nvGraphicFramePr>
          <p:cNvPr id="162" name="object 3"/>
          <p:cNvGraphicFramePr/>
          <p:nvPr/>
        </p:nvGraphicFramePr>
        <p:xfrm>
          <a:off x="626760" y="1203840"/>
          <a:ext cx="9753840" cy="5488920"/>
        </p:xfrm>
        <a:graphic>
          <a:graphicData uri="http://schemas.openxmlformats.org/drawingml/2006/table">
            <a:tbl>
              <a:tblPr/>
              <a:tblGrid>
                <a:gridCol w="523800"/>
                <a:gridCol w="4431960"/>
                <a:gridCol w="1665360"/>
                <a:gridCol w="1811160"/>
                <a:gridCol w="1321920"/>
              </a:tblGrid>
              <a:tr h="507240">
                <a:tc>
                  <a:txBody>
                    <a:bodyPr anchor="t">
                      <a:noAutofit/>
                    </a:bodyPr>
                    <a:p>
                      <a:endParaRPr b="0" lang="ru-RU" sz="16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solidFill>
                      <a:srgbClr val="95aad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Направление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solidFill>
                      <a:srgbClr val="95aad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marL="604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Закрытые (на отчетную дату)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solidFill>
                      <a:srgbClr val="95aad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marL="42480"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Открытые (на отчетную дату)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solidFill>
                      <a:srgbClr val="95aad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marL="424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на отчетную дату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solidFill>
                      <a:srgbClr val="95aad7"/>
                    </a:solidFill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Архив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08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21" strike="noStrike">
                          <a:solidFill>
                            <a:srgbClr val="000000"/>
                          </a:solidFill>
                          <a:latin typeface="Arial"/>
                        </a:rPr>
                        <a:t>ЖКХ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Культура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КУМИ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О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бра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з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ова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н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ие</a:t>
                      </a:r>
                      <a:r>
                        <a:rPr b="0" lang="ru-RU" sz="1400" spc="-21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(от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де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т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ско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г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о</a:t>
                      </a:r>
                      <a:r>
                        <a:rPr b="0" lang="ru-RU" sz="1400" spc="-12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сада</a:t>
                      </a:r>
                      <a:r>
                        <a:rPr b="0" lang="ru-RU" sz="1400" spc="-12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до</a:t>
                      </a:r>
                      <a:r>
                        <a:rPr b="0" lang="ru-RU" sz="1400" spc="-12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школы)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08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О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бра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з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ова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н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ие</a:t>
                      </a:r>
                      <a:r>
                        <a:rPr b="0" lang="ru-RU" sz="1400" spc="-21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(высшее</a:t>
                      </a:r>
                      <a:r>
                        <a:rPr b="0" lang="ru-RU" sz="1400" spc="-12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и сред</a:t>
                      </a:r>
                      <a:r>
                        <a:rPr b="0" lang="ru-RU" sz="1400" spc="-7" strike="noStrike">
                          <a:solidFill>
                            <a:srgbClr val="000000"/>
                          </a:solidFill>
                          <a:latin typeface="Arial"/>
                        </a:rPr>
                        <a:t>н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ее</a:t>
                      </a:r>
                      <a:r>
                        <a:rPr b="0" lang="ru-RU" sz="1400" spc="-21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специаль</a:t>
                      </a:r>
                      <a:r>
                        <a:rPr b="0" lang="ru-RU" sz="1400" spc="-12" strike="noStrike">
                          <a:solidFill>
                            <a:srgbClr val="000000"/>
                          </a:solidFill>
                          <a:latin typeface="Arial"/>
                        </a:rPr>
                        <a:t>н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ое)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21" strike="noStrike">
                          <a:solidFill>
                            <a:srgbClr val="000000"/>
                          </a:solidFill>
                          <a:latin typeface="Arial"/>
                        </a:rPr>
                        <a:t>Обращения граждан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252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Делопроизводство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7380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Социальная сфера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7380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Спорт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7380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Транспорт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7380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Предпринимательство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marL="73800"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Сельское хозяйство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64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7128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Прочие (не вошедшие сверху)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2880">
                      <a:solidFill>
                        <a:srgbClr val="414042"/>
                      </a:solidFill>
                      <a:prstDash val="solid"/>
                    </a:lnB>
                    <a:noFill/>
                  </a:tcPr>
                </a:tc>
              </a:tr>
              <a:tr h="313920">
                <a:tc>
                  <a:txBody>
                    <a:bodyPr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marL="665640" algn="r">
                        <a:lnSpc>
                          <a:spcPts val="1054"/>
                        </a:lnSpc>
                      </a:pPr>
                      <a:endParaRPr b="0" lang="ru-RU" sz="16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 marL="665640" algn="r">
                        <a:lnSpc>
                          <a:spcPts val="1054"/>
                        </a:lnSpc>
                      </a:pPr>
                      <a:r>
                        <a:rPr b="1" lang="ru-RU" sz="1600" spc="-1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Итого</a:t>
                      </a:r>
                      <a:r>
                        <a:rPr b="1" lang="ru-RU" sz="1600" spc="-1" strike="noStrike">
                          <a:solidFill>
                            <a:srgbClr val="2d75b6"/>
                          </a:solidFill>
                          <a:latin typeface="Calibri"/>
                        </a:rPr>
                        <a:t>: 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noFill/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2880">
                      <a:solidFill>
                        <a:srgbClr val="414042"/>
                      </a:solidFill>
                      <a:prstDash val="solid"/>
                    </a:lnL>
                    <a:lnR w="2880">
                      <a:solidFill>
                        <a:srgbClr val="414042"/>
                      </a:solidFill>
                      <a:prstDash val="solid"/>
                    </a:lnR>
                    <a:lnT w="2880">
                      <a:solidFill>
                        <a:srgbClr val="414042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3" name="Прямоугольник 7"/>
          <p:cNvSpPr/>
          <p:nvPr/>
        </p:nvSpPr>
        <p:spPr>
          <a:xfrm>
            <a:off x="637200" y="1209960"/>
            <a:ext cx="9742680" cy="5629320"/>
          </a:xfrm>
          <a:prstGeom prst="rect">
            <a:avLst/>
          </a:prstGeom>
          <a:noFill/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Num" idx="15"/>
          </p:nvPr>
        </p:nvSpPr>
        <p:spPr>
          <a:xfrm>
            <a:off x="11084040" y="6450480"/>
            <a:ext cx="83628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FDE2004C-0F01-4A2B-8693-A3280C26D345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3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65" name="Заголовок 3"/>
          <p:cNvSpPr/>
          <p:nvPr/>
        </p:nvSpPr>
        <p:spPr>
          <a:xfrm>
            <a:off x="1378800" y="900000"/>
            <a:ext cx="8159040" cy="107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50000"/>
              </a:lnSpc>
            </a:pPr>
            <a:r>
              <a:rPr b="1" lang="ru-RU" sz="3200" spc="-1" strike="noStrike">
                <a:solidFill>
                  <a:srgbClr val="333333"/>
                </a:solidFill>
                <a:latin typeface="Arial"/>
                <a:ea typeface="DejaVu Sans"/>
              </a:rPr>
              <a:t>Крапивинский муниципальный округ</a:t>
            </a:r>
            <a:br>
              <a:rPr sz="3200"/>
            </a:br>
            <a:br>
              <a:rPr sz="3200"/>
            </a:br>
            <a:br>
              <a:rPr sz="2800"/>
            </a:br>
            <a:r>
              <a:rPr b="0" lang="ru-RU" sz="2800" spc="-1" strike="noStrike">
                <a:solidFill>
                  <a:srgbClr val="333333"/>
                </a:solidFill>
                <a:latin typeface="Arial"/>
                <a:ea typeface="Arial"/>
              </a:rPr>
              <a:t>1.3. Проекты</a:t>
            </a:r>
            <a:br>
              <a:rPr sz="2800"/>
            </a:br>
            <a:endParaRPr b="0" lang="ru-RU" sz="2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66" name="Прямоугольник 1"/>
          <p:cNvSpPr/>
          <p:nvPr/>
        </p:nvSpPr>
        <p:spPr>
          <a:xfrm>
            <a:off x="1066680" y="3365640"/>
            <a:ext cx="1811160" cy="5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167" name="Рисунок 11" descr=""/>
          <p:cNvPicPr/>
          <p:nvPr/>
        </p:nvPicPr>
        <p:blipFill>
          <a:blip r:embed="rId1"/>
          <a:stretch/>
        </p:blipFill>
        <p:spPr>
          <a:xfrm>
            <a:off x="306360" y="187920"/>
            <a:ext cx="537480" cy="889920"/>
          </a:xfrm>
          <a:prstGeom prst="rect">
            <a:avLst/>
          </a:prstGeom>
          <a:ln w="0">
            <a:noFill/>
          </a:ln>
        </p:spPr>
      </p:pic>
      <p:sp>
        <p:nvSpPr>
          <p:cNvPr id="168" name="Прямоугольник 3"/>
          <p:cNvSpPr/>
          <p:nvPr/>
        </p:nvSpPr>
        <p:spPr>
          <a:xfrm>
            <a:off x="1080000" y="2050920"/>
            <a:ext cx="6869520" cy="152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XO Oriel"/>
                <a:ea typeface="DejaVu Sans"/>
              </a:rPr>
              <a:t>«Сокращение времени поиска карт земель сельскохозяйственного назначения на бумажном носителе»</a:t>
            </a:r>
            <a:endParaRPr b="0" lang="ru-RU" sz="22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69" name=""/>
          <p:cNvSpPr/>
          <p:nvPr/>
        </p:nvSpPr>
        <p:spPr>
          <a:xfrm>
            <a:off x="4500000" y="3600000"/>
            <a:ext cx="2860560" cy="93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Жужкова Татьяна Александровна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Начальник отдела сельского хозяйства, экологии и лесоустройства администрации Крапивинского муниципального округа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0" name=""/>
          <p:cNvSpPr/>
          <p:nvPr/>
        </p:nvSpPr>
        <p:spPr>
          <a:xfrm>
            <a:off x="4889880" y="3103920"/>
            <a:ext cx="1767960" cy="31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Команда проекта</a:t>
            </a:r>
            <a:endParaRPr b="0" lang="ru-RU" sz="16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1" name=""/>
          <p:cNvSpPr/>
          <p:nvPr/>
        </p:nvSpPr>
        <p:spPr>
          <a:xfrm>
            <a:off x="1080000" y="4506840"/>
            <a:ext cx="2697840" cy="76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Карназеева Любовь Васильевна 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Заместитель начальника отдела сельского хозяйства, экологии и лесоустройства АКМО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2" name=""/>
          <p:cNvSpPr/>
          <p:nvPr/>
        </p:nvSpPr>
        <p:spPr>
          <a:xfrm>
            <a:off x="7920000" y="4500000"/>
            <a:ext cx="2877840" cy="84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ts val="1276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Павлов Семен Сергеевич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ts val="1276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Заместитель начальника отдела сельского хозяйства, экологии и лесоустройства АКМО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3" name=""/>
          <p:cNvSpPr/>
          <p:nvPr/>
        </p:nvSpPr>
        <p:spPr>
          <a:xfrm>
            <a:off x="4500000" y="5220000"/>
            <a:ext cx="2877840" cy="84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Махнева Светлана Вячеславовна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Главный специалист отдела сельского хозяйства, экологии и лесоустройства АКМО</a:t>
            </a:r>
            <a:endParaRPr b="0" lang="ru-RU" sz="1200" spc="-1" strike="noStrike">
              <a:solidFill>
                <a:srgbClr val="000000"/>
              </a:solidFill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924840" y="88200"/>
            <a:ext cx="10443600" cy="63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Се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ль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ск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ое 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хо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зя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йс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тв</a:t>
            </a: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Arial"/>
              </a:rPr>
              <a:t>о</a:t>
            </a:r>
            <a:endParaRPr b="0" lang="ru-RU" sz="20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5" name="TextBox 7"/>
          <p:cNvSpPr/>
          <p:nvPr/>
        </p:nvSpPr>
        <p:spPr>
          <a:xfrm>
            <a:off x="6577560" y="874440"/>
            <a:ext cx="3699720" cy="73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70" spc="-1" strike="noStrike">
                <a:solidFill>
                  <a:srgbClr val="c00000"/>
                </a:solidFill>
                <a:latin typeface="Arial"/>
                <a:ea typeface="DejaVu Sans"/>
              </a:rPr>
              <a:t>Проект: </a:t>
            </a:r>
            <a:r>
              <a:rPr b="0" lang="ru-RU" sz="1400" spc="-1" strike="noStrike">
                <a:solidFill>
                  <a:srgbClr val="000000"/>
                </a:solidFill>
                <a:latin typeface="XO Oriel"/>
                <a:ea typeface="DejaVu Sans"/>
              </a:rPr>
              <a:t>«Сокращение времени поиска карт земель сельскохозяйственного назначения на бумажном носителе»</a:t>
            </a:r>
            <a:endParaRPr b="0" lang="ru-RU" sz="14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6" name="TextBox 8"/>
          <p:cNvSpPr/>
          <p:nvPr/>
        </p:nvSpPr>
        <p:spPr>
          <a:xfrm>
            <a:off x="797400" y="900000"/>
            <a:ext cx="4060440" cy="81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i="1" lang="ru-RU" sz="1600" spc="-1" strike="noStrike">
                <a:solidFill>
                  <a:srgbClr val="333f4f"/>
                </a:solidFill>
                <a:latin typeface="Arial"/>
                <a:ea typeface="DejaVu Sans"/>
              </a:rPr>
              <a:t>Отдел сельского хозяйства, экологии и лесоустройства администрации Крапивинского муниципального округа</a:t>
            </a:r>
            <a:endParaRPr b="0" lang="ru-RU" sz="1600" spc="-1" strike="noStrike">
              <a:solidFill>
                <a:srgbClr val="000000"/>
              </a:solidFill>
              <a:latin typeface="XO Oriel"/>
            </a:endParaRPr>
          </a:p>
        </p:txBody>
      </p:sp>
      <p:cxnSp>
        <p:nvCxnSpPr>
          <p:cNvPr id="177" name="Прямая соединительная линия 4"/>
          <p:cNvCxnSpPr/>
          <p:nvPr/>
        </p:nvCxnSpPr>
        <p:spPr>
          <a:xfrm>
            <a:off x="862200" y="789480"/>
            <a:ext cx="8007120" cy="2880"/>
          </a:xfrm>
          <a:prstGeom prst="straightConnector1">
            <a:avLst/>
          </a:prstGeom>
          <a:ln w="19050">
            <a:solidFill>
              <a:srgbClr val="44546a"/>
            </a:solidFill>
            <a:miter/>
          </a:ln>
        </p:spPr>
      </p:cxnSp>
      <p:sp>
        <p:nvSpPr>
          <p:cNvPr id="178" name="Прямоугольник 1"/>
          <p:cNvSpPr/>
          <p:nvPr/>
        </p:nvSpPr>
        <p:spPr>
          <a:xfrm>
            <a:off x="1562040" y="1720440"/>
            <a:ext cx="1446120" cy="41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2130" spc="-1" strike="noStrike">
                <a:solidFill>
                  <a:srgbClr val="c00000"/>
                </a:solidFill>
                <a:latin typeface="Arial Black"/>
                <a:ea typeface="DejaVu Sans"/>
              </a:rPr>
              <a:t>«Было»</a:t>
            </a:r>
            <a:r>
              <a:rPr b="0" lang="ru-RU" sz="2130" spc="-1" strike="noStrike">
                <a:solidFill>
                  <a:srgbClr val="c00000"/>
                </a:solidFill>
                <a:latin typeface="Arial Black"/>
                <a:ea typeface="DejaVu Sans"/>
              </a:rPr>
              <a:t> </a:t>
            </a:r>
            <a:endParaRPr b="0" lang="ru-RU" sz="213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sldNum" idx="16"/>
          </p:nvPr>
        </p:nvSpPr>
        <p:spPr>
          <a:xfrm>
            <a:off x="11079360" y="6447600"/>
            <a:ext cx="83556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0A33C453-F181-4342-9864-58BBD3A78357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6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graphicFrame>
        <p:nvGraphicFramePr>
          <p:cNvPr id="180" name="Таблица 3"/>
          <p:cNvGraphicFramePr/>
          <p:nvPr/>
        </p:nvGraphicFramePr>
        <p:xfrm>
          <a:off x="6703200" y="1803240"/>
          <a:ext cx="4816440" cy="1802520"/>
        </p:xfrm>
        <a:graphic>
          <a:graphicData uri="http://schemas.openxmlformats.org/drawingml/2006/table">
            <a:tbl>
              <a:tblPr/>
              <a:tblGrid>
                <a:gridCol w="2593440"/>
                <a:gridCol w="1117800"/>
                <a:gridCol w="1105560"/>
              </a:tblGrid>
              <a:tr h="351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100" spc="-1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Наименование цели, </a:t>
                      </a:r>
                      <a:endParaRPr b="0" lang="ru-RU" sz="11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100" spc="-1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ед. изм.</a:t>
                      </a:r>
                      <a:endParaRPr b="0" lang="ru-RU" sz="11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100" spc="-1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Текущий показатель</a:t>
                      </a:r>
                      <a:endParaRPr b="0" lang="ru-RU" sz="11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100" spc="-1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Целевой показатель</a:t>
                      </a:r>
                      <a:endParaRPr b="0" lang="ru-RU" sz="11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4306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Создание комфортных условий и возможности эффективного использования рабочего пространства специалистами отдела сельского хозяйства, экологии и лесоустройства</a:t>
                      </a:r>
                      <a:endParaRPr b="0" lang="ru-RU" sz="11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1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Сокращение времени протекания процесса поиска необходимой карты</a:t>
                      </a:r>
                      <a:endParaRPr b="0" lang="ru-RU" sz="11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Min 17 мин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Max 34 мин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Min 10 мин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Max 19 мин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XO Orie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1" name="Прямоугольник 15"/>
          <p:cNvSpPr/>
          <p:nvPr/>
        </p:nvSpPr>
        <p:spPr>
          <a:xfrm>
            <a:off x="8280000" y="3600000"/>
            <a:ext cx="1542240" cy="41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2130" spc="-1" strike="noStrike">
                <a:solidFill>
                  <a:srgbClr val="548235"/>
                </a:solidFill>
                <a:latin typeface="Arial Black"/>
                <a:ea typeface="DejaVu Sans"/>
              </a:rPr>
              <a:t>«Стало» </a:t>
            </a:r>
            <a:endParaRPr b="0" lang="ru-RU" sz="2130" spc="-1" strike="noStrike">
              <a:solidFill>
                <a:srgbClr val="000000"/>
              </a:solidFill>
              <a:latin typeface="XO Oriel"/>
            </a:endParaRPr>
          </a:p>
        </p:txBody>
      </p:sp>
      <p:graphicFrame>
        <p:nvGraphicFramePr>
          <p:cNvPr id="182" name="Диаграмма 12"/>
          <p:cNvGraphicFramePr/>
          <p:nvPr/>
        </p:nvGraphicFramePr>
        <p:xfrm>
          <a:off x="3324960" y="1653480"/>
          <a:ext cx="8088120" cy="534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85" name="Прямоугольник 13"/>
          <p:cNvSpPr/>
          <p:nvPr/>
        </p:nvSpPr>
        <p:spPr>
          <a:xfrm>
            <a:off x="6660000" y="3960000"/>
            <a:ext cx="3237840" cy="71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286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 u="sng">
                <a:solidFill>
                  <a:schemeClr val="accent1">
                    <a:lumMod val="50000"/>
                  </a:schemeClr>
                </a:solidFill>
                <a:uFillTx/>
                <a:latin typeface="Times New Roman"/>
                <a:ea typeface="DejaVu Sans"/>
              </a:rPr>
              <a:t>Результат: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marL="228600" indent="-228600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chemeClr val="accent1">
                    <a:lumMod val="50000"/>
                  </a:schemeClr>
                </a:solidFill>
                <a:latin typeface="Times New Roman"/>
                <a:ea typeface="DejaVu Sans"/>
              </a:rPr>
              <a:t>Быстрое выполнение операций.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marL="228600" indent="-228600"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chemeClr val="accent1">
                    <a:lumMod val="50000"/>
                  </a:schemeClr>
                </a:solidFill>
                <a:latin typeface="Times New Roman"/>
                <a:ea typeface="DejaVu Sans"/>
              </a:rPr>
              <a:t>Эффективное предоставление ответов на запросы.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marL="2286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chemeClr val="accent1">
                    <a:lumMod val="50000"/>
                  </a:schemeClr>
                </a:solidFill>
                <a:latin typeface="Times New Roman"/>
                <a:ea typeface="DejaVu Sans"/>
              </a:rPr>
              <a:t>Соблюдение порядка и стандартизация рабочего места.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86" name="Прямоугольник 16"/>
          <p:cNvSpPr/>
          <p:nvPr/>
        </p:nvSpPr>
        <p:spPr>
          <a:xfrm>
            <a:off x="540000" y="2189520"/>
            <a:ext cx="3502800" cy="1768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 u="sng">
                <a:solidFill>
                  <a:schemeClr val="accent1">
                    <a:lumMod val="50000"/>
                  </a:schemeClr>
                </a:solidFill>
                <a:uFillTx/>
                <a:latin typeface="Times New Roman"/>
                <a:ea typeface="DejaVu Sans"/>
              </a:rPr>
              <a:t>Обоснование: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chemeClr val="accent1">
                    <a:lumMod val="50000"/>
                  </a:schemeClr>
                </a:solidFill>
                <a:latin typeface="Times New Roman"/>
                <a:ea typeface="DejaVu Sans"/>
              </a:rPr>
              <a:t>Отсутствие систематизации и рациональной организации рабочего пространства специалистов отдела сельского хозяйства, экологии и лесоустройства администрации Крапивинского муниципального округа.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 u="sng">
                <a:solidFill>
                  <a:schemeClr val="accent1">
                    <a:lumMod val="50000"/>
                  </a:schemeClr>
                </a:solidFill>
                <a:uFillTx/>
                <a:latin typeface="Times New Roman"/>
                <a:ea typeface="DejaVu Sans"/>
              </a:rPr>
              <a:t>Проблемы: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chemeClr val="accent1">
                    <a:lumMod val="50000"/>
                  </a:schemeClr>
                </a:solidFill>
                <a:latin typeface="Times New Roman"/>
                <a:ea typeface="DejaVu Sans"/>
              </a:rPr>
              <a:t>Длительный поиск документов: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chemeClr val="accent1">
                    <a:lumMod val="50000"/>
                  </a:schemeClr>
                </a:solidFill>
                <a:latin typeface="Times New Roman"/>
                <a:ea typeface="DejaVu Sans"/>
              </a:rPr>
              <a:t>-отсутствие разделителей с наименованиями в документах;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chemeClr val="accent1">
                    <a:lumMod val="50000"/>
                  </a:schemeClr>
                </a:solidFill>
                <a:latin typeface="Times New Roman"/>
                <a:ea typeface="DejaVu Sans"/>
              </a:rPr>
              <a:t>-нерациональное использование места в шкафах для документов.</a:t>
            </a:r>
            <a:endParaRPr b="0" lang="ru-RU" sz="1100" spc="-1" strike="noStrike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187" name="Рисунок 12" descr=""/>
          <p:cNvPicPr/>
          <p:nvPr/>
        </p:nvPicPr>
        <p:blipFill>
          <a:blip r:embed="rId2"/>
          <a:stretch/>
        </p:blipFill>
        <p:spPr>
          <a:xfrm>
            <a:off x="220320" y="48240"/>
            <a:ext cx="537480" cy="849600"/>
          </a:xfrm>
          <a:prstGeom prst="rect">
            <a:avLst/>
          </a:prstGeom>
          <a:ln w="0">
            <a:noFill/>
          </a:ln>
        </p:spPr>
      </p:pic>
      <p:pic>
        <p:nvPicPr>
          <p:cNvPr id="188" name="Рисунок 13" descr="P01209-155005.jpg"/>
          <p:cNvPicPr/>
          <p:nvPr/>
        </p:nvPicPr>
        <p:blipFill>
          <a:blip r:embed="rId3"/>
          <a:stretch/>
        </p:blipFill>
        <p:spPr>
          <a:xfrm>
            <a:off x="540000" y="4320000"/>
            <a:ext cx="1977840" cy="1797840"/>
          </a:xfrm>
          <a:prstGeom prst="rect">
            <a:avLst/>
          </a:prstGeom>
          <a:ln w="0">
            <a:noFill/>
          </a:ln>
        </p:spPr>
      </p:pic>
      <p:pic>
        <p:nvPicPr>
          <p:cNvPr id="189" name="Рисунок 14" descr="P01209-154629.jpg"/>
          <p:cNvPicPr/>
          <p:nvPr/>
        </p:nvPicPr>
        <p:blipFill>
          <a:blip r:embed="rId4"/>
          <a:stretch/>
        </p:blipFill>
        <p:spPr>
          <a:xfrm>
            <a:off x="6660000" y="4860000"/>
            <a:ext cx="2337840" cy="1797840"/>
          </a:xfrm>
          <a:prstGeom prst="rect">
            <a:avLst/>
          </a:prstGeom>
          <a:ln w="0">
            <a:noFill/>
          </a:ln>
        </p:spPr>
      </p:pic>
      <p:pic>
        <p:nvPicPr>
          <p:cNvPr id="190" name="Рисунок 15" descr="P01209-155042.jpg"/>
          <p:cNvPicPr/>
          <p:nvPr/>
        </p:nvPicPr>
        <p:blipFill>
          <a:blip r:embed="rId5"/>
          <a:stretch/>
        </p:blipFill>
        <p:spPr>
          <a:xfrm>
            <a:off x="2700000" y="4347360"/>
            <a:ext cx="2157840" cy="1770480"/>
          </a:xfrm>
          <a:prstGeom prst="rect">
            <a:avLst/>
          </a:prstGeom>
          <a:ln w="0">
            <a:noFill/>
          </a:ln>
        </p:spPr>
      </p:pic>
      <p:pic>
        <p:nvPicPr>
          <p:cNvPr id="191" name="Рисунок 16" descr="P01209-154704.jpg"/>
          <p:cNvPicPr/>
          <p:nvPr/>
        </p:nvPicPr>
        <p:blipFill>
          <a:blip r:embed="rId6"/>
          <a:stretch/>
        </p:blipFill>
        <p:spPr>
          <a:xfrm>
            <a:off x="9180000" y="4860000"/>
            <a:ext cx="2877840" cy="179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sldNum" idx="17"/>
          </p:nvPr>
        </p:nvSpPr>
        <p:spPr>
          <a:xfrm>
            <a:off x="11084040" y="6450480"/>
            <a:ext cx="83628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3B744819-7529-4A1E-AD00-FB7742E3BB92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6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title"/>
          </p:nvPr>
        </p:nvSpPr>
        <p:spPr>
          <a:xfrm>
            <a:off x="1067400" y="720000"/>
            <a:ext cx="3417840" cy="1257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2. </a:t>
            </a: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ОМС</a:t>
            </a: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У/ </a:t>
            </a: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РОИВ</a:t>
            </a: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/ </a:t>
            </a: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ФОИ</a:t>
            </a: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В </a:t>
            </a:r>
            <a:br>
              <a:rPr sz="1800"/>
            </a:br>
            <a:br>
              <a:rPr sz="1800"/>
            </a:b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Arial"/>
              </a:rPr>
              <a:t>2.1.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Arial"/>
              </a:rPr>
              <a:t>Обща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Arial"/>
              </a:rPr>
              <a:t>я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Arial"/>
              </a:rPr>
              <a:t>инфо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Arial"/>
              </a:rPr>
              <a:t>рмац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Arial"/>
              </a:rPr>
              <a:t>ия</a:t>
            </a: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4" name="Заголовок 3"/>
          <p:cNvSpPr/>
          <p:nvPr/>
        </p:nvSpPr>
        <p:spPr>
          <a:xfrm>
            <a:off x="1067400" y="526320"/>
            <a:ext cx="10453320" cy="653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50000"/>
              </a:lnSpc>
            </a:pPr>
            <a:r>
              <a:rPr b="1" lang="ru-RU" sz="3200" spc="-1" strike="noStrike">
                <a:solidFill>
                  <a:srgbClr val="333333"/>
                </a:solidFill>
                <a:latin typeface="Arial"/>
                <a:ea typeface="DejaVu Sans"/>
              </a:rPr>
              <a:t>Крапивинский муниципальный округ</a:t>
            </a:r>
            <a:br>
              <a:rPr sz="3200"/>
            </a:br>
            <a:br>
              <a:rPr sz="3200"/>
            </a:b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5" name="Прямоугольник 1"/>
          <p:cNvSpPr/>
          <p:nvPr/>
        </p:nvSpPr>
        <p:spPr>
          <a:xfrm>
            <a:off x="360000" y="2160000"/>
            <a:ext cx="10977840" cy="228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1. Обучающие тренинги и фабрики процессов в Крапивинском муниципальном округе не проводятся.</a:t>
            </a: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Обучение основам бережливого производства сотрудники Крапивинского муниципального округа проходят в Автономной некоммерческой организации «Центр компетенций Кузбасса». </a:t>
            </a: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 1 квартале 2025 года обучение не проходили.</a:t>
            </a: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2. Участие в региональных конференциях, сессиях, заседаниях координационного совета: Крапивинский муниципальный округ принимает в режиме видеоконференцсвязи.</a:t>
            </a: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196" name="Рисунок 17" descr=""/>
          <p:cNvPicPr/>
          <p:nvPr/>
        </p:nvPicPr>
        <p:blipFill>
          <a:blip r:embed="rId1"/>
          <a:stretch/>
        </p:blipFill>
        <p:spPr>
          <a:xfrm>
            <a:off x="360000" y="180000"/>
            <a:ext cx="537840" cy="89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sldNum" idx="18"/>
          </p:nvPr>
        </p:nvSpPr>
        <p:spPr>
          <a:xfrm>
            <a:off x="11084040" y="6450480"/>
            <a:ext cx="8377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F38FCE7B-8744-4072-9C84-D767C6CD587F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&lt;номер&gt;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title"/>
          </p:nvPr>
        </p:nvSpPr>
        <p:spPr>
          <a:xfrm>
            <a:off x="900000" y="1439640"/>
            <a:ext cx="8393400" cy="2584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1800" spc="-1" strike="noStrike">
                <a:solidFill>
                  <a:srgbClr val="333333"/>
                </a:solidFill>
                <a:latin typeface="Arial"/>
                <a:ea typeface="Arial"/>
              </a:rPr>
              <a:t>2. РОИВ/ ФОИВ </a:t>
            </a:r>
            <a:br>
              <a:rPr sz="1800"/>
            </a:br>
            <a:br>
              <a:rPr sz="1800"/>
            </a:b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Arial"/>
              </a:rPr>
              <a:t>2.2. Участие в проектах на уровне РОИВ/ФОИВ</a:t>
            </a:r>
            <a:br>
              <a:rPr sz="1800"/>
            </a:br>
            <a:br>
              <a:rPr sz="1800"/>
            </a:b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9" name="Заголовок 4"/>
          <p:cNvSpPr/>
          <p:nvPr/>
        </p:nvSpPr>
        <p:spPr>
          <a:xfrm>
            <a:off x="947520" y="419760"/>
            <a:ext cx="1045476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50000"/>
              </a:lnSpc>
            </a:pPr>
            <a:r>
              <a:rPr b="1" lang="ru-RU" sz="3200" spc="-1" strike="noStrike">
                <a:solidFill>
                  <a:srgbClr val="333333"/>
                </a:solidFill>
                <a:latin typeface="Arial"/>
                <a:ea typeface="Arial"/>
              </a:rPr>
              <a:t>Крапивинский муниципальный округ</a:t>
            </a:r>
            <a:br>
              <a:rPr sz="2800"/>
            </a:br>
            <a:br>
              <a:rPr sz="3200"/>
            </a:br>
            <a:endParaRPr b="0" lang="ru-RU" sz="32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00" name="Прямоугольник 2"/>
          <p:cNvSpPr/>
          <p:nvPr/>
        </p:nvSpPr>
        <p:spPr>
          <a:xfrm>
            <a:off x="818640" y="3385080"/>
            <a:ext cx="868428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Участие в проектах, в том числе пилотных, на уровне Кузбасса, Федерации Крапивинский муниципальный округ в 1 квартале 2025 года не принимал.</a:t>
            </a:r>
            <a:endParaRPr b="0" lang="ru-RU" sz="1800" spc="-1" strike="noStrike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201" name="Рисунок 7" descr=""/>
          <p:cNvPicPr/>
          <p:nvPr/>
        </p:nvPicPr>
        <p:blipFill>
          <a:blip r:embed="rId1"/>
          <a:stretch/>
        </p:blipFill>
        <p:spPr>
          <a:xfrm>
            <a:off x="181800" y="180360"/>
            <a:ext cx="537840" cy="89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sldNum" idx="19"/>
          </p:nvPr>
        </p:nvSpPr>
        <p:spPr>
          <a:xfrm>
            <a:off x="11084040" y="6450480"/>
            <a:ext cx="83628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ru-RU" sz="2660" spc="-1" strike="noStrike">
                <a:solidFill>
                  <a:srgbClr val="003274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1501BF46-40BE-4B56-8CF9-C89A65BDF4BE}" type="slidenum">
              <a:rPr b="1" lang="ru-RU" sz="2660" spc="-1" strike="noStrike">
                <a:solidFill>
                  <a:srgbClr val="003274"/>
                </a:solidFill>
                <a:latin typeface="Arial"/>
              </a:rPr>
              <a:t>&lt;номер&gt;</a:t>
            </a:fld>
            <a:endParaRPr b="0" lang="ru-RU" sz="2660" spc="-1" strike="noStrike">
              <a:solidFill>
                <a:srgbClr val="000000"/>
              </a:solidFill>
              <a:latin typeface="Tinos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title"/>
          </p:nvPr>
        </p:nvSpPr>
        <p:spPr>
          <a:xfrm>
            <a:off x="360000" y="1260000"/>
            <a:ext cx="10259640" cy="3236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3. Прочие активности </a:t>
            </a:r>
            <a:br>
              <a:rPr sz="2000"/>
            </a:br>
            <a:r>
              <a:rPr b="0" lang="ru-RU" sz="2000" spc="-1" strike="noStrike">
                <a:solidFill>
                  <a:srgbClr val="333333"/>
                </a:solidFill>
                <a:latin typeface="Arial"/>
                <a:ea typeface="Arial"/>
              </a:rPr>
              <a:t>(</a:t>
            </a:r>
            <a:r>
              <a:rPr b="0" lang="ru-RU" sz="2000" spc="-1" strike="noStrike">
                <a:solidFill>
                  <a:srgbClr val="000000"/>
                </a:solidFill>
                <a:latin typeface="Arial"/>
                <a:ea typeface="Arial"/>
              </a:rPr>
              <a:t>региональные, межрегиональные, городские, районные)</a:t>
            </a:r>
            <a:br>
              <a:rPr sz="2000"/>
            </a:br>
            <a:br>
              <a:rPr sz="2000"/>
            </a:br>
            <a:br>
              <a:rPr sz="1400"/>
            </a:br>
            <a:r>
              <a:rPr b="0" lang="ru-RU" sz="1600" spc="-1" strike="noStrike" u="sng">
                <a:solidFill>
                  <a:srgbClr val="000000"/>
                </a:solidFill>
                <a:uFillTx/>
                <a:latin typeface="arial"/>
                <a:ea typeface="Arial"/>
              </a:rPr>
              <a:t>Нормативные акты по бережливому производству:</a:t>
            </a:r>
            <a:br>
              <a:rPr sz="1600"/>
            </a:b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Arial"/>
              </a:rPr>
              <a:t>Постановление от 30.12.2022 № 2135 «По стимулированию сотрудников в рамках внедрения системы бережливого производства»;</a:t>
            </a:r>
            <a:br>
              <a:rPr sz="1600"/>
            </a:b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Arial"/>
              </a:rPr>
              <a:t>Постановление от 24.10.2023 № 1539 «О создании координационного совета по внедрению принципов и стандартов клиентоцентричности в муниципальное управление».</a:t>
            </a:r>
            <a:br>
              <a:rPr sz="1600"/>
            </a:br>
            <a:endParaRPr b="0" lang="ru-RU" sz="1600" spc="-1" strike="noStrike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04" name="Заголовок 3"/>
          <p:cNvSpPr/>
          <p:nvPr/>
        </p:nvSpPr>
        <p:spPr>
          <a:xfrm>
            <a:off x="947520" y="419760"/>
            <a:ext cx="10453320" cy="104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50000"/>
              </a:lnSpc>
            </a:pPr>
            <a:r>
              <a:rPr b="1" lang="ru-RU" sz="3730" spc="-1" strike="noStrike">
                <a:solidFill>
                  <a:srgbClr val="000000"/>
                </a:solidFill>
                <a:latin typeface="Arial"/>
                <a:ea typeface="Arial"/>
              </a:rPr>
              <a:t>Крапивинский муниципальный округ</a:t>
            </a:r>
            <a:br>
              <a:rPr sz="3060"/>
            </a:br>
            <a:br>
              <a:rPr sz="3730"/>
            </a:br>
            <a:endParaRPr b="0" lang="ru-RU" sz="3730" spc="-1" strike="noStrike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205" name="Рисунок 4" descr=""/>
          <p:cNvPicPr/>
          <p:nvPr/>
        </p:nvPicPr>
        <p:blipFill>
          <a:blip r:embed="rId1"/>
          <a:stretch/>
        </p:blipFill>
        <p:spPr>
          <a:xfrm>
            <a:off x="360360" y="180000"/>
            <a:ext cx="537480" cy="89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4982</TotalTime>
  <Application>Редактор_презентаций/2.7.0.0$Linux_X86_64 LibreOffice_project/e981501cdc004a76b8b36c3c4c04733b452aecdc</Application>
  <AppVersion>15.0000</AppVersion>
  <Words>524</Words>
  <Paragraphs>177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2023-01-18T02:08:49Z</dcterms:created>
  <dc:creator>Компетенции</dc:creator>
  <dc:description/>
  <dc:language>ru-RU</dc:language>
  <cp:lastModifiedBy/>
  <dcterms:modified xsi:type="dcterms:W3CDTF">2025-04-14T10:20:26Z</dcterms:modified>
  <cp:revision>221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11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12</vt:i4>
  </property>
</Properties>
</file>