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8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25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>
        <p:scale>
          <a:sx n="90" d="100"/>
          <a:sy n="90" d="100"/>
        </p:scale>
        <p:origin x="-2256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41078858621565"/>
          <c:y val="6.7211474959573234E-2"/>
          <c:w val="0.84978535928085464"/>
          <c:h val="0.7346710153898363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дох.</c:v>
                </c:pt>
              </c:strCache>
            </c:strRef>
          </c:tx>
          <c:marker>
            <c:spPr>
              <a:solidFill>
                <a:srgbClr val="3725E7"/>
              </a:solidFill>
            </c:spPr>
          </c:marker>
          <c:dLbls>
            <c:dLbl>
              <c:idx val="0"/>
              <c:layout>
                <c:manualLayout>
                  <c:x val="-7.03861319697376E-2"/>
                  <c:y val="-4.52997389267114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1052949761854418"/>
                  <c:y val="-2.6071370156402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1195183062097032"/>
                  <c:y val="-2.03746741318148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0738266984671969"/>
                  <c:y val="-1.41681788443260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0311567083944077"/>
                  <c:y val="-3.3185548827908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10738266984671969"/>
                  <c:y val="-1.603853429865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7426338829735754E-2"/>
                  <c:y val="-2.33872548111938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8.7470007812751979E-2"/>
                  <c:y val="-3.3185548827908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9.3159339822457971E-2"/>
                  <c:y val="-2.82864018195509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0.10768483161369169"/>
                  <c:y val="-3.14831916824060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9.8135715436603266E-2"/>
                  <c:y val="-1.66786552004656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0099684264472421E-3"/>
                  <c:y val="3.6307308447210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300" b="1" baseline="0">
                    <a:solidFill>
                      <a:srgbClr val="374DF1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на 01.02.2026</c:v>
                </c:pt>
                <c:pt idx="1">
                  <c:v>на 01.03.2026</c:v>
                </c:pt>
                <c:pt idx="2">
                  <c:v>на 01.04.2026</c:v>
                </c:pt>
                <c:pt idx="3">
                  <c:v>на 01.05.2026</c:v>
                </c:pt>
                <c:pt idx="4">
                  <c:v>на 01.06.2026</c:v>
                </c:pt>
                <c:pt idx="5">
                  <c:v>на 01.07.2026</c:v>
                </c:pt>
                <c:pt idx="6">
                  <c:v>на 01.08.2026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79315.199999999997</c:v>
                </c:pt>
                <c:pt idx="1">
                  <c:v>193742.2</c:v>
                </c:pt>
                <c:pt idx="2">
                  <c:v>350019.8</c:v>
                </c:pt>
                <c:pt idx="3">
                  <c:v>488167.4</c:v>
                </c:pt>
                <c:pt idx="4">
                  <c:v>625141.5</c:v>
                </c:pt>
                <c:pt idx="5">
                  <c:v>746831.8</c:v>
                </c:pt>
                <c:pt idx="6">
                  <c:v>897810.7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рас.</c:v>
                </c:pt>
              </c:strCache>
            </c:strRef>
          </c:tx>
          <c:marker>
            <c:spPr>
              <a:solidFill>
                <a:srgbClr val="FF0000"/>
              </a:solidFill>
              <a:ln>
                <a:solidFill>
                  <a:srgbClr val="3725E7"/>
                </a:solidFill>
              </a:ln>
            </c:spPr>
          </c:marker>
          <c:dLbls>
            <c:dLbl>
              <c:idx val="0"/>
              <c:layout>
                <c:manualLayout>
                  <c:x val="1.0731110521769982E-2"/>
                  <c:y val="5.44653989062948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6310929609971948E-3"/>
                  <c:y val="1.378589107383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6309809662726103E-3"/>
                  <c:y val="1.9671039637571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0649614200572804E-3"/>
                  <c:y val="2.1033677136649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7.9785041805392049E-4"/>
                  <c:y val="2.0911063894135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1116650121314708E-3"/>
                  <c:y val="1.230483434657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2.2151461577854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2.5918082150875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619835699259212E-2"/>
                  <c:y val="3.014016961078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3860460957433156E-3"/>
                  <c:y val="4.2966509780829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7.4480541123136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300" b="1" baseline="0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на 01.02.2026</c:v>
                </c:pt>
                <c:pt idx="1">
                  <c:v>на 01.03.2026</c:v>
                </c:pt>
                <c:pt idx="2">
                  <c:v>на 01.04.2026</c:v>
                </c:pt>
                <c:pt idx="3">
                  <c:v>на 01.05.2026</c:v>
                </c:pt>
                <c:pt idx="4">
                  <c:v>на 01.06.2026</c:v>
                </c:pt>
                <c:pt idx="5">
                  <c:v>на 01.07.2026</c:v>
                </c:pt>
                <c:pt idx="6">
                  <c:v>на 01.08.2026</c:v>
                </c:pt>
              </c:strCache>
            </c:strRef>
          </c:cat>
          <c:val>
            <c:numRef>
              <c:f>Лист1!$C$2:$C$8</c:f>
              <c:numCache>
                <c:formatCode>#,##0.0</c:formatCode>
                <c:ptCount val="7"/>
                <c:pt idx="0">
                  <c:v>71852.2</c:v>
                </c:pt>
                <c:pt idx="1">
                  <c:v>202006.9</c:v>
                </c:pt>
                <c:pt idx="2">
                  <c:v>355607.7</c:v>
                </c:pt>
                <c:pt idx="3">
                  <c:v>481639.7</c:v>
                </c:pt>
                <c:pt idx="4">
                  <c:v>623571.4</c:v>
                </c:pt>
                <c:pt idx="5">
                  <c:v>751929</c:v>
                </c:pt>
                <c:pt idx="6">
                  <c:v>883519.3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175040"/>
        <c:axId val="117176576"/>
      </c:lineChart>
      <c:catAx>
        <c:axId val="117175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 baseline="0">
                <a:solidFill>
                  <a:srgbClr val="C00000"/>
                </a:solidFill>
              </a:defRPr>
            </a:pPr>
            <a:endParaRPr lang="ru-RU"/>
          </a:p>
        </c:txPr>
        <c:crossAx val="117176576"/>
        <c:crosses val="autoZero"/>
        <c:auto val="1"/>
        <c:lblAlgn val="ctr"/>
        <c:lblOffset val="100"/>
        <c:noMultiLvlLbl val="0"/>
      </c:catAx>
      <c:valAx>
        <c:axId val="117176576"/>
        <c:scaling>
          <c:orientation val="minMax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sz="1000" b="1" baseline="0">
                <a:solidFill>
                  <a:schemeClr val="tx1"/>
                </a:solidFill>
              </a:defRPr>
            </a:pPr>
            <a:endParaRPr lang="ru-RU"/>
          </a:p>
        </c:txPr>
        <c:crossAx val="1171750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054304226053736"/>
          <c:y val="0.95434391905751292"/>
          <c:w val="0.19544367755434583"/>
          <c:h val="4.5656002146947594E-2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85BA4B4-9893-4A91-AC54-C484E0DA81B1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1542778-89DE-4CC3-8F50-FDCF4FC46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ПОКАЗАТЕЛИ ДОХОДОВ И РАСХОДОВ БЮДЖЕТА В 2026 ГОДУ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195039"/>
              </p:ext>
            </p:extLst>
          </p:nvPr>
        </p:nvGraphicFramePr>
        <p:xfrm>
          <a:off x="107504" y="1124744"/>
          <a:ext cx="864096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440557" y="642757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ТЫС.РУБ</a:t>
            </a:r>
            <a:endParaRPr lang="ru-RU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7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979</TotalTime>
  <Words>35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ПОКАЗАТЕЛИ ДОХОДОВ И РАСХОДОВ БЮДЖЕТА В 2026 ГОДУ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bud_a</cp:lastModifiedBy>
  <cp:revision>136</cp:revision>
  <cp:lastPrinted>2016-10-11T07:53:48Z</cp:lastPrinted>
  <dcterms:created xsi:type="dcterms:W3CDTF">2016-03-30T09:25:05Z</dcterms:created>
  <dcterms:modified xsi:type="dcterms:W3CDTF">2026-08-06T09:22:30Z</dcterms:modified>
</cp:coreProperties>
</file>