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64" r:id="rId2"/>
  </p:sldMasterIdLst>
  <p:notesMasterIdLst>
    <p:notesMasterId r:id="rId27"/>
  </p:notesMasterIdLst>
  <p:handoutMasterIdLst>
    <p:handoutMasterId r:id="rId28"/>
  </p:handoutMasterIdLst>
  <p:sldIdLst>
    <p:sldId id="872" r:id="rId3"/>
    <p:sldId id="873" r:id="rId4"/>
    <p:sldId id="874" r:id="rId5"/>
    <p:sldId id="875" r:id="rId6"/>
    <p:sldId id="876" r:id="rId7"/>
    <p:sldId id="877" r:id="rId8"/>
    <p:sldId id="878" r:id="rId9"/>
    <p:sldId id="879" r:id="rId10"/>
    <p:sldId id="880" r:id="rId11"/>
    <p:sldId id="881" r:id="rId12"/>
    <p:sldId id="882" r:id="rId13"/>
    <p:sldId id="883" r:id="rId14"/>
    <p:sldId id="884" r:id="rId15"/>
    <p:sldId id="891" r:id="rId16"/>
    <p:sldId id="885" r:id="rId17"/>
    <p:sldId id="892" r:id="rId18"/>
    <p:sldId id="886" r:id="rId19"/>
    <p:sldId id="890" r:id="rId20"/>
    <p:sldId id="889" r:id="rId21"/>
    <p:sldId id="896" r:id="rId22"/>
    <p:sldId id="895" r:id="rId23"/>
    <p:sldId id="894" r:id="rId24"/>
    <p:sldId id="893" r:id="rId25"/>
    <p:sldId id="887" r:id="rId26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DEBED4F-8530-4236-A449-5A4202375A12}">
          <p14:sldIdLst>
            <p14:sldId id="872"/>
            <p14:sldId id="873"/>
            <p14:sldId id="874"/>
            <p14:sldId id="875"/>
            <p14:sldId id="876"/>
            <p14:sldId id="877"/>
            <p14:sldId id="878"/>
            <p14:sldId id="879"/>
            <p14:sldId id="880"/>
            <p14:sldId id="881"/>
            <p14:sldId id="882"/>
            <p14:sldId id="883"/>
            <p14:sldId id="884"/>
            <p14:sldId id="891"/>
            <p14:sldId id="885"/>
            <p14:sldId id="892"/>
            <p14:sldId id="886"/>
            <p14:sldId id="890"/>
            <p14:sldId id="889"/>
            <p14:sldId id="896"/>
            <p14:sldId id="895"/>
            <p14:sldId id="894"/>
            <p14:sldId id="893"/>
            <p14:sldId id="8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98" userDrawn="1">
          <p15:clr>
            <a:srgbClr val="A4A3A4"/>
          </p15:clr>
        </p15:guide>
        <p15:guide id="3" pos="75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огданова Анна Александровна - УМиАК" initials="БАА-У" lastIdx="3" clrIdx="0">
    <p:extLst>
      <p:ext uri="{19B8F6BF-5375-455C-9EA6-DF929625EA0E}">
        <p15:presenceInfo xmlns:p15="http://schemas.microsoft.com/office/powerpoint/2012/main" userId="Богданова Анна Александровна - УМиАК" providerId="None"/>
      </p:ext>
    </p:extLst>
  </p:cmAuthor>
  <p:cmAuthor id="2" name="Богданова Анна Александровна" initials="БАА" lastIdx="2" clrIdx="1">
    <p:extLst>
      <p:ext uri="{19B8F6BF-5375-455C-9EA6-DF929625EA0E}">
        <p15:presenceInfo xmlns:p15="http://schemas.microsoft.com/office/powerpoint/2012/main" userId="Богданова Анна Александр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5AD81"/>
    <a:srgbClr val="BCBBBF"/>
    <a:srgbClr val="249871"/>
    <a:srgbClr val="F0EEF4"/>
    <a:srgbClr val="E8E8E8"/>
    <a:srgbClr val="51BB88"/>
    <a:srgbClr val="AD464E"/>
    <a:srgbClr val="627AD2"/>
    <a:srgbClr val="B3B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6" autoAdjust="0"/>
    <p:restoredTop sz="93979" autoAdjust="0"/>
  </p:normalViewPr>
  <p:slideViewPr>
    <p:cSldViewPr snapToGrid="0" snapToObjects="1">
      <p:cViewPr>
        <p:scale>
          <a:sx n="60" d="100"/>
          <a:sy n="60" d="100"/>
        </p:scale>
        <p:origin x="572" y="28"/>
      </p:cViewPr>
      <p:guideLst>
        <p:guide orient="horz" pos="323"/>
        <p:guide pos="98"/>
        <p:guide pos="75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70" d="100"/>
          <a:sy n="70" d="100"/>
        </p:scale>
        <p:origin x="306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45" y="2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9907B-2105-4AFD-A916-33BB679335AF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5BEDC-C927-44FA-9989-E2FF0CC41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87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2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23912-14FC-9B45-B2C9-28A671C57350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4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C0883-0DBB-4A45-B9EC-4D5F3A9277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Заметки 7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04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0883-0DBB-4A45-B9EC-4D5F3A9277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01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0883-0DBB-4A45-B9EC-4D5F3A9277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47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0883-0DBB-4A45-B9EC-4D5F3A9277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36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0883-0DBB-4A45-B9EC-4D5F3A9277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75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0883-0DBB-4A45-B9EC-4D5F3A9277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88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0883-0DBB-4A45-B9EC-4D5F3A9277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93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0883-0DBB-4A45-B9EC-4D5F3A9277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35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0883-0DBB-4A45-B9EC-4D5F3A9277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55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0883-0DBB-4A45-B9EC-4D5F3A9277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03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0883-0DBB-4A45-B9EC-4D5F3A9277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7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0883-0DBB-4A45-B9EC-4D5F3A9277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79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0883-0DBB-4A45-B9EC-4D5F3A9277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9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0883-0DBB-4A45-B9EC-4D5F3A9277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1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0883-0DBB-4A45-B9EC-4D5F3A9277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06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0883-0DBB-4A45-B9EC-4D5F3A9277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0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0883-0DBB-4A45-B9EC-4D5F3A9277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79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0883-0DBB-4A45-B9EC-4D5F3A92775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2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0883-0DBB-4A45-B9EC-4D5F3A9277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61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0883-0DBB-4A45-B9EC-4D5F3A9277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58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0883-0DBB-4A45-B9EC-4D5F3A9277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15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0883-0DBB-4A45-B9EC-4D5F3A9277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74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0883-0DBB-4A45-B9EC-4D5F3A9277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78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0883-0DBB-4A45-B9EC-4D5F3A9277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74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0883-0DBB-4A45-B9EC-4D5F3A9277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9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http://5FA96C107D697344C3A67468A6489EF5.dms.sberbank.ru/5FA96C107D697344C3A67468A6489EF5-1DD112232A2C2F743C212D57C7C99F1C-9963F0B300E404B977CD6EDFD701D86A/1.png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"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"/>
          <p:cNvSpPr/>
          <p:nvPr userDrawn="1"/>
        </p:nvSpPr>
        <p:spPr>
          <a:xfrm>
            <a:off x="11753361" y="6689545"/>
            <a:ext cx="385474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pPr algn="ctr">
              <a:defRPr sz="2100" cap="none" spc="0">
                <a:solidFill>
                  <a:srgbClr val="000000"/>
                </a:solidFill>
                <a:latin typeface="Fedra Sans Pro Light Light"/>
                <a:ea typeface="Fedra Sans Pro Light Light"/>
                <a:cs typeface="Fedra Sans Pro Light Light"/>
                <a:sym typeface="Fedra Sans Pro Light Light"/>
              </a:defRPr>
            </a:pPr>
            <a:fld id="{86CB4B4D-7CA3-9044-876B-883B54F8677D}" type="slidenum">
              <a:rPr sz="800">
                <a:solidFill>
                  <a:schemeClr val="accent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Fedra Sans Pro Light Light"/>
                <a:cs typeface="Arial" panose="020B0604020202020204" pitchFamily="34" charset="0"/>
                <a:sym typeface="Fedra Sans Pro Light Light"/>
              </a:rPr>
              <a:pPr algn="ctr">
                <a:defRPr sz="2100" cap="none" spc="0">
                  <a:solidFill>
                    <a:srgbClr val="000000"/>
                  </a:solidFill>
                  <a:latin typeface="Fedra Sans Pro Light Light"/>
                  <a:ea typeface="Fedra Sans Pro Light Light"/>
                  <a:cs typeface="Fedra Sans Pro Light Light"/>
                  <a:sym typeface="Fedra Sans Pro Light Light"/>
                </a:defRPr>
              </a:pPr>
              <a:t>‹#›</a:t>
            </a:fld>
            <a:r>
              <a:rPr sz="800" dirty="0">
                <a:solidFill>
                  <a:schemeClr val="accent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Fedra Sans Pro Light Light"/>
                <a:cs typeface="Arial" panose="020B0604020202020204" pitchFamily="34" charset="0"/>
                <a:sym typeface="Fedra Sans Pro Light Light"/>
              </a:rPr>
              <a:t>￼</a:t>
            </a:r>
          </a:p>
        </p:txBody>
      </p:sp>
      <p:sp>
        <p:nvSpPr>
          <p:cNvPr id="53" name="Заголовок 1">
            <a:extLst>
              <a:ext uri="{FF2B5EF4-FFF2-40B4-BE49-F238E27FC236}">
                <a16:creationId xmlns:a16="http://schemas.microsoft.com/office/drawing/2014/main" id="{084B7D0D-B335-8F35-C3A6-C23ADC08C86D}"/>
              </a:ext>
            </a:extLst>
          </p:cNvPr>
          <p:cNvSpPr txBox="1">
            <a:spLocks/>
          </p:cNvSpPr>
          <p:nvPr userDrawn="1"/>
        </p:nvSpPr>
        <p:spPr>
          <a:xfrm>
            <a:off x="167402" y="1808"/>
            <a:ext cx="10192005" cy="687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0" i="0" kern="1200" cap="none" baseline="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ru-RU" b="1">
                <a:solidFill>
                  <a:srgbClr val="232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сделки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100F000-2029-CD92-DDFB-62CE3E1BD042}"/>
              </a:ext>
            </a:extLst>
          </p:cNvPr>
          <p:cNvSpPr/>
          <p:nvPr userDrawn="1"/>
        </p:nvSpPr>
        <p:spPr>
          <a:xfrm>
            <a:off x="0" y="0"/>
            <a:ext cx="12192000" cy="512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FABBEE1-9139-FFA3-2A09-A0342337B3D0}"/>
              </a:ext>
            </a:extLst>
          </p:cNvPr>
          <p:cNvCxnSpPr/>
          <p:nvPr userDrawn="1"/>
        </p:nvCxnSpPr>
        <p:spPr>
          <a:xfrm>
            <a:off x="0" y="506137"/>
            <a:ext cx="12192000" cy="0"/>
          </a:xfrm>
          <a:prstGeom prst="line">
            <a:avLst/>
          </a:prstGeom>
          <a:ln>
            <a:solidFill>
              <a:srgbClr val="E1E1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itle 1">
            <a:extLst>
              <a:ext uri="{FF2B5EF4-FFF2-40B4-BE49-F238E27FC236}">
                <a16:creationId xmlns:a16="http://schemas.microsoft.com/office/drawing/2014/main" id="{5395985C-E590-BB95-DBBA-34612FE4E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03" y="-8036"/>
            <a:ext cx="11228864" cy="687382"/>
          </a:xfrm>
          <a:prstGeom prst="rect">
            <a:avLst/>
          </a:prstGeom>
        </p:spPr>
        <p:txBody>
          <a:bodyPr anchor="ctr"/>
          <a:lstStyle>
            <a:lvl1pPr>
              <a:defRPr sz="18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7" name="Рисунок 2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93334BCE-BDBB-D49E-A7B3-D6120F374EB3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8" name="Рисунок 3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95E89681-276E-3548-373F-B264F99BE319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9" name="Рисунок 4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FFDD15EC-41B5-2E3F-A5B3-D1B1921C715D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60" name="Рисунок 5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EA01B456-C4ED-6A2B-88E6-AA48DF58EE3F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61" name="Рисунок 6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8A17025A-7690-0660-3A01-BC6F7C95787F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62" name="Рисунок 7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3EC0ADED-78C3-D025-062F-41B4BEB70306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63" name="Рисунок 9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2D1FEA28-C96B-614C-0C03-1B514AE5E0AA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64" name="Рисунок 10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75A19BFB-277A-E4A0-A18E-62ADE4665F1F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65" name="Рисунок 11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697DD2C1-89B4-5DDF-CBA0-E49F4C01B073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66" name="Рисунок 12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51D11490-E1CE-ED75-0F88-94CAC32B7B3F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67" name="Рисунок 13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B329A006-0251-11E6-FFD0-B3D6A7AF898D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68" name="Рисунок 15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2CF0A6F6-79BA-B24E-A13F-311ECADA32B5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69" name="Рисунок 16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9BE248C5-1F55-4FB1-37F1-8A821E3EBC5D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70" name="Рисунок 17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24F2341C-BF64-1E55-8EB2-ED1AD365F8B5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71" name="Рисунок 18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30D30967-3BED-27FD-625B-F4B61BD6D9B7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72" name="Рисунок 19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A754648A-F0BA-43A0-6C23-118AD55015D7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73" name="Рисунок 20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767B400C-FD39-10D2-ED31-EBECCFECE2D7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74" name="Рисунок 21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2B87CC4E-7653-051C-2D67-B0BC0653FCFD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75" name="Рисунок 22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EBCAEDD3-8F84-20FF-212C-852699D755F1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76" name="Рисунок 23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3EBE6358-EB3C-A4B2-BEAD-E79F1564EFB7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77" name="Рисунок 24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89CC674B-4B77-0F23-A6EB-84F7459A96E9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78" name="Рисунок 25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74C4A8DC-EEEE-26D4-97F9-BFABA7D164B4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79" name="Рисунок 26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AE87CD07-B26D-D63A-44AE-A0BE4C77A6FA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80" name="Рисунок 27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39F7AB1E-3763-E4EC-268F-43D59F5531B7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81" name="Рисунок 29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396B68FD-0128-CE04-EA27-872B4CCCC8AF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82" name="Рисунок 30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BFBA95D4-A095-5924-742C-A1E740C0F3A0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83" name="Рисунок 32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B056176A-207D-3FC4-3742-2C05F5A9309C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84" name="Рисунок 34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C6CB33DE-76BE-A30D-8E10-AA2ED4AEE2EF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85" name="Рисунок 36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40CA5649-1D2D-612B-0FDB-ECFA000494A1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86" name="Рисунок 39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598A4448-E6D9-7F2B-53C4-B5C41571FD69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87" name="Рисунок 40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1045CEE3-BB54-045D-11BB-AC89E90D0AD3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88" name="Рисунок 41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61D4D46D-231E-9D33-F193-9F5AA402EBE2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89" name="Рисунок 42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68CA53A2-5E99-657C-32DA-7774B3B963DD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90" name="Рисунок 43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3564EE47-E159-0501-15A0-35B7F4A01165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91" name="Рисунок 44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EEC78356-EF3C-EBB6-7E13-6B362DB8C7E6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92" name="Рисунок 45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8B3578B5-C045-3993-89A6-49A51050224C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93" name="Рисунок 46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1DCC6833-AF33-98CA-61E3-A044FBAA7447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94" name="Рисунок 47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1349728D-F749-4E25-49AC-966917E24029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95" name="Рисунок 48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CAAC3AC0-99DB-46FB-A111-7B4C9DDB9752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96" name="Рисунок 49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7152823F-0D25-950D-D80F-90615F214AEF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97" name="Рисунок 50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D70EC177-4DC8-887F-D135-284A560AF041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98" name="Рисунок 51" descr="http://5FA96C107D697344C3A67468A6489EF5.dms.sberbank.ru/5FA96C107D697344C3A67468A6489EF5-1DD112232A2C2F743C212D57C7C99F1C-9963F0B300E404B977CD6EDFD701D86A/1.png">
            <a:extLst>
              <a:ext uri="{FF2B5EF4-FFF2-40B4-BE49-F238E27FC236}">
                <a16:creationId xmlns:a16="http://schemas.microsoft.com/office/drawing/2014/main" id="{25041979-ED1C-C5B5-F6C6-038704B625AB}"/>
              </a:ext>
            </a:extLst>
          </p:cNvPr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93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7A39A3-83BB-D58E-AA57-6BBC9C34F85F}"/>
              </a:ext>
            </a:extLst>
          </p:cNvPr>
          <p:cNvSpPr/>
          <p:nvPr userDrawn="1"/>
        </p:nvSpPr>
        <p:spPr>
          <a:xfrm>
            <a:off x="0" y="1"/>
            <a:ext cx="12192000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DBDEFF"/>
          </a:solidFill>
        </p:spPr>
        <p:txBody>
          <a:bodyPr anchor="ctr" anchorCtr="0"/>
          <a:lstStyle>
            <a:lvl1pPr marL="0" indent="0" algn="ctr">
              <a:buNone/>
              <a:defRPr lang="en-US" sz="4800" b="0" i="0" smtClean="0">
                <a:effectLst/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b="0" i="0" dirty="0">
                <a:solidFill>
                  <a:srgbClr val="1D2532"/>
                </a:solidFill>
                <a:effectLst/>
                <a:latin typeface="Graphik"/>
              </a:rPr>
              <a:t>Финансы заемщика</a:t>
            </a:r>
            <a:endParaRPr lang="en-US" b="0" i="0" dirty="0">
              <a:solidFill>
                <a:srgbClr val="1D2532"/>
              </a:solidFill>
              <a:effectLst/>
              <a:latin typeface="Graphik"/>
            </a:endParaRPr>
          </a:p>
        </p:txBody>
      </p:sp>
    </p:spTree>
    <p:extLst>
      <p:ext uri="{BB962C8B-B14F-4D97-AF65-F5344CB8AC3E}">
        <p14:creationId xmlns:p14="http://schemas.microsoft.com/office/powerpoint/2010/main" val="261147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F-Мод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7A39A3-83BB-D58E-AA57-6BBC9C34F85F}"/>
              </a:ext>
            </a:extLst>
          </p:cNvPr>
          <p:cNvSpPr/>
          <p:nvPr userDrawn="1"/>
        </p:nvSpPr>
        <p:spPr>
          <a:xfrm>
            <a:off x="0" y="1"/>
            <a:ext cx="12192000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DBDEFF"/>
          </a:solidFill>
        </p:spPr>
        <p:txBody>
          <a:bodyPr anchor="ctr" anchorCtr="0"/>
          <a:lstStyle>
            <a:lvl1pPr marL="0" indent="0" algn="ctr">
              <a:buNone/>
              <a:defRPr lang="ru-RU" sz="4800" b="0" i="0" smtClean="0">
                <a:effectLst/>
              </a:defRPr>
            </a:lvl1pPr>
          </a:lstStyle>
          <a:p>
            <a:pPr lvl="0"/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CF-</a:t>
            </a:r>
            <a:r>
              <a:rPr lang="ru-RU" b="0" i="0" dirty="0">
                <a:solidFill>
                  <a:srgbClr val="172B4D"/>
                </a:solidFill>
                <a:effectLst/>
                <a:latin typeface="-apple-system"/>
              </a:rPr>
              <a:t>модель Заёмщика</a:t>
            </a:r>
            <a:endParaRPr lang="en-US" b="0" i="0" dirty="0">
              <a:solidFill>
                <a:srgbClr val="1D2532"/>
              </a:solidFill>
              <a:effectLst/>
              <a:latin typeface="Graphik"/>
            </a:endParaRPr>
          </a:p>
        </p:txBody>
      </p:sp>
    </p:spTree>
    <p:extLst>
      <p:ext uri="{BB962C8B-B14F-4D97-AF65-F5344CB8AC3E}">
        <p14:creationId xmlns:p14="http://schemas.microsoft.com/office/powerpoint/2010/main" val="2218384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7A39A3-83BB-D58E-AA57-6BBC9C34F85F}"/>
              </a:ext>
            </a:extLst>
          </p:cNvPr>
          <p:cNvSpPr/>
          <p:nvPr userDrawn="1"/>
        </p:nvSpPr>
        <p:spPr>
          <a:xfrm>
            <a:off x="0" y="1"/>
            <a:ext cx="12192000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DBDEFF"/>
          </a:solidFill>
        </p:spPr>
        <p:txBody>
          <a:bodyPr anchor="ctr" anchorCtr="0"/>
          <a:lstStyle>
            <a:lvl1pPr marL="0" indent="0" algn="ctr">
              <a:buNone/>
              <a:defRPr lang="en-US" sz="4800" b="0" i="0" smtClean="0">
                <a:effectLst/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b="0" i="0" dirty="0">
                <a:solidFill>
                  <a:srgbClr val="1D2532"/>
                </a:solidFill>
                <a:effectLst/>
                <a:latin typeface="Graphik"/>
              </a:rPr>
              <a:t>Финансы заемщика</a:t>
            </a:r>
            <a:endParaRPr lang="en-US" b="0" i="0" dirty="0">
              <a:solidFill>
                <a:srgbClr val="1D2532"/>
              </a:solidFill>
              <a:effectLst/>
              <a:latin typeface="Graphik"/>
            </a:endParaRPr>
          </a:p>
        </p:txBody>
      </p:sp>
    </p:spTree>
    <p:extLst>
      <p:ext uri="{BB962C8B-B14F-4D97-AF65-F5344CB8AC3E}">
        <p14:creationId xmlns:p14="http://schemas.microsoft.com/office/powerpoint/2010/main" val="2255592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7A39A3-83BB-D58E-AA57-6BBC9C34F85F}"/>
              </a:ext>
            </a:extLst>
          </p:cNvPr>
          <p:cNvSpPr/>
          <p:nvPr userDrawn="1"/>
        </p:nvSpPr>
        <p:spPr>
          <a:xfrm>
            <a:off x="0" y="1"/>
            <a:ext cx="12192000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DBDEFF"/>
          </a:solidFill>
        </p:spPr>
        <p:txBody>
          <a:bodyPr anchor="ctr" anchorCtr="0"/>
          <a:lstStyle>
            <a:lvl1pPr marL="0" indent="0" algn="ctr">
              <a:buNone/>
              <a:defRPr lang="en-US" sz="4800" b="0" i="0" smtClean="0">
                <a:effectLst/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b="0" i="0" dirty="0">
                <a:solidFill>
                  <a:srgbClr val="1D2532"/>
                </a:solidFill>
                <a:effectLst/>
                <a:latin typeface="Graphik"/>
              </a:rPr>
              <a:t>Финансы заемщика</a:t>
            </a:r>
            <a:endParaRPr lang="en-US" b="0" i="0" dirty="0">
              <a:solidFill>
                <a:srgbClr val="1D2532"/>
              </a:solidFill>
              <a:effectLst/>
              <a:latin typeface="Graphik"/>
            </a:endParaRPr>
          </a:p>
        </p:txBody>
      </p:sp>
    </p:spTree>
    <p:extLst>
      <p:ext uri="{BB962C8B-B14F-4D97-AF65-F5344CB8AC3E}">
        <p14:creationId xmlns:p14="http://schemas.microsoft.com/office/powerpoint/2010/main" val="1180106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7A39A3-83BB-D58E-AA57-6BBC9C34F85F}"/>
              </a:ext>
            </a:extLst>
          </p:cNvPr>
          <p:cNvSpPr/>
          <p:nvPr userDrawn="1"/>
        </p:nvSpPr>
        <p:spPr>
          <a:xfrm>
            <a:off x="0" y="1"/>
            <a:ext cx="12192000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DBDEFF"/>
          </a:solidFill>
        </p:spPr>
        <p:txBody>
          <a:bodyPr anchor="ctr" anchorCtr="0"/>
          <a:lstStyle>
            <a:lvl1pPr marL="0" indent="0" algn="ctr">
              <a:buNone/>
              <a:defRPr lang="en-US" sz="4800" b="0" i="0" smtClean="0">
                <a:effectLst/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b="0" i="0" dirty="0">
                <a:solidFill>
                  <a:srgbClr val="1D2532"/>
                </a:solidFill>
                <a:effectLst/>
                <a:latin typeface="Graphik"/>
              </a:rPr>
              <a:t>Финансы заемщика</a:t>
            </a:r>
            <a:endParaRPr lang="en-US" b="0" i="0" dirty="0">
              <a:solidFill>
                <a:srgbClr val="1D2532"/>
              </a:solidFill>
              <a:effectLst/>
              <a:latin typeface="Graphik"/>
            </a:endParaRPr>
          </a:p>
        </p:txBody>
      </p:sp>
    </p:spTree>
    <p:extLst>
      <p:ext uri="{BB962C8B-B14F-4D97-AF65-F5344CB8AC3E}">
        <p14:creationId xmlns:p14="http://schemas.microsoft.com/office/powerpoint/2010/main" val="4135905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7A39A3-83BB-D58E-AA57-6BBC9C34F85F}"/>
              </a:ext>
            </a:extLst>
          </p:cNvPr>
          <p:cNvSpPr/>
          <p:nvPr userDrawn="1"/>
        </p:nvSpPr>
        <p:spPr>
          <a:xfrm>
            <a:off x="0" y="1"/>
            <a:ext cx="12192000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DBDEFF"/>
          </a:solidFill>
        </p:spPr>
        <p:txBody>
          <a:bodyPr anchor="ctr" anchorCtr="0"/>
          <a:lstStyle>
            <a:lvl1pPr marL="0" indent="0" algn="ctr">
              <a:buNone/>
              <a:defRPr lang="en-US" sz="4800" b="0" i="0" smtClean="0">
                <a:effectLst/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b="0" i="0" dirty="0">
                <a:solidFill>
                  <a:srgbClr val="1D2532"/>
                </a:solidFill>
                <a:effectLst/>
                <a:latin typeface="Graphik"/>
              </a:rPr>
              <a:t>Финансы заемщика</a:t>
            </a:r>
            <a:endParaRPr lang="en-US" b="0" i="0" dirty="0">
              <a:solidFill>
                <a:srgbClr val="1D2532"/>
              </a:solidFill>
              <a:effectLst/>
              <a:latin typeface="Graphik"/>
            </a:endParaRPr>
          </a:p>
        </p:txBody>
      </p:sp>
    </p:spTree>
    <p:extLst>
      <p:ext uri="{BB962C8B-B14F-4D97-AF65-F5344CB8AC3E}">
        <p14:creationId xmlns:p14="http://schemas.microsoft.com/office/powerpoint/2010/main" val="1782901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7A39A3-83BB-D58E-AA57-6BBC9C34F85F}"/>
              </a:ext>
            </a:extLst>
          </p:cNvPr>
          <p:cNvSpPr/>
          <p:nvPr userDrawn="1"/>
        </p:nvSpPr>
        <p:spPr>
          <a:xfrm>
            <a:off x="0" y="1"/>
            <a:ext cx="12192000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DBDEFF"/>
          </a:solidFill>
        </p:spPr>
        <p:txBody>
          <a:bodyPr anchor="ctr" anchorCtr="0"/>
          <a:lstStyle>
            <a:lvl1pPr marL="0" indent="0" algn="ctr">
              <a:buNone/>
              <a:defRPr lang="en-US" sz="4800" b="0" i="0" smtClean="0">
                <a:effectLst/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b="0" i="0" dirty="0">
                <a:solidFill>
                  <a:srgbClr val="1D2532"/>
                </a:solidFill>
                <a:effectLst/>
                <a:latin typeface="Graphik"/>
              </a:rPr>
              <a:t>Финансы заемщика</a:t>
            </a:r>
            <a:endParaRPr lang="en-US" b="0" i="0" dirty="0">
              <a:solidFill>
                <a:srgbClr val="1D2532"/>
              </a:solidFill>
              <a:effectLst/>
              <a:latin typeface="Graphik"/>
            </a:endParaRPr>
          </a:p>
        </p:txBody>
      </p:sp>
    </p:spTree>
    <p:extLst>
      <p:ext uri="{BB962C8B-B14F-4D97-AF65-F5344CB8AC3E}">
        <p14:creationId xmlns:p14="http://schemas.microsoft.com/office/powerpoint/2010/main" val="518441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редлагаемое 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7A39A3-83BB-D58E-AA57-6BBC9C34F85F}"/>
              </a:ext>
            </a:extLst>
          </p:cNvPr>
          <p:cNvSpPr/>
          <p:nvPr userDrawn="1"/>
        </p:nvSpPr>
        <p:spPr>
          <a:xfrm>
            <a:off x="0" y="1"/>
            <a:ext cx="12192000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DBDEFF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lang="ru-RU" sz="4800" b="0" i="0" smtClean="0">
                <a:effectLst/>
                <a:latin typeface="Helvetica" pitchFamily="2" charset="0"/>
              </a:defRPr>
            </a:lvl1pPr>
          </a:lstStyle>
          <a:p>
            <a:pPr lvl="0"/>
            <a:r>
              <a:rPr lang="ru-RU" b="0" i="0" dirty="0">
                <a:solidFill>
                  <a:srgbClr val="1D2532"/>
                </a:solidFill>
                <a:effectLst/>
                <a:latin typeface="Graphik"/>
              </a:rPr>
              <a:t>Предлагаемое решение</a:t>
            </a:r>
            <a:endParaRPr lang="en-US" b="0" i="0" dirty="0">
              <a:solidFill>
                <a:srgbClr val="1D2532"/>
              </a:solidFill>
              <a:effectLst/>
              <a:latin typeface="Graphik"/>
            </a:endParaRPr>
          </a:p>
        </p:txBody>
      </p:sp>
    </p:spTree>
    <p:extLst>
      <p:ext uri="{BB962C8B-B14F-4D97-AF65-F5344CB8AC3E}">
        <p14:creationId xmlns:p14="http://schemas.microsoft.com/office/powerpoint/2010/main" val="24662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27A384-D4C2-323C-4B77-B8C701D0A7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37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57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7A39A3-83BB-D58E-AA57-6BBC9C34F85F}"/>
              </a:ext>
            </a:extLst>
          </p:cNvPr>
          <p:cNvSpPr/>
          <p:nvPr userDrawn="1"/>
        </p:nvSpPr>
        <p:spPr>
          <a:xfrm>
            <a:off x="0" y="1"/>
            <a:ext cx="12192000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DBDEFF"/>
          </a:solidFill>
        </p:spPr>
        <p:txBody>
          <a:bodyPr anchor="ctr" anchorCtr="0"/>
          <a:lstStyle>
            <a:lvl1pPr marL="0" indent="0" algn="ctr">
              <a:buNone/>
              <a:defRPr lang="ru-RU" sz="4800" b="0" i="0" baseline="0" smtClean="0">
                <a:effectLst/>
              </a:defRPr>
            </a:lvl1pPr>
          </a:lstStyle>
          <a:p>
            <a:pPr lvl="0"/>
            <a:r>
              <a:rPr lang="ru-RU" b="0" i="0" dirty="0" smtClean="0">
                <a:solidFill>
                  <a:srgbClr val="172B4D"/>
                </a:solidFill>
                <a:effectLst/>
                <a:latin typeface="-apple-system"/>
              </a:rPr>
              <a:t>Сотрудничество</a:t>
            </a:r>
            <a:endParaRPr lang="en-US" b="0" i="0" dirty="0">
              <a:solidFill>
                <a:srgbClr val="1D2532"/>
              </a:solidFill>
              <a:effectLst/>
              <a:latin typeface="Graphik"/>
            </a:endParaRPr>
          </a:p>
        </p:txBody>
      </p:sp>
    </p:spTree>
    <p:extLst>
      <p:ext uri="{BB962C8B-B14F-4D97-AF65-F5344CB8AC3E}">
        <p14:creationId xmlns:p14="http://schemas.microsoft.com/office/powerpoint/2010/main" val="152909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7A39A3-83BB-D58E-AA57-6BBC9C34F85F}"/>
              </a:ext>
            </a:extLst>
          </p:cNvPr>
          <p:cNvSpPr/>
          <p:nvPr userDrawn="1"/>
        </p:nvSpPr>
        <p:spPr>
          <a:xfrm>
            <a:off x="0" y="1"/>
            <a:ext cx="12192000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DBDEFF"/>
          </a:solidFill>
        </p:spPr>
        <p:txBody>
          <a:bodyPr anchor="ctr" anchorCtr="0"/>
          <a:lstStyle>
            <a:lvl1pPr marL="0" indent="0" algn="ctr">
              <a:buNone/>
              <a:defRPr lang="en-US" sz="4800" b="0" i="0" smtClean="0">
                <a:effectLst/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b="0" i="0" dirty="0">
                <a:solidFill>
                  <a:srgbClr val="1D2532"/>
                </a:solidFill>
                <a:effectLst/>
                <a:latin typeface="Graphik"/>
              </a:rPr>
              <a:t>Финансы Заёмщика</a:t>
            </a:r>
            <a:endParaRPr lang="en-US" b="0" i="0" dirty="0">
              <a:solidFill>
                <a:srgbClr val="1D2532"/>
              </a:solidFill>
              <a:effectLst/>
              <a:latin typeface="Graphik"/>
            </a:endParaRPr>
          </a:p>
        </p:txBody>
      </p:sp>
    </p:spTree>
    <p:extLst>
      <p:ext uri="{BB962C8B-B14F-4D97-AF65-F5344CB8AC3E}">
        <p14:creationId xmlns:p14="http://schemas.microsoft.com/office/powerpoint/2010/main" val="2194928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0C23-A526-4267-BE60-53B6CB634EB0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5DD2-0CDF-479E-9D79-97D187991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206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0C23-A526-4267-BE60-53B6CB634EB0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5DD2-0CDF-479E-9D79-97D187991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728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0C23-A526-4267-BE60-53B6CB634EB0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5DD2-0CDF-479E-9D79-97D187991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13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0C23-A526-4267-BE60-53B6CB634EB0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5DD2-0CDF-479E-9D79-97D187991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099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0C23-A526-4267-BE60-53B6CB634EB0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5DD2-0CDF-479E-9D79-97D187991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23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0C23-A526-4267-BE60-53B6CB634EB0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5DD2-0CDF-479E-9D79-97D187991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18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0C23-A526-4267-BE60-53B6CB634EB0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5DD2-0CDF-479E-9D79-97D187991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586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0C23-A526-4267-BE60-53B6CB634EB0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5DD2-0CDF-479E-9D79-97D187991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519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0C23-A526-4267-BE60-53B6CB634EB0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5DD2-0CDF-479E-9D79-97D187991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89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0C23-A526-4267-BE60-53B6CB634EB0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5DD2-0CDF-479E-9D79-97D187991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1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7A39A3-83BB-D58E-AA57-6BBC9C34F85F}"/>
              </a:ext>
            </a:extLst>
          </p:cNvPr>
          <p:cNvSpPr/>
          <p:nvPr userDrawn="1"/>
        </p:nvSpPr>
        <p:spPr>
          <a:xfrm>
            <a:off x="0" y="1"/>
            <a:ext cx="12192000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DBDEFF"/>
          </a:solidFill>
        </p:spPr>
        <p:txBody>
          <a:bodyPr anchor="ctr" anchorCtr="0"/>
          <a:lstStyle>
            <a:lvl1pPr marL="0" indent="0" algn="ctr">
              <a:buNone/>
              <a:defRPr lang="en-US" sz="4800" b="0" i="0" baseline="0" smtClean="0">
                <a:effectLst/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1D2532"/>
                </a:solidFill>
                <a:effectLst/>
                <a:latin typeface="Graphik"/>
              </a:rPr>
              <a:t>Executive Summary</a:t>
            </a:r>
          </a:p>
        </p:txBody>
      </p:sp>
    </p:spTree>
    <p:extLst>
      <p:ext uri="{BB962C8B-B14F-4D97-AF65-F5344CB8AC3E}">
        <p14:creationId xmlns:p14="http://schemas.microsoft.com/office/powerpoint/2010/main" val="981633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0C23-A526-4267-BE60-53B6CB634EB0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5DD2-0CDF-479E-9D79-97D187991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10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7A39A3-83BB-D58E-AA57-6BBC9C34F85F}"/>
              </a:ext>
            </a:extLst>
          </p:cNvPr>
          <p:cNvSpPr/>
          <p:nvPr userDrawn="1"/>
        </p:nvSpPr>
        <p:spPr>
          <a:xfrm>
            <a:off x="0" y="1"/>
            <a:ext cx="12192000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DBDEFF"/>
          </a:solidFill>
        </p:spPr>
        <p:txBody>
          <a:bodyPr anchor="ctr" anchorCtr="0"/>
          <a:lstStyle>
            <a:lvl1pPr marL="0" indent="0" algn="ctr">
              <a:buNone/>
              <a:defRPr lang="en-US" sz="4800" b="0" i="0" baseline="0" smtClean="0">
                <a:effectLst/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b="0" i="0" dirty="0" smtClean="0">
                <a:solidFill>
                  <a:srgbClr val="1D2532"/>
                </a:solidFill>
                <a:effectLst/>
                <a:latin typeface="Graphik"/>
              </a:rPr>
              <a:t>Отклонения по сделке</a:t>
            </a:r>
            <a:endParaRPr lang="en-US" b="0" i="0" dirty="0">
              <a:solidFill>
                <a:srgbClr val="1D2532"/>
              </a:solidFill>
              <a:effectLst/>
              <a:latin typeface="Graphik"/>
            </a:endParaRPr>
          </a:p>
        </p:txBody>
      </p:sp>
    </p:spTree>
    <p:extLst>
      <p:ext uri="{BB962C8B-B14F-4D97-AF65-F5344CB8AC3E}">
        <p14:creationId xmlns:p14="http://schemas.microsoft.com/office/powerpoint/2010/main" val="376597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7A39A3-83BB-D58E-AA57-6BBC9C34F85F}"/>
              </a:ext>
            </a:extLst>
          </p:cNvPr>
          <p:cNvSpPr/>
          <p:nvPr userDrawn="1"/>
        </p:nvSpPr>
        <p:spPr>
          <a:xfrm>
            <a:off x="0" y="1"/>
            <a:ext cx="12192000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DBDEFF"/>
          </a:solidFill>
        </p:spPr>
        <p:txBody>
          <a:bodyPr anchor="ctr" anchorCtr="0"/>
          <a:lstStyle>
            <a:lvl1pPr marL="0" indent="0" algn="ctr">
              <a:buNone/>
              <a:defRPr lang="en-US" sz="4800" b="0" i="0" baseline="0" smtClean="0">
                <a:effectLst/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b="0" i="0" dirty="0" smtClean="0">
                <a:solidFill>
                  <a:srgbClr val="1D2532"/>
                </a:solidFill>
                <a:effectLst/>
                <a:latin typeface="Graphik"/>
              </a:rPr>
              <a:t>Ключевые риски</a:t>
            </a:r>
            <a:endParaRPr lang="en-US" b="0" i="0" dirty="0">
              <a:solidFill>
                <a:srgbClr val="1D2532"/>
              </a:solidFill>
              <a:effectLst/>
              <a:latin typeface="Graphik"/>
            </a:endParaRPr>
          </a:p>
        </p:txBody>
      </p:sp>
    </p:spTree>
    <p:extLst>
      <p:ext uri="{BB962C8B-B14F-4D97-AF65-F5344CB8AC3E}">
        <p14:creationId xmlns:p14="http://schemas.microsoft.com/office/powerpoint/2010/main" val="279094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7A39A3-83BB-D58E-AA57-6BBC9C34F85F}"/>
              </a:ext>
            </a:extLst>
          </p:cNvPr>
          <p:cNvSpPr/>
          <p:nvPr userDrawn="1"/>
        </p:nvSpPr>
        <p:spPr>
          <a:xfrm>
            <a:off x="0" y="1"/>
            <a:ext cx="12192000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DBDEFF"/>
          </a:solidFill>
        </p:spPr>
        <p:txBody>
          <a:bodyPr anchor="ctr" anchorCtr="0"/>
          <a:lstStyle>
            <a:lvl1pPr marL="0" indent="0" algn="ctr">
              <a:buNone/>
              <a:defRPr lang="en-US" sz="4800" b="0" i="0" baseline="0" smtClean="0">
                <a:effectLst/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b="0" i="0" dirty="0">
                <a:solidFill>
                  <a:srgbClr val="1D2532"/>
                </a:solidFill>
                <a:effectLst/>
                <a:latin typeface="Graphik"/>
              </a:rPr>
              <a:t>Информация о Заёмщике и Холдинге</a:t>
            </a:r>
            <a:endParaRPr lang="en-US" b="0" i="0" dirty="0">
              <a:solidFill>
                <a:srgbClr val="1D2532"/>
              </a:solidFill>
              <a:effectLst/>
              <a:latin typeface="Graphik"/>
            </a:endParaRPr>
          </a:p>
        </p:txBody>
      </p:sp>
    </p:spTree>
    <p:extLst>
      <p:ext uri="{BB962C8B-B14F-4D97-AF65-F5344CB8AC3E}">
        <p14:creationId xmlns:p14="http://schemas.microsoft.com/office/powerpoint/2010/main" val="360973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7A39A3-83BB-D58E-AA57-6BBC9C34F85F}"/>
              </a:ext>
            </a:extLst>
          </p:cNvPr>
          <p:cNvSpPr/>
          <p:nvPr userDrawn="1"/>
        </p:nvSpPr>
        <p:spPr>
          <a:xfrm>
            <a:off x="0" y="1"/>
            <a:ext cx="12192000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DBDEFF"/>
          </a:solidFill>
        </p:spPr>
        <p:txBody>
          <a:bodyPr anchor="ctr" anchorCtr="0"/>
          <a:lstStyle>
            <a:lvl1pPr marL="0" indent="0" algn="ctr">
              <a:buNone/>
              <a:defRPr lang="en-US" sz="4800" b="0" i="0" smtClean="0">
                <a:effectLst/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b="0" i="0" dirty="0">
                <a:solidFill>
                  <a:srgbClr val="1D2532"/>
                </a:solidFill>
                <a:effectLst/>
                <a:latin typeface="Graphik"/>
              </a:rPr>
              <a:t>Финансы Заёмщика</a:t>
            </a:r>
            <a:endParaRPr lang="en-US" b="0" i="0" dirty="0">
              <a:solidFill>
                <a:srgbClr val="1D2532"/>
              </a:solidFill>
              <a:effectLst/>
              <a:latin typeface="Graphik"/>
            </a:endParaRPr>
          </a:p>
        </p:txBody>
      </p:sp>
    </p:spTree>
    <p:extLst>
      <p:ext uri="{BB962C8B-B14F-4D97-AF65-F5344CB8AC3E}">
        <p14:creationId xmlns:p14="http://schemas.microsoft.com/office/powerpoint/2010/main" val="356010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7A39A3-83BB-D58E-AA57-6BBC9C34F85F}"/>
              </a:ext>
            </a:extLst>
          </p:cNvPr>
          <p:cNvSpPr/>
          <p:nvPr userDrawn="1"/>
        </p:nvSpPr>
        <p:spPr>
          <a:xfrm>
            <a:off x="0" y="1"/>
            <a:ext cx="12192000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DBDEFF"/>
          </a:solidFill>
        </p:spPr>
        <p:txBody>
          <a:bodyPr anchor="ctr" anchorCtr="0"/>
          <a:lstStyle>
            <a:lvl1pPr marL="0" indent="0" algn="ctr">
              <a:buNone/>
              <a:defRPr lang="en-US" sz="4800" b="0" i="0" smtClean="0">
                <a:effectLst/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b="0" i="0" dirty="0">
                <a:solidFill>
                  <a:srgbClr val="1D2532"/>
                </a:solidFill>
                <a:effectLst/>
                <a:latin typeface="Graphik"/>
              </a:rPr>
              <a:t>Финансы поручителя</a:t>
            </a:r>
            <a:endParaRPr lang="en-US" b="0" i="0" dirty="0">
              <a:solidFill>
                <a:srgbClr val="1D2532"/>
              </a:solidFill>
              <a:effectLst/>
              <a:latin typeface="Graphik"/>
            </a:endParaRPr>
          </a:p>
        </p:txBody>
      </p:sp>
    </p:spTree>
    <p:extLst>
      <p:ext uri="{BB962C8B-B14F-4D97-AF65-F5344CB8AC3E}">
        <p14:creationId xmlns:p14="http://schemas.microsoft.com/office/powerpoint/2010/main" val="304411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7A39A3-83BB-D58E-AA57-6BBC9C34F85F}"/>
              </a:ext>
            </a:extLst>
          </p:cNvPr>
          <p:cNvSpPr/>
          <p:nvPr userDrawn="1"/>
        </p:nvSpPr>
        <p:spPr>
          <a:xfrm>
            <a:off x="0" y="1"/>
            <a:ext cx="12192000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DBDEFF"/>
          </a:solidFill>
        </p:spPr>
        <p:txBody>
          <a:bodyPr anchor="ctr" anchorCtr="0"/>
          <a:lstStyle>
            <a:lvl1pPr marL="0" indent="0" algn="ctr">
              <a:buNone/>
              <a:defRPr lang="en-US" sz="4800" b="0" i="0" smtClean="0">
                <a:effectLst/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b="0" i="0" dirty="0">
                <a:solidFill>
                  <a:srgbClr val="1D2532"/>
                </a:solidFill>
                <a:effectLst/>
                <a:latin typeface="Graphik"/>
              </a:rPr>
              <a:t>Финансы консолидированной группы</a:t>
            </a:r>
            <a:endParaRPr lang="en-US" b="0" i="0" dirty="0">
              <a:solidFill>
                <a:srgbClr val="1D2532"/>
              </a:solidFill>
              <a:effectLst/>
              <a:latin typeface="Graphik"/>
            </a:endParaRPr>
          </a:p>
        </p:txBody>
      </p:sp>
    </p:spTree>
    <p:extLst>
      <p:ext uri="{BB962C8B-B14F-4D97-AF65-F5344CB8AC3E}">
        <p14:creationId xmlns:p14="http://schemas.microsoft.com/office/powerpoint/2010/main" val="139818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61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43" r:id="rId2"/>
    <p:sldLayoutId id="2147483744" r:id="rId3"/>
    <p:sldLayoutId id="2147483745" r:id="rId4"/>
    <p:sldLayoutId id="2147483776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8" r:id="rId17"/>
    <p:sldLayoutId id="2147483761" r:id="rId18"/>
    <p:sldLayoutId id="2147483763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200" b="0" i="0" kern="1200" cap="none" baseline="0" dirty="0" smtClean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242" userDrawn="1">
          <p15:clr>
            <a:srgbClr val="F26B43"/>
          </p15:clr>
        </p15:guide>
        <p15:guide id="3" orient="horz" pos="436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  <p15:guide id="17" orient="horz" pos="799" userDrawn="1">
          <p15:clr>
            <a:srgbClr val="F26B43"/>
          </p15:clr>
        </p15:guide>
        <p15:guide id="18" pos="37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20C23-A526-4267-BE60-53B6CB634EB0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5DD2-0CDF-479E-9D79-97D187991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76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0">
            <a:extLst>
              <a:ext uri="{FF2B5EF4-FFF2-40B4-BE49-F238E27FC236}">
                <a16:creationId xmlns:a16="http://schemas.microsoft.com/office/drawing/2014/main" id="{3DE0CA3A-7EA9-C24E-3F42-D61971CCCD2C}"/>
              </a:ext>
            </a:extLst>
          </p:cNvPr>
          <p:cNvSpPr txBox="1">
            <a:spLocks/>
          </p:cNvSpPr>
          <p:nvPr/>
        </p:nvSpPr>
        <p:spPr>
          <a:xfrm>
            <a:off x="8150066" y="5800175"/>
            <a:ext cx="3539386" cy="573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Спикер: ФИО и Должность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6">
            <a:extLst>
              <a:ext uri="{FF2B5EF4-FFF2-40B4-BE49-F238E27FC236}">
                <a16:creationId xmlns:a16="http://schemas.microsoft.com/office/drawing/2014/main" id="{5D10E56F-FF85-599B-DD85-92E309680920}"/>
              </a:ext>
            </a:extLst>
          </p:cNvPr>
          <p:cNvSpPr txBox="1">
            <a:spLocks/>
          </p:cNvSpPr>
          <p:nvPr/>
        </p:nvSpPr>
        <p:spPr>
          <a:xfrm>
            <a:off x="485107" y="942257"/>
            <a:ext cx="11317031" cy="2364695"/>
          </a:xfr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такое кредитная нагрузка? </a:t>
            </a:r>
          </a:p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правильно управлять и снизить кредитную нагрузку? 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CDC75252-F0C7-30BE-1066-F10B56B378C4}"/>
              </a:ext>
            </a:extLst>
          </p:cNvPr>
          <p:cNvGrpSpPr/>
          <p:nvPr/>
        </p:nvGrpSpPr>
        <p:grpSpPr>
          <a:xfrm>
            <a:off x="559536" y="5435066"/>
            <a:ext cx="2126884" cy="342900"/>
            <a:chOff x="559536" y="5435066"/>
            <a:chExt cx="2126884" cy="342900"/>
          </a:xfrm>
        </p:grpSpPr>
        <p:sp>
          <p:nvSpPr>
            <p:cNvPr id="13" name="Текст 8">
              <a:extLst>
                <a:ext uri="{FF2B5EF4-FFF2-40B4-BE49-F238E27FC236}">
                  <a16:creationId xmlns:a16="http://schemas.microsoft.com/office/drawing/2014/main" id="{25EAB1BE-9550-2922-8E7C-0716B9A1178D}"/>
                </a:ext>
              </a:extLst>
            </p:cNvPr>
            <p:cNvSpPr txBox="1">
              <a:spLocks/>
            </p:cNvSpPr>
            <p:nvPr/>
          </p:nvSpPr>
          <p:spPr>
            <a:xfrm>
              <a:off x="866973" y="5460864"/>
              <a:ext cx="1819447" cy="291304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250" descr="preencoded.png">
              <a:extLst>
                <a:ext uri="{FF2B5EF4-FFF2-40B4-BE49-F238E27FC236}">
                  <a16:creationId xmlns:a16="http://schemas.microsoft.com/office/drawing/2014/main" id="{39CE8876-A38D-5967-AF35-6ED193F59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559536" y="5435066"/>
              <a:ext cx="342900" cy="34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12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0">
            <a:extLst>
              <a:ext uri="{FF2B5EF4-FFF2-40B4-BE49-F238E27FC236}">
                <a16:creationId xmlns:a16="http://schemas.microsoft.com/office/drawing/2014/main" id="{3DE0CA3A-7EA9-C24E-3F42-D61971CCCD2C}"/>
              </a:ext>
            </a:extLst>
          </p:cNvPr>
          <p:cNvSpPr txBox="1">
            <a:spLocks/>
          </p:cNvSpPr>
          <p:nvPr/>
        </p:nvSpPr>
        <p:spPr>
          <a:xfrm>
            <a:off x="8150066" y="5800175"/>
            <a:ext cx="3539386" cy="573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Спикер: ФИО и Должность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CDC75252-F0C7-30BE-1066-F10B56B378C4}"/>
              </a:ext>
            </a:extLst>
          </p:cNvPr>
          <p:cNvGrpSpPr/>
          <p:nvPr/>
        </p:nvGrpSpPr>
        <p:grpSpPr>
          <a:xfrm>
            <a:off x="559536" y="5435066"/>
            <a:ext cx="2126884" cy="342900"/>
            <a:chOff x="559536" y="5435066"/>
            <a:chExt cx="2126884" cy="342900"/>
          </a:xfrm>
        </p:grpSpPr>
        <p:sp>
          <p:nvSpPr>
            <p:cNvPr id="13" name="Текст 8">
              <a:extLst>
                <a:ext uri="{FF2B5EF4-FFF2-40B4-BE49-F238E27FC236}">
                  <a16:creationId xmlns:a16="http://schemas.microsoft.com/office/drawing/2014/main" id="{25EAB1BE-9550-2922-8E7C-0716B9A1178D}"/>
                </a:ext>
              </a:extLst>
            </p:cNvPr>
            <p:cNvSpPr txBox="1">
              <a:spLocks/>
            </p:cNvSpPr>
            <p:nvPr/>
          </p:nvSpPr>
          <p:spPr>
            <a:xfrm>
              <a:off x="866973" y="5460864"/>
              <a:ext cx="1819447" cy="291304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250" descr="preencoded.png">
              <a:extLst>
                <a:ext uri="{FF2B5EF4-FFF2-40B4-BE49-F238E27FC236}">
                  <a16:creationId xmlns:a16="http://schemas.microsoft.com/office/drawing/2014/main" id="{39CE8876-A38D-5967-AF35-6ED193F59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559536" y="5435066"/>
              <a:ext cx="342900" cy="34290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0" y="1454943"/>
            <a:ext cx="12269972" cy="5550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05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200" smtClean="0">
                <a:solidFill>
                  <a:srgbClr val="00909B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pPr algn="r"/>
              <a:t>10</a:t>
            </a:fld>
            <a:endParaRPr lang="ru-RU" sz="1200" dirty="0">
              <a:solidFill>
                <a:srgbClr val="00909B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12" name="Shape 505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200" smtClean="0">
                <a:solidFill>
                  <a:srgbClr val="00909B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pPr algn="r"/>
              <a:t>10</a:t>
            </a:fld>
            <a:endParaRPr lang="ru-RU" sz="1200" dirty="0">
              <a:solidFill>
                <a:srgbClr val="00909B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585194"/>
            <a:ext cx="9619774" cy="932375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4CAF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en-US" sz="2400" dirty="0">
                <a:solidFill>
                  <a:srgbClr val="4CAF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dirty="0">
                <a:solidFill>
                  <a:srgbClr val="4CAF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ЦЕЛЬ ОПРЕДЕЛЯЕТ ИНСТРУМЕНТ. </a:t>
            </a:r>
          </a:p>
          <a:p>
            <a:r>
              <a:rPr lang="ru-RU" sz="2400" dirty="0">
                <a:solidFill>
                  <a:srgbClr val="4CAF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СРАВНИВАЙТЕ ПРЕДЛОЖЕНИЯ</a:t>
            </a:r>
          </a:p>
        </p:txBody>
      </p:sp>
      <p:sp>
        <p:nvSpPr>
          <p:cNvPr id="15" name="Shape 242"/>
          <p:cNvSpPr/>
          <p:nvPr/>
        </p:nvSpPr>
        <p:spPr>
          <a:xfrm>
            <a:off x="560658" y="2580070"/>
            <a:ext cx="11631342" cy="378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получении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кредита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надежность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банка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важна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отдаем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деньги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берем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Поэтому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выбирайте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выгодными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условиями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Походящий под вашу цель кредитный продукт</a:t>
            </a: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кредитования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процентная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ПСК,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суммы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дополнительных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платежей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...)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 Light"/>
              <a:cs typeface="Arial" panose="020B0604020202020204" pitchFamily="34" charset="0"/>
              <a:sym typeface="Calibri Light"/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Удобство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погашения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сервиса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 Light"/>
              <a:cs typeface="Arial" panose="020B0604020202020204" pitchFamily="34" charset="0"/>
              <a:sym typeface="Calibri Light"/>
            </a:endParaRP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Процедура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кредитования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МФО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проще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банках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большинстве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случаев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роверка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кредитоспособности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заемщика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производится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увеличивает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невозврата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займов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покрываются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клиентов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высокими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процентами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штрафами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пенями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просрочки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Потребительский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предлагают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оказывается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выгоднее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7" name="Заголовок 6">
            <a:extLst>
              <a:ext uri="{FF2B5EF4-FFF2-40B4-BE49-F238E27FC236}">
                <a16:creationId xmlns:a16="http://schemas.microsoft.com/office/drawing/2014/main" id="{5D10E56F-FF85-599B-DD85-92E309680920}"/>
              </a:ext>
            </a:extLst>
          </p:cNvPr>
          <p:cNvSpPr txBox="1">
            <a:spLocks/>
          </p:cNvSpPr>
          <p:nvPr/>
        </p:nvSpPr>
        <p:spPr>
          <a:xfrm>
            <a:off x="240558" y="408292"/>
            <a:ext cx="11317031" cy="805828"/>
          </a:xfr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шагов для выбора кредита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0">
            <a:extLst>
              <a:ext uri="{FF2B5EF4-FFF2-40B4-BE49-F238E27FC236}">
                <a16:creationId xmlns:a16="http://schemas.microsoft.com/office/drawing/2014/main" id="{3DE0CA3A-7EA9-C24E-3F42-D61971CCCD2C}"/>
              </a:ext>
            </a:extLst>
          </p:cNvPr>
          <p:cNvSpPr txBox="1">
            <a:spLocks/>
          </p:cNvSpPr>
          <p:nvPr/>
        </p:nvSpPr>
        <p:spPr>
          <a:xfrm>
            <a:off x="8150066" y="5800175"/>
            <a:ext cx="3539386" cy="573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Спикер: ФИО и Должность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CDC75252-F0C7-30BE-1066-F10B56B378C4}"/>
              </a:ext>
            </a:extLst>
          </p:cNvPr>
          <p:cNvGrpSpPr/>
          <p:nvPr/>
        </p:nvGrpSpPr>
        <p:grpSpPr>
          <a:xfrm>
            <a:off x="559536" y="5435066"/>
            <a:ext cx="2126884" cy="342900"/>
            <a:chOff x="559536" y="5435066"/>
            <a:chExt cx="2126884" cy="342900"/>
          </a:xfrm>
        </p:grpSpPr>
        <p:sp>
          <p:nvSpPr>
            <p:cNvPr id="13" name="Текст 8">
              <a:extLst>
                <a:ext uri="{FF2B5EF4-FFF2-40B4-BE49-F238E27FC236}">
                  <a16:creationId xmlns:a16="http://schemas.microsoft.com/office/drawing/2014/main" id="{25EAB1BE-9550-2922-8E7C-0716B9A1178D}"/>
                </a:ext>
              </a:extLst>
            </p:cNvPr>
            <p:cNvSpPr txBox="1">
              <a:spLocks/>
            </p:cNvSpPr>
            <p:nvPr/>
          </p:nvSpPr>
          <p:spPr>
            <a:xfrm>
              <a:off x="866973" y="5460864"/>
              <a:ext cx="1819447" cy="291304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250" descr="preencoded.png">
              <a:extLst>
                <a:ext uri="{FF2B5EF4-FFF2-40B4-BE49-F238E27FC236}">
                  <a16:creationId xmlns:a16="http://schemas.microsoft.com/office/drawing/2014/main" id="{39CE8876-A38D-5967-AF35-6ED193F59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559536" y="5435066"/>
              <a:ext cx="342900" cy="34290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0" y="1454943"/>
            <a:ext cx="12269972" cy="5550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hape 505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300" smtClean="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algn="r"/>
              <a:t>11</a:t>
            </a:fld>
            <a:endParaRPr lang="ru-RU"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Shape 505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300" smtClean="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algn="r"/>
              <a:t>11</a:t>
            </a:fld>
            <a:endParaRPr lang="ru-RU"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4CAF90"/>
                </a:solidFill>
              </a:rPr>
              <a:t>ШАГ 4. ОБРАТИТЕ ВНИМАНИЕ НА ПСК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83771" y="2029064"/>
            <a:ext cx="9370435" cy="492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CAF9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CAF9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Helvetica Light" pitchFamily="-84" charset="0"/>
              </a:rPr>
              <a:t>В ПСК включаются: </a:t>
            </a:r>
          </a:p>
          <a:p>
            <a:pPr marL="628650" marR="0" lvl="1" indent="-28575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AF90"/>
              </a:buClr>
              <a:buSzPct val="100000"/>
              <a:buFont typeface="Lucida Grande"/>
              <a:buChar char="●"/>
              <a:tabLst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Сумма основного долга </a:t>
            </a:r>
          </a:p>
          <a:p>
            <a:pPr marL="628650" marR="0" lvl="1" indent="-28575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AF90"/>
              </a:buClr>
              <a:buSzPct val="100000"/>
              <a:buFont typeface="Lucida Grande"/>
              <a:buChar char="●"/>
              <a:tabLst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Проценты</a:t>
            </a:r>
          </a:p>
          <a:p>
            <a:pPr marL="628650" marR="0" lvl="1" indent="-28575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AF90"/>
              </a:buClr>
              <a:buSzPct val="100000"/>
              <a:buFont typeface="Lucida Grande"/>
              <a:buChar char="●"/>
              <a:tabLst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Иные платежи в пользу банка, предусмотренные договором (например, комиссии) </a:t>
            </a:r>
          </a:p>
          <a:p>
            <a:pPr marL="628650" marR="0" lvl="1" indent="-28575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AF90"/>
              </a:buClr>
              <a:buSzPct val="100000"/>
              <a:buFont typeface="Lucida Grande"/>
              <a:buChar char="●"/>
              <a:tabLst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Платежи в пользу третьих лиц, если они предусмотрены договором</a:t>
            </a:r>
          </a:p>
          <a:p>
            <a:pPr marL="628650" marR="0" lvl="1" indent="-28575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AF90"/>
              </a:buClr>
              <a:buSzPct val="100000"/>
              <a:buFont typeface="Lucida Grande"/>
              <a:buChar char="●"/>
              <a:tabLst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Платежи по страхованию (если от них зависит процентная ставка или другие платежи по кредиту или если выгодоприобретатель  не заемщик и не родственник заемщика). </a:t>
            </a:r>
          </a:p>
          <a:p>
            <a:pPr marL="285750" marR="0" lvl="0" indent="-28575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AF90"/>
              </a:buClr>
              <a:buSzPct val="100000"/>
              <a:buFont typeface="Lucida Grande"/>
              <a:buChar char="●"/>
              <a:tabLst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CAF9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Helvetica Light" pitchFamily="-84" charset="0"/>
              </a:rPr>
              <a:t>В ПСК не включаются платежи: </a:t>
            </a:r>
          </a:p>
          <a:p>
            <a:pPr marL="628650" marR="0" lvl="1" indent="-28575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AF90"/>
              </a:buClr>
              <a:buSzPct val="100000"/>
              <a:buFont typeface="Lucida Grande"/>
              <a:buChar char="●"/>
              <a:tabLst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Обусловленные законом (например, за государственную регистрацию залога)</a:t>
            </a:r>
          </a:p>
          <a:p>
            <a:pPr marL="628650" marR="0" lvl="1" indent="-28575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AF90"/>
              </a:buClr>
              <a:buSzPct val="100000"/>
              <a:buFont typeface="Lucida Grande"/>
              <a:buChar char="●"/>
              <a:tabLst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Связанные с ненадлежащим исполнением заемщиком договора (штрафы, пени)</a:t>
            </a:r>
          </a:p>
          <a:p>
            <a:pPr marL="628650" marR="0" lvl="1" indent="-28575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AF90"/>
              </a:buClr>
              <a:buSzPct val="100000"/>
              <a:buFont typeface="Lucida Grande"/>
              <a:buChar char="●"/>
              <a:tabLst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Зависящие от решений заемщика</a:t>
            </a:r>
          </a:p>
          <a:p>
            <a:pPr marL="628650" marR="0" lvl="1" indent="-28575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AF90"/>
              </a:buClr>
              <a:buSzPct val="100000"/>
              <a:buFont typeface="Lucida Grande"/>
              <a:buChar char="●"/>
              <a:tabLst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По страхованию залога</a:t>
            </a:r>
          </a:p>
          <a:p>
            <a:pPr marL="628650" marR="0" lvl="1" indent="-28575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AF90"/>
              </a:buClr>
              <a:buSzPct val="100000"/>
              <a:buFont typeface="Lucida Grande"/>
              <a:buChar char="●"/>
              <a:tabLst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За услуги, не связанные с кредитом.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Calibri"/>
              </a:rPr>
              <a:t> </a:t>
            </a:r>
          </a:p>
        </p:txBody>
      </p:sp>
      <p:sp>
        <p:nvSpPr>
          <p:cNvPr id="17" name="Заголовок 6">
            <a:extLst>
              <a:ext uri="{FF2B5EF4-FFF2-40B4-BE49-F238E27FC236}">
                <a16:creationId xmlns:a16="http://schemas.microsoft.com/office/drawing/2014/main" id="{5D10E56F-FF85-599B-DD85-92E309680920}"/>
              </a:ext>
            </a:extLst>
          </p:cNvPr>
          <p:cNvSpPr txBox="1">
            <a:spLocks/>
          </p:cNvSpPr>
          <p:nvPr/>
        </p:nvSpPr>
        <p:spPr>
          <a:xfrm>
            <a:off x="240558" y="408292"/>
            <a:ext cx="11317031" cy="805828"/>
          </a:xfr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шагов для выбора кредита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6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0">
            <a:extLst>
              <a:ext uri="{FF2B5EF4-FFF2-40B4-BE49-F238E27FC236}">
                <a16:creationId xmlns:a16="http://schemas.microsoft.com/office/drawing/2014/main" id="{3DE0CA3A-7EA9-C24E-3F42-D61971CCCD2C}"/>
              </a:ext>
            </a:extLst>
          </p:cNvPr>
          <p:cNvSpPr txBox="1">
            <a:spLocks/>
          </p:cNvSpPr>
          <p:nvPr/>
        </p:nvSpPr>
        <p:spPr>
          <a:xfrm>
            <a:off x="8150066" y="5800175"/>
            <a:ext cx="3539386" cy="573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Спикер: ФИО и Должность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CDC75252-F0C7-30BE-1066-F10B56B378C4}"/>
              </a:ext>
            </a:extLst>
          </p:cNvPr>
          <p:cNvGrpSpPr/>
          <p:nvPr/>
        </p:nvGrpSpPr>
        <p:grpSpPr>
          <a:xfrm>
            <a:off x="559536" y="5435066"/>
            <a:ext cx="2126884" cy="342900"/>
            <a:chOff x="559536" y="5435066"/>
            <a:chExt cx="2126884" cy="342900"/>
          </a:xfrm>
        </p:grpSpPr>
        <p:sp>
          <p:nvSpPr>
            <p:cNvPr id="13" name="Текст 8">
              <a:extLst>
                <a:ext uri="{FF2B5EF4-FFF2-40B4-BE49-F238E27FC236}">
                  <a16:creationId xmlns:a16="http://schemas.microsoft.com/office/drawing/2014/main" id="{25EAB1BE-9550-2922-8E7C-0716B9A1178D}"/>
                </a:ext>
              </a:extLst>
            </p:cNvPr>
            <p:cNvSpPr txBox="1">
              <a:spLocks/>
            </p:cNvSpPr>
            <p:nvPr/>
          </p:nvSpPr>
          <p:spPr>
            <a:xfrm>
              <a:off x="866973" y="5460864"/>
              <a:ext cx="1819447" cy="291304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250" descr="preencoded.png">
              <a:extLst>
                <a:ext uri="{FF2B5EF4-FFF2-40B4-BE49-F238E27FC236}">
                  <a16:creationId xmlns:a16="http://schemas.microsoft.com/office/drawing/2014/main" id="{39CE8876-A38D-5967-AF35-6ED193F59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559536" y="5435066"/>
              <a:ext cx="342900" cy="34290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0" y="1454943"/>
            <a:ext cx="12269972" cy="5550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hape 505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300" smtClean="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algn="r"/>
              <a:t>12</a:t>
            </a:fld>
            <a:endParaRPr lang="ru-RU"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Shape 505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300" smtClean="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algn="r"/>
              <a:t>12</a:t>
            </a:fld>
            <a:endParaRPr lang="ru-RU"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59536" y="1506096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4CAF90"/>
                </a:solidFill>
              </a:rPr>
              <a:t>ШАГ 5. ОБРАТИТЕ ВНИМАНИЕ НА КОМИССИИ И СБОРЫ</a:t>
            </a:r>
          </a:p>
        </p:txBody>
      </p:sp>
      <p:pic>
        <p:nvPicPr>
          <p:cNvPr id="15" name="image10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251790" y="2430014"/>
            <a:ext cx="3326297" cy="337577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278"/>
          <p:cNvSpPr/>
          <p:nvPr/>
        </p:nvSpPr>
        <p:spPr>
          <a:xfrm>
            <a:off x="3306727" y="2401595"/>
            <a:ext cx="8623004" cy="4524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банковских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кредитной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карты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дополнительных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снятие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наличных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банкоматах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банка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клиента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других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операций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валюте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отличной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валюты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предоставленного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кредита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приостановление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операций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банковской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карте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SMS –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уведомления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выписки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счету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оплату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операторов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телевидения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коммунальные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платежи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денежных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счета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третьего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другом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банке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несвоевременное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погашение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задолженности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превышение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лимита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кредитования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4395" y="1987103"/>
            <a:ext cx="808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внимание, какова сумма дополнительных сборов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комиссий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id="{5D10E56F-FF85-599B-DD85-92E309680920}"/>
              </a:ext>
            </a:extLst>
          </p:cNvPr>
          <p:cNvSpPr txBox="1">
            <a:spLocks/>
          </p:cNvSpPr>
          <p:nvPr/>
        </p:nvSpPr>
        <p:spPr>
          <a:xfrm>
            <a:off x="476470" y="396413"/>
            <a:ext cx="11317031" cy="805828"/>
          </a:xfr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шагов для выбора кредита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0">
            <a:extLst>
              <a:ext uri="{FF2B5EF4-FFF2-40B4-BE49-F238E27FC236}">
                <a16:creationId xmlns:a16="http://schemas.microsoft.com/office/drawing/2014/main" id="{3DE0CA3A-7EA9-C24E-3F42-D61971CCCD2C}"/>
              </a:ext>
            </a:extLst>
          </p:cNvPr>
          <p:cNvSpPr txBox="1">
            <a:spLocks/>
          </p:cNvSpPr>
          <p:nvPr/>
        </p:nvSpPr>
        <p:spPr>
          <a:xfrm>
            <a:off x="8150066" y="5800175"/>
            <a:ext cx="3539386" cy="573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Спикер: ФИО и Должность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CDC75252-F0C7-30BE-1066-F10B56B378C4}"/>
              </a:ext>
            </a:extLst>
          </p:cNvPr>
          <p:cNvGrpSpPr/>
          <p:nvPr/>
        </p:nvGrpSpPr>
        <p:grpSpPr>
          <a:xfrm>
            <a:off x="559536" y="5435066"/>
            <a:ext cx="2126884" cy="342900"/>
            <a:chOff x="559536" y="5435066"/>
            <a:chExt cx="2126884" cy="342900"/>
          </a:xfrm>
        </p:grpSpPr>
        <p:sp>
          <p:nvSpPr>
            <p:cNvPr id="13" name="Текст 8">
              <a:extLst>
                <a:ext uri="{FF2B5EF4-FFF2-40B4-BE49-F238E27FC236}">
                  <a16:creationId xmlns:a16="http://schemas.microsoft.com/office/drawing/2014/main" id="{25EAB1BE-9550-2922-8E7C-0716B9A1178D}"/>
                </a:ext>
              </a:extLst>
            </p:cNvPr>
            <p:cNvSpPr txBox="1">
              <a:spLocks/>
            </p:cNvSpPr>
            <p:nvPr/>
          </p:nvSpPr>
          <p:spPr>
            <a:xfrm>
              <a:off x="866973" y="5460864"/>
              <a:ext cx="1819447" cy="291304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250" descr="preencoded.png">
              <a:extLst>
                <a:ext uri="{FF2B5EF4-FFF2-40B4-BE49-F238E27FC236}">
                  <a16:creationId xmlns:a16="http://schemas.microsoft.com/office/drawing/2014/main" id="{39CE8876-A38D-5967-AF35-6ED193F59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559536" y="5435066"/>
              <a:ext cx="342900" cy="34290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0" y="1454943"/>
            <a:ext cx="12269972" cy="5550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hape 505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300" smtClean="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algn="r"/>
              <a:t>13</a:t>
            </a:fld>
            <a:endParaRPr lang="ru-RU"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Shape 505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300" smtClean="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algn="r"/>
              <a:t>13</a:t>
            </a:fld>
            <a:endParaRPr lang="ru-RU"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44384" y="1442690"/>
            <a:ext cx="987078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4CAF90"/>
                </a:solidFill>
              </a:rPr>
              <a:t>ШАГ </a:t>
            </a:r>
            <a:r>
              <a:rPr lang="en-US" sz="2400" dirty="0">
                <a:solidFill>
                  <a:srgbClr val="4CAF90"/>
                </a:solidFill>
              </a:rPr>
              <a:t>6</a:t>
            </a:r>
            <a:r>
              <a:rPr lang="ru-RU" sz="2400" dirty="0">
                <a:solidFill>
                  <a:srgbClr val="4CAF90"/>
                </a:solidFill>
              </a:rPr>
              <a:t>. </a:t>
            </a:r>
            <a:r>
              <a:rPr lang="ru-RU" dirty="0">
                <a:solidFill>
                  <a:srgbClr val="4CAF90"/>
                </a:solidFill>
              </a:rPr>
              <a:t>ОБРАТИТЕ ВНИМАНИЕ НА УСЛОВИЯ ДОСРОЧНОГО ПОГАШЕНИЯ</a:t>
            </a:r>
          </a:p>
        </p:txBody>
      </p:sp>
      <p:pic>
        <p:nvPicPr>
          <p:cNvPr id="15" name="image1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57791" y="2191155"/>
            <a:ext cx="2562302" cy="3837046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291"/>
          <p:cNvSpPr/>
          <p:nvPr/>
        </p:nvSpPr>
        <p:spPr>
          <a:xfrm>
            <a:off x="4082901" y="1974851"/>
            <a:ext cx="7710599" cy="440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indent="324000" algn="just">
              <a:lnSpc>
                <a:spcPts val="24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Каковы условия и возможности досрочного погашения кредита?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24000" algn="just">
              <a:lnSpc>
                <a:spcPts val="24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Через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какой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оно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возможно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каких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условиях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какие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дополнительные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комиссии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придется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оплачивать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пересчитывается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частичном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досрочном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погашении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кредита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сумма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платежа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324000" algn="just">
              <a:lnSpc>
                <a:spcPts val="24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24000" algn="just">
              <a:lnSpc>
                <a:spcPts val="24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общей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финансовой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эффективности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перерасчет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срока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кредита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намного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выгоднее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особенно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через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3–4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начала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кредитного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договора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24000" algn="just">
              <a:lnSpc>
                <a:spcPts val="24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24000" algn="just">
              <a:lnSpc>
                <a:spcPts val="24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Вы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приняли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воспользоваться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кредитными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деньгами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сделайте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осознанно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максимально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точно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оцените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плюсы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минусы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Заголовок 6">
            <a:extLst>
              <a:ext uri="{FF2B5EF4-FFF2-40B4-BE49-F238E27FC236}">
                <a16:creationId xmlns:a16="http://schemas.microsoft.com/office/drawing/2014/main" id="{5D10E56F-FF85-599B-DD85-92E309680920}"/>
              </a:ext>
            </a:extLst>
          </p:cNvPr>
          <p:cNvSpPr txBox="1">
            <a:spLocks/>
          </p:cNvSpPr>
          <p:nvPr/>
        </p:nvSpPr>
        <p:spPr>
          <a:xfrm>
            <a:off x="476470" y="396413"/>
            <a:ext cx="11317031" cy="805828"/>
          </a:xfr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шагов для выбора кредита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9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0">
            <a:extLst>
              <a:ext uri="{FF2B5EF4-FFF2-40B4-BE49-F238E27FC236}">
                <a16:creationId xmlns:a16="http://schemas.microsoft.com/office/drawing/2014/main" id="{3DE0CA3A-7EA9-C24E-3F42-D61971CCCD2C}"/>
              </a:ext>
            </a:extLst>
          </p:cNvPr>
          <p:cNvSpPr txBox="1">
            <a:spLocks/>
          </p:cNvSpPr>
          <p:nvPr/>
        </p:nvSpPr>
        <p:spPr>
          <a:xfrm>
            <a:off x="8150066" y="5800175"/>
            <a:ext cx="3539386" cy="573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Спикер: ФИО и Должность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CDC75252-F0C7-30BE-1066-F10B56B378C4}"/>
              </a:ext>
            </a:extLst>
          </p:cNvPr>
          <p:cNvGrpSpPr/>
          <p:nvPr/>
        </p:nvGrpSpPr>
        <p:grpSpPr>
          <a:xfrm>
            <a:off x="559536" y="5435066"/>
            <a:ext cx="2126884" cy="342900"/>
            <a:chOff x="559536" y="5435066"/>
            <a:chExt cx="2126884" cy="342900"/>
          </a:xfrm>
        </p:grpSpPr>
        <p:sp>
          <p:nvSpPr>
            <p:cNvPr id="13" name="Текст 8">
              <a:extLst>
                <a:ext uri="{FF2B5EF4-FFF2-40B4-BE49-F238E27FC236}">
                  <a16:creationId xmlns:a16="http://schemas.microsoft.com/office/drawing/2014/main" id="{25EAB1BE-9550-2922-8E7C-0716B9A1178D}"/>
                </a:ext>
              </a:extLst>
            </p:cNvPr>
            <p:cNvSpPr txBox="1">
              <a:spLocks/>
            </p:cNvSpPr>
            <p:nvPr/>
          </p:nvSpPr>
          <p:spPr>
            <a:xfrm>
              <a:off x="866973" y="5460864"/>
              <a:ext cx="1819447" cy="291304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250" descr="preencoded.png">
              <a:extLst>
                <a:ext uri="{FF2B5EF4-FFF2-40B4-BE49-F238E27FC236}">
                  <a16:creationId xmlns:a16="http://schemas.microsoft.com/office/drawing/2014/main" id="{39CE8876-A38D-5967-AF35-6ED193F59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559536" y="5435066"/>
              <a:ext cx="342900" cy="34290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0" y="1454943"/>
            <a:ext cx="12269972" cy="5550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hape 505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300" smtClean="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algn="r"/>
              <a:t>14</a:t>
            </a:fld>
            <a:endParaRPr lang="ru-RU"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Shape 505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300" smtClean="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algn="r"/>
              <a:t>14</a:t>
            </a:fld>
            <a:endParaRPr lang="ru-RU"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68135" y="1603122"/>
            <a:ext cx="10046525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4CAF90"/>
                </a:solidFill>
              </a:rPr>
              <a:t>ШАГ 7.</a:t>
            </a:r>
            <a:r>
              <a:rPr lang="ru-RU" dirty="0">
                <a:solidFill>
                  <a:srgbClr val="4CAF90"/>
                </a:solidFill>
              </a:rPr>
              <a:t> </a:t>
            </a:r>
            <a:r>
              <a:rPr lang="ru-RU" sz="2200" dirty="0">
                <a:solidFill>
                  <a:srgbClr val="4CAF90"/>
                </a:solidFill>
              </a:rPr>
              <a:t>Внимательно читайте весь договор и приложения к нему </a:t>
            </a:r>
          </a:p>
          <a:p>
            <a:endParaRPr lang="ru-RU" dirty="0">
              <a:solidFill>
                <a:srgbClr val="4CAF90"/>
              </a:solidFill>
            </a:endParaRPr>
          </a:p>
          <a:p>
            <a:endParaRPr lang="ru-RU" sz="2400" b="0" dirty="0">
              <a:solidFill>
                <a:srgbClr val="4CAF90"/>
              </a:solidFill>
            </a:endParaRPr>
          </a:p>
        </p:txBody>
      </p:sp>
      <p:pic>
        <p:nvPicPr>
          <p:cNvPr id="15" name="image1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90649" y="2544453"/>
            <a:ext cx="3108663" cy="387599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304"/>
          <p:cNvSpPr/>
          <p:nvPr/>
        </p:nvSpPr>
        <p:spPr>
          <a:xfrm>
            <a:off x="4201331" y="2415573"/>
            <a:ext cx="7690139" cy="4337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indent="180000" algn="just">
              <a:buClr>
                <a:srgbClr val="4C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Кредитные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отношения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банком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регулируются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кредитным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договором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который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должен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содержать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2000" dirty="0">
              <a:latin typeface="Arial" panose="020B0604020202020204" pitchFamily="34" charset="0"/>
              <a:ea typeface="Calibri Light"/>
              <a:cs typeface="Arial" panose="020B0604020202020204" pitchFamily="34" charset="0"/>
              <a:sym typeface="Calibri Light"/>
            </a:endParaRPr>
          </a:p>
          <a:p>
            <a:pPr indent="180000" algn="just">
              <a:lnSpc>
                <a:spcPts val="1900"/>
              </a:lnSpc>
              <a:buClr>
                <a:srgbClr val="4C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180000" algn="just">
              <a:lnSpc>
                <a:spcPts val="2200"/>
              </a:lnSpc>
              <a:buClr>
                <a:srgbClr val="4CAF90"/>
              </a:buClr>
              <a:buSzPct val="100000"/>
              <a:buFont typeface="Lucida Grande"/>
              <a:buChar char="●"/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Общие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r>
              <a:rPr sz="2000" b="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устанавливаются</a:t>
            </a:r>
            <a:r>
              <a:rPr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одностороннем</a:t>
            </a:r>
            <a:r>
              <a:rPr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порядке</a:t>
            </a:r>
            <a:endParaRPr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180000" algn="just">
              <a:lnSpc>
                <a:spcPts val="2200"/>
              </a:lnSpc>
              <a:buClr>
                <a:srgbClr val="4CAF90"/>
              </a:buClr>
              <a:buSzPct val="100000"/>
              <a:buFont typeface="Lucida Grande"/>
              <a:buChar char="●"/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Индивидуальные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согласуются</a:t>
            </a:r>
            <a:r>
              <a:rPr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каждым</a:t>
            </a:r>
            <a:r>
              <a:rPr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заемщиком</a:t>
            </a:r>
            <a:r>
              <a:rPr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отдельно</a:t>
            </a:r>
            <a:r>
              <a:rPr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имеют</a:t>
            </a:r>
            <a:r>
              <a:rPr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приоритетное</a:t>
            </a:r>
            <a:r>
              <a:rPr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значение</a:t>
            </a:r>
            <a:r>
              <a:rPr sz="20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16000" indent="288000" algn="just">
              <a:lnSpc>
                <a:spcPts val="2200"/>
              </a:lnSpc>
              <a:buClr>
                <a:srgbClr val="4C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Индивидуальные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содержат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полную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информацию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обо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всех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обязательствах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сторон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кредитор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может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требовать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платежей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указанных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них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16000" indent="288000" algn="just">
              <a:lnSpc>
                <a:spcPts val="2200"/>
              </a:lnSpc>
              <a:buClr>
                <a:srgbClr val="4C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изучение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договора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клиенту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должно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быть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выделено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менее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пяти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рабочих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дней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случае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ипотечного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кредита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подписывается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один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несколько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договоров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поэтому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важно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внимательно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прочитать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каждый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них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288000">
              <a:lnSpc>
                <a:spcPts val="2200"/>
              </a:lnSpc>
              <a:buClr>
                <a:srgbClr val="4C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6">
            <a:extLst>
              <a:ext uri="{FF2B5EF4-FFF2-40B4-BE49-F238E27FC236}">
                <a16:creationId xmlns:a16="http://schemas.microsoft.com/office/drawing/2014/main" id="{5D10E56F-FF85-599B-DD85-92E309680920}"/>
              </a:ext>
            </a:extLst>
          </p:cNvPr>
          <p:cNvSpPr txBox="1">
            <a:spLocks/>
          </p:cNvSpPr>
          <p:nvPr/>
        </p:nvSpPr>
        <p:spPr>
          <a:xfrm>
            <a:off x="476470" y="396413"/>
            <a:ext cx="11317031" cy="805828"/>
          </a:xfr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шагов для выбора кредита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0">
            <a:extLst>
              <a:ext uri="{FF2B5EF4-FFF2-40B4-BE49-F238E27FC236}">
                <a16:creationId xmlns:a16="http://schemas.microsoft.com/office/drawing/2014/main" id="{3DE0CA3A-7EA9-C24E-3F42-D61971CCCD2C}"/>
              </a:ext>
            </a:extLst>
          </p:cNvPr>
          <p:cNvSpPr txBox="1">
            <a:spLocks/>
          </p:cNvSpPr>
          <p:nvPr/>
        </p:nvSpPr>
        <p:spPr>
          <a:xfrm>
            <a:off x="8150066" y="5800175"/>
            <a:ext cx="3539386" cy="573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Спикер: ФИО и Должность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CDC75252-F0C7-30BE-1066-F10B56B378C4}"/>
              </a:ext>
            </a:extLst>
          </p:cNvPr>
          <p:cNvGrpSpPr/>
          <p:nvPr/>
        </p:nvGrpSpPr>
        <p:grpSpPr>
          <a:xfrm>
            <a:off x="559536" y="5435066"/>
            <a:ext cx="2126884" cy="342900"/>
            <a:chOff x="559536" y="5435066"/>
            <a:chExt cx="2126884" cy="342900"/>
          </a:xfrm>
        </p:grpSpPr>
        <p:sp>
          <p:nvSpPr>
            <p:cNvPr id="13" name="Текст 8">
              <a:extLst>
                <a:ext uri="{FF2B5EF4-FFF2-40B4-BE49-F238E27FC236}">
                  <a16:creationId xmlns:a16="http://schemas.microsoft.com/office/drawing/2014/main" id="{25EAB1BE-9550-2922-8E7C-0716B9A1178D}"/>
                </a:ext>
              </a:extLst>
            </p:cNvPr>
            <p:cNvSpPr txBox="1">
              <a:spLocks/>
            </p:cNvSpPr>
            <p:nvPr/>
          </p:nvSpPr>
          <p:spPr>
            <a:xfrm>
              <a:off x="866973" y="5460864"/>
              <a:ext cx="1819447" cy="291304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250" descr="preencoded.png">
              <a:extLst>
                <a:ext uri="{FF2B5EF4-FFF2-40B4-BE49-F238E27FC236}">
                  <a16:creationId xmlns:a16="http://schemas.microsoft.com/office/drawing/2014/main" id="{39CE8876-A38D-5967-AF35-6ED193F59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559536" y="5435066"/>
              <a:ext cx="342900" cy="34290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0" y="1454943"/>
            <a:ext cx="12269972" cy="5550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hape 505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300" smtClean="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algn="r"/>
              <a:t>15</a:t>
            </a:fld>
            <a:endParaRPr lang="ru-RU"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5D10E56F-FF85-599B-DD85-92E309680920}"/>
              </a:ext>
            </a:extLst>
          </p:cNvPr>
          <p:cNvSpPr txBox="1">
            <a:spLocks/>
          </p:cNvSpPr>
          <p:nvPr/>
        </p:nvSpPr>
        <p:spPr>
          <a:xfrm>
            <a:off x="476470" y="396413"/>
            <a:ext cx="11317031" cy="805828"/>
          </a:xfr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Права и обязанности заемщика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505"/>
          <p:cNvSpPr txBox="1">
            <a:spLocks/>
          </p:cNvSpPr>
          <p:nvPr/>
        </p:nvSpPr>
        <p:spPr>
          <a:xfrm>
            <a:off x="9357638" y="7104651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300" smtClean="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algn="r"/>
              <a:t>15</a:t>
            </a:fld>
            <a:endParaRPr lang="ru-RU"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Объект 4">
            <a:extLst>
              <a:ext uri="{FF2B5EF4-FFF2-40B4-BE49-F238E27FC236}">
                <a16:creationId xmlns:a16="http://schemas.microsoft.com/office/drawing/2014/main" id="{99E12354-3C79-40D3-B2BA-C1A8BC5B640E}"/>
              </a:ext>
            </a:extLst>
          </p:cNvPr>
          <p:cNvSpPr txBox="1">
            <a:spLocks/>
          </p:cNvSpPr>
          <p:nvPr/>
        </p:nvSpPr>
        <p:spPr>
          <a:xfrm>
            <a:off x="693480" y="1823603"/>
            <a:ext cx="10045403" cy="9443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SzPct val="70000"/>
              <a:buFont typeface="HiraginoSans-W3" charset="-128"/>
              <a:buChar char="◉"/>
              <a:defRPr sz="1300" kern="1200">
                <a:solidFill>
                  <a:schemeClr val="bg2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ClrTx/>
              <a:buFont typeface="HiraginoSans-W3" charset="-128"/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кредита предполагает обязанность вернуть в установленные кредитным договором (договором займа) сроки основную сумму долга (сумму, которая была получена от банка, а также уплатить проценты за пользование кредитом. </a:t>
            </a:r>
          </a:p>
          <a:p>
            <a:pPr marL="457200" indent="-457200" algn="just">
              <a:buClrTx/>
              <a:buFont typeface="+mj-lt"/>
              <a:buAutoNum type="arabicPeriod"/>
            </a:pPr>
            <a:endParaRPr lang="ru-RU" sz="3200" b="1" dirty="0">
              <a:solidFill>
                <a:srgbClr val="7777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FE585A1-D34A-4038-9DF5-D6F8FAC84803}"/>
              </a:ext>
            </a:extLst>
          </p:cNvPr>
          <p:cNvSpPr/>
          <p:nvPr/>
        </p:nvSpPr>
        <p:spPr>
          <a:xfrm>
            <a:off x="4461099" y="3170634"/>
            <a:ext cx="7332401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90000"/>
              </a:lnSpc>
              <a:spcBef>
                <a:spcPts val="750"/>
              </a:spcBef>
              <a:buClr>
                <a:srgbClr val="4CAF90"/>
              </a:buClr>
              <a:buSzPct val="100000"/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charset="0"/>
                <a:cs typeface="Arial" panose="020B0604020202020204" pitchFamily="34" charset="0"/>
              </a:rPr>
              <a:t>Получить исчерпывающую информацию о полной стоимости кредита, включая о плюсах и минусах выбранного кредита.</a:t>
            </a:r>
          </a:p>
          <a:p>
            <a:pPr marL="171450" indent="-171450" algn="just">
              <a:lnSpc>
                <a:spcPct val="90000"/>
              </a:lnSpc>
              <a:spcBef>
                <a:spcPts val="750"/>
              </a:spcBef>
              <a:buClr>
                <a:srgbClr val="4CAF90"/>
              </a:buClr>
              <a:buSzPct val="100000"/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charset="0"/>
                <a:cs typeface="Arial" panose="020B0604020202020204" pitchFamily="34" charset="0"/>
              </a:rPr>
              <a:t>Получить деньги в срок, указанный в кредитном договоре.</a:t>
            </a:r>
          </a:p>
          <a:p>
            <a:pPr marL="171450" indent="-171450" algn="just">
              <a:lnSpc>
                <a:spcPct val="90000"/>
              </a:lnSpc>
              <a:spcBef>
                <a:spcPts val="750"/>
              </a:spcBef>
              <a:buClr>
                <a:srgbClr val="4CAF90"/>
              </a:buClr>
              <a:buSzPct val="100000"/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charset="0"/>
                <a:cs typeface="Arial" panose="020B0604020202020204" pitchFamily="34" charset="0"/>
              </a:rPr>
              <a:t>До момента передачи денег отказаться от получения кредита. </a:t>
            </a:r>
          </a:p>
          <a:p>
            <a:pPr marL="171450" indent="-171450" algn="just">
              <a:lnSpc>
                <a:spcPct val="90000"/>
              </a:lnSpc>
              <a:spcBef>
                <a:spcPts val="750"/>
              </a:spcBef>
              <a:buClr>
                <a:srgbClr val="4CAF90"/>
              </a:buClr>
              <a:buSzPct val="100000"/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charset="0"/>
                <a:cs typeface="Arial" panose="020B0604020202020204" pitchFamily="34" charset="0"/>
              </a:rPr>
              <a:t>Досрочно вернуть деньги без предварительного уведомления о таком решении (если с момента получения кредита не прошло больше 14 дней).</a:t>
            </a:r>
          </a:p>
          <a:p>
            <a:pPr marL="171450" indent="-171450" algn="just">
              <a:lnSpc>
                <a:spcPct val="90000"/>
              </a:lnSpc>
              <a:spcBef>
                <a:spcPts val="750"/>
              </a:spcBef>
              <a:buClr>
                <a:srgbClr val="4CAF90"/>
              </a:buClr>
              <a:buSzPct val="100000"/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charset="0"/>
                <a:cs typeface="Arial" panose="020B0604020202020204" pitchFamily="34" charset="0"/>
              </a:rPr>
              <a:t>Получать бесплатно информацию обо всех операциях по своему счету.</a:t>
            </a:r>
          </a:p>
          <a:p>
            <a:pPr marL="171450" indent="-171450" algn="just">
              <a:lnSpc>
                <a:spcPct val="90000"/>
              </a:lnSpc>
              <a:spcBef>
                <a:spcPts val="750"/>
              </a:spcBef>
              <a:buClr>
                <a:srgbClr val="4CAF90"/>
              </a:buClr>
              <a:buSzPct val="100000"/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charset="0"/>
                <a:cs typeface="Arial" panose="020B0604020202020204" pitchFamily="34" charset="0"/>
              </a:rPr>
              <a:t>Соблюдение банковской тайны в отношении ваших персональных данных.</a:t>
            </a:r>
          </a:p>
          <a:p>
            <a:pPr marL="171450" indent="-171450" algn="just">
              <a:lnSpc>
                <a:spcPct val="90000"/>
              </a:lnSpc>
              <a:spcBef>
                <a:spcPts val="750"/>
              </a:spcBef>
              <a:buClr>
                <a:srgbClr val="4CAF90"/>
              </a:buClr>
              <a:buSzPct val="100000"/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charset="0"/>
                <a:cs typeface="Arial" panose="020B0604020202020204" pitchFamily="34" charset="0"/>
              </a:rPr>
              <a:t>Если нет возможности вернуть долг, признать себя банкротом. А в некоторых случаях, даже обязанность</a:t>
            </a:r>
            <a:r>
              <a:rPr lang="ru-RU" sz="1600" dirty="0">
                <a:solidFill>
                  <a:srgbClr val="777777"/>
                </a:solidFill>
                <a:latin typeface="Arial" panose="020B0604020202020204" pitchFamily="34" charset="0"/>
                <a:ea typeface="Tahoma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9" name="image10.png">
            <a:extLst>
              <a:ext uri="{FF2B5EF4-FFF2-40B4-BE49-F238E27FC236}">
                <a16:creationId xmlns:a16="http://schemas.microsoft.com/office/drawing/2014/main" id="{1E104FB3-9A67-41E6-AC43-A3EBE025A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251" y="3720181"/>
            <a:ext cx="3432367" cy="23464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124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6">
            <a:extLst>
              <a:ext uri="{FF2B5EF4-FFF2-40B4-BE49-F238E27FC236}">
                <a16:creationId xmlns:a16="http://schemas.microsoft.com/office/drawing/2014/main" id="{5D10E56F-FF85-599B-DD85-92E309680920}"/>
              </a:ext>
            </a:extLst>
          </p:cNvPr>
          <p:cNvSpPr txBox="1">
            <a:spLocks/>
          </p:cNvSpPr>
          <p:nvPr/>
        </p:nvSpPr>
        <p:spPr>
          <a:xfrm>
            <a:off x="485107" y="1686536"/>
            <a:ext cx="11317031" cy="2364695"/>
          </a:xfr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выйти из </a:t>
            </a:r>
          </a:p>
          <a:p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«долговой ловушки»?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75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0">
            <a:extLst>
              <a:ext uri="{FF2B5EF4-FFF2-40B4-BE49-F238E27FC236}">
                <a16:creationId xmlns:a16="http://schemas.microsoft.com/office/drawing/2014/main" id="{3DE0CA3A-7EA9-C24E-3F42-D61971CCCD2C}"/>
              </a:ext>
            </a:extLst>
          </p:cNvPr>
          <p:cNvSpPr txBox="1">
            <a:spLocks/>
          </p:cNvSpPr>
          <p:nvPr/>
        </p:nvSpPr>
        <p:spPr>
          <a:xfrm>
            <a:off x="8150066" y="5800175"/>
            <a:ext cx="3539386" cy="573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Спикер: ФИО и Должность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CDC75252-F0C7-30BE-1066-F10B56B378C4}"/>
              </a:ext>
            </a:extLst>
          </p:cNvPr>
          <p:cNvGrpSpPr/>
          <p:nvPr/>
        </p:nvGrpSpPr>
        <p:grpSpPr>
          <a:xfrm>
            <a:off x="559536" y="5435066"/>
            <a:ext cx="2126884" cy="342900"/>
            <a:chOff x="559536" y="5435066"/>
            <a:chExt cx="2126884" cy="342900"/>
          </a:xfrm>
        </p:grpSpPr>
        <p:sp>
          <p:nvSpPr>
            <p:cNvPr id="13" name="Текст 8">
              <a:extLst>
                <a:ext uri="{FF2B5EF4-FFF2-40B4-BE49-F238E27FC236}">
                  <a16:creationId xmlns:a16="http://schemas.microsoft.com/office/drawing/2014/main" id="{25EAB1BE-9550-2922-8E7C-0716B9A1178D}"/>
                </a:ext>
              </a:extLst>
            </p:cNvPr>
            <p:cNvSpPr txBox="1">
              <a:spLocks/>
            </p:cNvSpPr>
            <p:nvPr/>
          </p:nvSpPr>
          <p:spPr>
            <a:xfrm>
              <a:off x="866973" y="5460864"/>
              <a:ext cx="1819447" cy="291304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250" descr="preencoded.png">
              <a:extLst>
                <a:ext uri="{FF2B5EF4-FFF2-40B4-BE49-F238E27FC236}">
                  <a16:creationId xmlns:a16="http://schemas.microsoft.com/office/drawing/2014/main" id="{39CE8876-A38D-5967-AF35-6ED193F59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559536" y="5435066"/>
              <a:ext cx="342900" cy="34290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0" y="1454943"/>
            <a:ext cx="12269972" cy="5550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5D10E56F-FF85-599B-DD85-92E309680920}"/>
              </a:ext>
            </a:extLst>
          </p:cNvPr>
          <p:cNvSpPr txBox="1">
            <a:spLocks/>
          </p:cNvSpPr>
          <p:nvPr/>
        </p:nvSpPr>
        <p:spPr>
          <a:xfrm>
            <a:off x="240558" y="253382"/>
            <a:ext cx="11317031" cy="805828"/>
          </a:xfr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 из долгов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05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300" smtClean="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algn="r"/>
              <a:t>17</a:t>
            </a:fld>
            <a:endParaRPr lang="ru-RU"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Shape 505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300" smtClean="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algn="r"/>
              <a:t>17</a:t>
            </a:fld>
            <a:endParaRPr lang="ru-RU"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400" b="0" dirty="0">
              <a:solidFill>
                <a:srgbClr val="4CAF9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0986" y="2358330"/>
            <a:ext cx="1120937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6981" indent="-391776">
              <a:spcBef>
                <a:spcPts val="633"/>
              </a:spcBef>
              <a:buFontTx/>
              <a:buAutoNum type="arabicPeriod"/>
            </a:pPr>
            <a:r>
              <a:rPr lang="ru-RU" altLang="ru-RU" sz="2000" b="1" dirty="0">
                <a:solidFill>
                  <a:srgbClr val="4CAF9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Досрочное погашение</a:t>
            </a:r>
          </a:p>
          <a:p>
            <a:pPr marL="738347" lvl="4" indent="-391776">
              <a:spcBef>
                <a:spcPts val="633"/>
              </a:spcBef>
            </a:pPr>
            <a:r>
              <a:rPr lang="ru-RU" alt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Метод снежной лавины (по размеру ставки, от большей к меньшей)</a:t>
            </a:r>
          </a:p>
          <a:p>
            <a:pPr marL="738347" lvl="4" indent="-391776">
              <a:spcBef>
                <a:spcPts val="633"/>
              </a:spcBef>
            </a:pPr>
            <a:r>
              <a:rPr lang="ru-RU" alt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Метод снежного кома (по размеру текущего долга, от меньшего к большему)</a:t>
            </a:r>
            <a:br>
              <a:rPr lang="ru-RU" alt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alt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36981" indent="-391776">
              <a:spcBef>
                <a:spcPts val="633"/>
              </a:spcBef>
              <a:buFontTx/>
              <a:buAutoNum type="arabicPeriod"/>
            </a:pPr>
            <a:r>
              <a:rPr lang="ru-RU" altLang="ru-RU" sz="2000" b="1" dirty="0">
                <a:solidFill>
                  <a:srgbClr val="4CAF9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Рефинансирование</a:t>
            </a:r>
            <a:r>
              <a:rPr lang="ru-RU" alt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alt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205">
              <a:spcBef>
                <a:spcPts val="633"/>
              </a:spcBef>
            </a:pPr>
            <a:r>
              <a:rPr lang="ru-RU" alt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alt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объединение кредитов в один с </a:t>
            </a:r>
            <a:r>
              <a:rPr lang="ru-RU" altLang="ru-RU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меньшей</a:t>
            </a:r>
            <a:r>
              <a:rPr lang="ru-RU" alt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ставкой / </a:t>
            </a:r>
            <a:r>
              <a:rPr lang="ru-RU" altLang="ru-RU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большим</a:t>
            </a:r>
            <a:r>
              <a:rPr lang="ru-RU" alt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сроком)</a:t>
            </a:r>
            <a:r>
              <a:rPr lang="ru-RU" alt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alt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205">
              <a:spcBef>
                <a:spcPts val="633"/>
              </a:spcBef>
            </a:pPr>
            <a:r>
              <a:rPr lang="ru-RU" altLang="ru-RU" sz="2000" b="1" dirty="0" smtClean="0">
                <a:solidFill>
                  <a:srgbClr val="4CAF9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3.  Реструктуризация</a:t>
            </a:r>
            <a:r>
              <a:rPr lang="ru-RU" alt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(изменение условий конкретного кредита)</a:t>
            </a:r>
          </a:p>
          <a:p>
            <a:pPr marL="45205">
              <a:spcBef>
                <a:spcPts val="633"/>
              </a:spcBef>
            </a:pPr>
            <a:endParaRPr lang="ru-RU" alt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2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0">
            <a:extLst>
              <a:ext uri="{FF2B5EF4-FFF2-40B4-BE49-F238E27FC236}">
                <a16:creationId xmlns:a16="http://schemas.microsoft.com/office/drawing/2014/main" id="{3DE0CA3A-7EA9-C24E-3F42-D61971CCCD2C}"/>
              </a:ext>
            </a:extLst>
          </p:cNvPr>
          <p:cNvSpPr txBox="1">
            <a:spLocks/>
          </p:cNvSpPr>
          <p:nvPr/>
        </p:nvSpPr>
        <p:spPr>
          <a:xfrm>
            <a:off x="8150066" y="5800175"/>
            <a:ext cx="3539386" cy="573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Спикер: ФИО и Должность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CDC75252-F0C7-30BE-1066-F10B56B378C4}"/>
              </a:ext>
            </a:extLst>
          </p:cNvPr>
          <p:cNvGrpSpPr/>
          <p:nvPr/>
        </p:nvGrpSpPr>
        <p:grpSpPr>
          <a:xfrm>
            <a:off x="559536" y="5435066"/>
            <a:ext cx="2126884" cy="342900"/>
            <a:chOff x="559536" y="5435066"/>
            <a:chExt cx="2126884" cy="342900"/>
          </a:xfrm>
        </p:grpSpPr>
        <p:sp>
          <p:nvSpPr>
            <p:cNvPr id="13" name="Текст 8">
              <a:extLst>
                <a:ext uri="{FF2B5EF4-FFF2-40B4-BE49-F238E27FC236}">
                  <a16:creationId xmlns:a16="http://schemas.microsoft.com/office/drawing/2014/main" id="{25EAB1BE-9550-2922-8E7C-0716B9A1178D}"/>
                </a:ext>
              </a:extLst>
            </p:cNvPr>
            <p:cNvSpPr txBox="1">
              <a:spLocks/>
            </p:cNvSpPr>
            <p:nvPr/>
          </p:nvSpPr>
          <p:spPr>
            <a:xfrm>
              <a:off x="866973" y="5460864"/>
              <a:ext cx="1819447" cy="291304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250" descr="preencoded.png">
              <a:extLst>
                <a:ext uri="{FF2B5EF4-FFF2-40B4-BE49-F238E27FC236}">
                  <a16:creationId xmlns:a16="http://schemas.microsoft.com/office/drawing/2014/main" id="{39CE8876-A38D-5967-AF35-6ED193F59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559536" y="5435066"/>
              <a:ext cx="342900" cy="34290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0" y="1454943"/>
            <a:ext cx="12269972" cy="5550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5D10E56F-FF85-599B-DD85-92E309680920}"/>
              </a:ext>
            </a:extLst>
          </p:cNvPr>
          <p:cNvSpPr txBox="1">
            <a:spLocks/>
          </p:cNvSpPr>
          <p:nvPr/>
        </p:nvSpPr>
        <p:spPr>
          <a:xfrm>
            <a:off x="240558" y="281234"/>
            <a:ext cx="11317031" cy="805828"/>
          </a:xfr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не можете платить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05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300" smtClean="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algn="r"/>
              <a:t>18</a:t>
            </a:fld>
            <a:endParaRPr lang="ru-RU"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Shape 505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300" smtClean="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algn="r"/>
              <a:t>18</a:t>
            </a:fld>
            <a:endParaRPr lang="ru-RU"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" name="image1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40558" y="2780402"/>
            <a:ext cx="3258485" cy="2654664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17" name="Shape 333"/>
          <p:cNvSpPr/>
          <p:nvPr/>
        </p:nvSpPr>
        <p:spPr>
          <a:xfrm>
            <a:off x="3739601" y="1690694"/>
            <a:ext cx="8271198" cy="4893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скрывайтесь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банка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сообщите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сложившейся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постарайтесь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договориться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реструктуризации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долга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ежемесячного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платежа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кредитных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каникулах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Проверьте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договора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страхования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сопровождает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текущая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ситуация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страховым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случаем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Запросите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разных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банках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рефинансированию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долга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выберите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выгодное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обратитесь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консультацией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юристам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специалистам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потребителей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несколько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кредитов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поищите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рефинансировать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помощью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одного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кредита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меньшей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процентной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ставкой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меньшим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ежемесячным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платежом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необоснованного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отказа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банка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реструктурировать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договора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обращайтесь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финансовому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омбудсмену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861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0">
            <a:extLst>
              <a:ext uri="{FF2B5EF4-FFF2-40B4-BE49-F238E27FC236}">
                <a16:creationId xmlns:a16="http://schemas.microsoft.com/office/drawing/2014/main" id="{3DE0CA3A-7EA9-C24E-3F42-D61971CCCD2C}"/>
              </a:ext>
            </a:extLst>
          </p:cNvPr>
          <p:cNvSpPr txBox="1">
            <a:spLocks/>
          </p:cNvSpPr>
          <p:nvPr/>
        </p:nvSpPr>
        <p:spPr>
          <a:xfrm>
            <a:off x="8150066" y="5800175"/>
            <a:ext cx="3539386" cy="573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Спикер: ФИО и Должность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CDC75252-F0C7-30BE-1066-F10B56B378C4}"/>
              </a:ext>
            </a:extLst>
          </p:cNvPr>
          <p:cNvGrpSpPr/>
          <p:nvPr/>
        </p:nvGrpSpPr>
        <p:grpSpPr>
          <a:xfrm>
            <a:off x="559536" y="5435066"/>
            <a:ext cx="2126884" cy="342900"/>
            <a:chOff x="559536" y="5435066"/>
            <a:chExt cx="2126884" cy="342900"/>
          </a:xfrm>
        </p:grpSpPr>
        <p:sp>
          <p:nvSpPr>
            <p:cNvPr id="13" name="Текст 8">
              <a:extLst>
                <a:ext uri="{FF2B5EF4-FFF2-40B4-BE49-F238E27FC236}">
                  <a16:creationId xmlns:a16="http://schemas.microsoft.com/office/drawing/2014/main" id="{25EAB1BE-9550-2922-8E7C-0716B9A1178D}"/>
                </a:ext>
              </a:extLst>
            </p:cNvPr>
            <p:cNvSpPr txBox="1">
              <a:spLocks/>
            </p:cNvSpPr>
            <p:nvPr/>
          </p:nvSpPr>
          <p:spPr>
            <a:xfrm>
              <a:off x="866973" y="5460864"/>
              <a:ext cx="1819447" cy="291304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250" descr="preencoded.png">
              <a:extLst>
                <a:ext uri="{FF2B5EF4-FFF2-40B4-BE49-F238E27FC236}">
                  <a16:creationId xmlns:a16="http://schemas.microsoft.com/office/drawing/2014/main" id="{39CE8876-A38D-5967-AF35-6ED193F59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559536" y="5435066"/>
              <a:ext cx="342900" cy="34290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0" y="1454943"/>
            <a:ext cx="12269972" cy="5550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5D10E56F-FF85-599B-DD85-92E309680920}"/>
              </a:ext>
            </a:extLst>
          </p:cNvPr>
          <p:cNvSpPr txBox="1">
            <a:spLocks/>
          </p:cNvSpPr>
          <p:nvPr/>
        </p:nvSpPr>
        <p:spPr>
          <a:xfrm>
            <a:off x="240558" y="408292"/>
            <a:ext cx="11869926" cy="805828"/>
          </a:xfr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Погашение нескольких кредитов 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05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300" smtClean="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algn="r"/>
              <a:t>19</a:t>
            </a:fld>
            <a:endParaRPr lang="ru-RU"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Shape 505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300" smtClean="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algn="r"/>
              <a:t>19</a:t>
            </a:fld>
            <a:endParaRPr lang="ru-RU"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" name="image14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70612" y="3695310"/>
            <a:ext cx="810115" cy="810115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343"/>
          <p:cNvSpPr/>
          <p:nvPr/>
        </p:nvSpPr>
        <p:spPr>
          <a:xfrm>
            <a:off x="730986" y="1479499"/>
            <a:ext cx="11267888" cy="780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600" dirty="0" err="1"/>
              <a:t>Если</a:t>
            </a:r>
            <a:r>
              <a:rPr sz="1600" dirty="0"/>
              <a:t> </a:t>
            </a:r>
            <a:r>
              <a:rPr sz="1600" dirty="0" err="1"/>
              <a:t>у</a:t>
            </a:r>
            <a:r>
              <a:rPr sz="1600" dirty="0"/>
              <a:t> </a:t>
            </a:r>
            <a:r>
              <a:rPr sz="1600" dirty="0" err="1"/>
              <a:t>вас</a:t>
            </a:r>
            <a:r>
              <a:rPr sz="1600" dirty="0"/>
              <a:t> </a:t>
            </a:r>
            <a:r>
              <a:rPr sz="1600" dirty="0" err="1"/>
              <a:t>есть</a:t>
            </a:r>
            <a:r>
              <a:rPr sz="1600" dirty="0"/>
              <a:t> </a:t>
            </a:r>
            <a:r>
              <a:rPr sz="1600" dirty="0" err="1"/>
              <a:t>несколько</a:t>
            </a:r>
            <a:r>
              <a:rPr sz="1600" dirty="0"/>
              <a:t> </a:t>
            </a:r>
            <a:r>
              <a:rPr sz="1600" dirty="0" err="1"/>
              <a:t>кредитов</a:t>
            </a:r>
            <a:r>
              <a:rPr sz="1600" dirty="0"/>
              <a:t> </a:t>
            </a:r>
            <a:r>
              <a:rPr sz="1600" dirty="0" err="1"/>
              <a:t>и</a:t>
            </a:r>
            <a:r>
              <a:rPr sz="1600" dirty="0"/>
              <a:t> </a:t>
            </a:r>
            <a:r>
              <a:rPr sz="1600" dirty="0" err="1"/>
              <a:t>рефинансирование</a:t>
            </a:r>
            <a:r>
              <a:rPr sz="1600" dirty="0"/>
              <a:t> </a:t>
            </a:r>
            <a:r>
              <a:rPr sz="1600" dirty="0" err="1"/>
              <a:t>невозможно</a:t>
            </a:r>
            <a:r>
              <a:rPr sz="1600" dirty="0"/>
              <a:t>, </a:t>
            </a:r>
            <a:r>
              <a:rPr sz="1600" dirty="0" err="1"/>
              <a:t>попробуйте</a:t>
            </a:r>
            <a:r>
              <a:rPr sz="1600" dirty="0"/>
              <a:t> </a:t>
            </a:r>
            <a:r>
              <a:rPr sz="1600" dirty="0" err="1"/>
              <a:t>использовать</a:t>
            </a:r>
            <a:r>
              <a:rPr sz="1600" dirty="0"/>
              <a:t> </a:t>
            </a:r>
            <a:r>
              <a:rPr sz="1600" dirty="0" err="1"/>
              <a:t>метод</a:t>
            </a:r>
            <a:r>
              <a:rPr sz="1600" dirty="0"/>
              <a:t> «</a:t>
            </a:r>
            <a:r>
              <a:rPr sz="1600" dirty="0" err="1"/>
              <a:t>снежного</a:t>
            </a:r>
            <a:r>
              <a:rPr sz="1600" dirty="0"/>
              <a:t> </a:t>
            </a:r>
            <a:r>
              <a:rPr sz="1600" dirty="0" err="1"/>
              <a:t>кома</a:t>
            </a:r>
            <a:r>
              <a:rPr sz="1600" dirty="0"/>
              <a:t>» </a:t>
            </a:r>
            <a:r>
              <a:rPr sz="1600" dirty="0" err="1"/>
              <a:t>выплачивая</a:t>
            </a:r>
            <a:r>
              <a:rPr sz="1600" dirty="0"/>
              <a:t> </a:t>
            </a:r>
            <a:r>
              <a:rPr sz="1600" dirty="0" err="1"/>
              <a:t>долги</a:t>
            </a:r>
            <a:r>
              <a:rPr sz="1600" dirty="0"/>
              <a:t> </a:t>
            </a:r>
            <a:r>
              <a:rPr sz="1600" dirty="0" err="1"/>
              <a:t>от</a:t>
            </a:r>
            <a:r>
              <a:rPr sz="1600" dirty="0"/>
              <a:t> </a:t>
            </a:r>
            <a:r>
              <a:rPr sz="1600" dirty="0" err="1"/>
              <a:t>меньшего</a:t>
            </a:r>
            <a:r>
              <a:rPr sz="1600" dirty="0"/>
              <a:t> </a:t>
            </a:r>
            <a:r>
              <a:rPr sz="1600" dirty="0" err="1"/>
              <a:t>к</a:t>
            </a:r>
            <a:r>
              <a:rPr sz="1600" dirty="0"/>
              <a:t> </a:t>
            </a:r>
            <a:r>
              <a:rPr sz="1600" dirty="0" err="1"/>
              <a:t>большему</a:t>
            </a:r>
            <a:r>
              <a:rPr sz="1600" dirty="0"/>
              <a:t>, </a:t>
            </a:r>
            <a:r>
              <a:rPr sz="1600" dirty="0" err="1"/>
              <a:t>направляя</a:t>
            </a:r>
            <a:r>
              <a:rPr sz="1600" dirty="0"/>
              <a:t> </a:t>
            </a:r>
            <a:r>
              <a:rPr sz="1600" dirty="0" err="1"/>
              <a:t>на</a:t>
            </a:r>
            <a:r>
              <a:rPr sz="1600" dirty="0"/>
              <a:t> </a:t>
            </a:r>
            <a:r>
              <a:rPr sz="1600" dirty="0" err="1"/>
              <a:t>погашение</a:t>
            </a:r>
            <a:r>
              <a:rPr sz="1600" dirty="0"/>
              <a:t> </a:t>
            </a:r>
            <a:r>
              <a:rPr sz="1600" dirty="0" err="1"/>
              <a:t>любой</a:t>
            </a:r>
            <a:r>
              <a:rPr sz="1600" dirty="0"/>
              <a:t> </a:t>
            </a:r>
            <a:r>
              <a:rPr sz="1600" dirty="0" err="1"/>
              <a:t>дополнительный</a:t>
            </a:r>
            <a:r>
              <a:rPr sz="1600" dirty="0"/>
              <a:t> </a:t>
            </a:r>
            <a:r>
              <a:rPr sz="1600" dirty="0" err="1"/>
              <a:t>доход</a:t>
            </a:r>
            <a:r>
              <a:rPr lang="ru-RU" sz="1600" dirty="0"/>
              <a:t>.</a:t>
            </a:r>
            <a:endParaRPr sz="1600" dirty="0"/>
          </a:p>
        </p:txBody>
      </p:sp>
      <p:sp>
        <p:nvSpPr>
          <p:cNvPr id="18" name="Shape 344"/>
          <p:cNvSpPr/>
          <p:nvPr/>
        </p:nvSpPr>
        <p:spPr>
          <a:xfrm>
            <a:off x="1461972" y="2503202"/>
            <a:ext cx="10085991" cy="4478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AutoNum type="arabicPeriod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Выпишите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исключением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ипотеки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отсортируйте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общей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задолженности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минимальной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максимальной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отличительная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особенность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метода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сортируем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процентной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долга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AutoNum type="arabicPeriod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Начните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платить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минимально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возможный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каждому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долгу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AutoNum type="arabicPeriod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Прикиньте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сможете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платить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сверх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минимального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платежа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первому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самому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маленькому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долгу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AutoNum type="arabicPeriod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Начните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погашать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внося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минимально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необходимый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плюс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деньги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выплатите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весь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AutoNum type="arabicPeriod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выплачен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добавьте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минимальному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платежу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второму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долгу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деньги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минимальный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дополнительный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платили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гася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начните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выплачивать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второй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списку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Clr>
                <a:srgbClr val="4CAF90"/>
              </a:buClr>
              <a:buSzPct val="100000"/>
              <a:buAutoNum type="arabicPeriod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Повторяйте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закончатся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долги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1861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0">
            <a:extLst>
              <a:ext uri="{FF2B5EF4-FFF2-40B4-BE49-F238E27FC236}">
                <a16:creationId xmlns:a16="http://schemas.microsoft.com/office/drawing/2014/main" id="{3DE0CA3A-7EA9-C24E-3F42-D61971CCCD2C}"/>
              </a:ext>
            </a:extLst>
          </p:cNvPr>
          <p:cNvSpPr txBox="1">
            <a:spLocks/>
          </p:cNvSpPr>
          <p:nvPr/>
        </p:nvSpPr>
        <p:spPr>
          <a:xfrm>
            <a:off x="8150066" y="5800175"/>
            <a:ext cx="3539386" cy="573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Спикер: ФИО и Должность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CDC75252-F0C7-30BE-1066-F10B56B378C4}"/>
              </a:ext>
            </a:extLst>
          </p:cNvPr>
          <p:cNvGrpSpPr/>
          <p:nvPr/>
        </p:nvGrpSpPr>
        <p:grpSpPr>
          <a:xfrm>
            <a:off x="559536" y="5435066"/>
            <a:ext cx="2126884" cy="342900"/>
            <a:chOff x="559536" y="5435066"/>
            <a:chExt cx="2126884" cy="342900"/>
          </a:xfrm>
        </p:grpSpPr>
        <p:sp>
          <p:nvSpPr>
            <p:cNvPr id="13" name="Текст 8">
              <a:extLst>
                <a:ext uri="{FF2B5EF4-FFF2-40B4-BE49-F238E27FC236}">
                  <a16:creationId xmlns:a16="http://schemas.microsoft.com/office/drawing/2014/main" id="{25EAB1BE-9550-2922-8E7C-0716B9A1178D}"/>
                </a:ext>
              </a:extLst>
            </p:cNvPr>
            <p:cNvSpPr txBox="1">
              <a:spLocks/>
            </p:cNvSpPr>
            <p:nvPr/>
          </p:nvSpPr>
          <p:spPr>
            <a:xfrm>
              <a:off x="866973" y="5460864"/>
              <a:ext cx="1819447" cy="291304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250" descr="preencoded.png">
              <a:extLst>
                <a:ext uri="{FF2B5EF4-FFF2-40B4-BE49-F238E27FC236}">
                  <a16:creationId xmlns:a16="http://schemas.microsoft.com/office/drawing/2014/main" id="{39CE8876-A38D-5967-AF35-6ED193F59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559536" y="5435066"/>
              <a:ext cx="342900" cy="34290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-77972" y="1307804"/>
            <a:ext cx="12269972" cy="5550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Shape 143"/>
          <p:cNvSpPr/>
          <p:nvPr/>
        </p:nvSpPr>
        <p:spPr>
          <a:xfrm>
            <a:off x="240558" y="1497580"/>
            <a:ext cx="11653283" cy="5170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</a:t>
            </a:r>
            <a:r>
              <a:rPr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затрагивают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сферы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современного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</a:t>
            </a:r>
            <a:r>
              <a:rPr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грамотность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стала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необходимым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жизненным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навыком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умение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читать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писать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грамотный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подсчитывает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ведёт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семейный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влезает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излишние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долги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финансовую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подушку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грамотность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дает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управлять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своим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финансовым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благополучием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строить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долгосрочные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планы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добиваться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успеха</a:t>
            </a:r>
            <a:r>
              <a:rPr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2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</a:t>
            </a:r>
            <a:r>
              <a:rPr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финансовой</a:t>
            </a:r>
            <a:r>
              <a:rPr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грамотности</a:t>
            </a:r>
            <a:r>
              <a:rPr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российских</a:t>
            </a:r>
            <a:r>
              <a:rPr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</a:t>
            </a:r>
            <a:r>
              <a:rPr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</a:t>
            </a:r>
            <a:r>
              <a:rPr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формированию</a:t>
            </a:r>
            <a:r>
              <a:rPr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  <a:r>
              <a:rPr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разумного</a:t>
            </a:r>
            <a:r>
              <a:rPr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финансового</a:t>
            </a:r>
            <a:r>
              <a:rPr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поведения</a:t>
            </a:r>
            <a:r>
              <a:rPr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обоснованных</a:t>
            </a:r>
            <a:r>
              <a:rPr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</a:t>
            </a:r>
            <a:r>
              <a:rPr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ответственного</a:t>
            </a:r>
            <a:r>
              <a:rPr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отношения</a:t>
            </a:r>
            <a:r>
              <a:rPr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</a:t>
            </a:r>
            <a:r>
              <a:rPr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личным</a:t>
            </a:r>
            <a:r>
              <a:rPr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финансам</a:t>
            </a:r>
            <a:r>
              <a:rPr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5D10E56F-FF85-599B-DD85-92E309680920}"/>
              </a:ext>
            </a:extLst>
          </p:cNvPr>
          <p:cNvSpPr txBox="1">
            <a:spLocks/>
          </p:cNvSpPr>
          <p:nvPr/>
        </p:nvSpPr>
        <p:spPr>
          <a:xfrm>
            <a:off x="240558" y="253382"/>
            <a:ext cx="11317031" cy="805828"/>
          </a:xfr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Финансовая грамотность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0">
            <a:extLst>
              <a:ext uri="{FF2B5EF4-FFF2-40B4-BE49-F238E27FC236}">
                <a16:creationId xmlns:a16="http://schemas.microsoft.com/office/drawing/2014/main" id="{3DE0CA3A-7EA9-C24E-3F42-D61971CCCD2C}"/>
              </a:ext>
            </a:extLst>
          </p:cNvPr>
          <p:cNvSpPr txBox="1">
            <a:spLocks/>
          </p:cNvSpPr>
          <p:nvPr/>
        </p:nvSpPr>
        <p:spPr>
          <a:xfrm>
            <a:off x="8150066" y="5800175"/>
            <a:ext cx="3539386" cy="573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Спикер: ФИО и Должность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CDC75252-F0C7-30BE-1066-F10B56B378C4}"/>
              </a:ext>
            </a:extLst>
          </p:cNvPr>
          <p:cNvGrpSpPr/>
          <p:nvPr/>
        </p:nvGrpSpPr>
        <p:grpSpPr>
          <a:xfrm>
            <a:off x="559536" y="5435066"/>
            <a:ext cx="2126884" cy="342900"/>
            <a:chOff x="559536" y="5435066"/>
            <a:chExt cx="2126884" cy="342900"/>
          </a:xfrm>
        </p:grpSpPr>
        <p:sp>
          <p:nvSpPr>
            <p:cNvPr id="13" name="Текст 8">
              <a:extLst>
                <a:ext uri="{FF2B5EF4-FFF2-40B4-BE49-F238E27FC236}">
                  <a16:creationId xmlns:a16="http://schemas.microsoft.com/office/drawing/2014/main" id="{25EAB1BE-9550-2922-8E7C-0716B9A1178D}"/>
                </a:ext>
              </a:extLst>
            </p:cNvPr>
            <p:cNvSpPr txBox="1">
              <a:spLocks/>
            </p:cNvSpPr>
            <p:nvPr/>
          </p:nvSpPr>
          <p:spPr>
            <a:xfrm>
              <a:off x="866973" y="5460864"/>
              <a:ext cx="1819447" cy="291304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250" descr="preencoded.png">
              <a:extLst>
                <a:ext uri="{FF2B5EF4-FFF2-40B4-BE49-F238E27FC236}">
                  <a16:creationId xmlns:a16="http://schemas.microsoft.com/office/drawing/2014/main" id="{39CE8876-A38D-5967-AF35-6ED193F59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559536" y="5435066"/>
              <a:ext cx="342900" cy="34290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0" y="1454943"/>
            <a:ext cx="12269972" cy="5550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5D10E56F-FF85-599B-DD85-92E309680920}"/>
              </a:ext>
            </a:extLst>
          </p:cNvPr>
          <p:cNvSpPr txBox="1">
            <a:spLocks/>
          </p:cNvSpPr>
          <p:nvPr/>
        </p:nvSpPr>
        <p:spPr>
          <a:xfrm>
            <a:off x="240558" y="253382"/>
            <a:ext cx="11317031" cy="805828"/>
          </a:xfr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Ипотечный кредит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05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300" smtClean="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algn="r"/>
              <a:t>20</a:t>
            </a:fld>
            <a:endParaRPr lang="ru-RU"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800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0">
            <a:extLst>
              <a:ext uri="{FF2B5EF4-FFF2-40B4-BE49-F238E27FC236}">
                <a16:creationId xmlns:a16="http://schemas.microsoft.com/office/drawing/2014/main" id="{3DE0CA3A-7EA9-C24E-3F42-D61971CCCD2C}"/>
              </a:ext>
            </a:extLst>
          </p:cNvPr>
          <p:cNvSpPr txBox="1">
            <a:spLocks/>
          </p:cNvSpPr>
          <p:nvPr/>
        </p:nvSpPr>
        <p:spPr>
          <a:xfrm>
            <a:off x="8150066" y="5800175"/>
            <a:ext cx="3539386" cy="573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Спикер: ФИО и Должность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CDC75252-F0C7-30BE-1066-F10B56B378C4}"/>
              </a:ext>
            </a:extLst>
          </p:cNvPr>
          <p:cNvGrpSpPr/>
          <p:nvPr/>
        </p:nvGrpSpPr>
        <p:grpSpPr>
          <a:xfrm>
            <a:off x="559536" y="5435066"/>
            <a:ext cx="2126884" cy="342900"/>
            <a:chOff x="559536" y="5435066"/>
            <a:chExt cx="2126884" cy="342900"/>
          </a:xfrm>
        </p:grpSpPr>
        <p:sp>
          <p:nvSpPr>
            <p:cNvPr id="13" name="Текст 8">
              <a:extLst>
                <a:ext uri="{FF2B5EF4-FFF2-40B4-BE49-F238E27FC236}">
                  <a16:creationId xmlns:a16="http://schemas.microsoft.com/office/drawing/2014/main" id="{25EAB1BE-9550-2922-8E7C-0716B9A1178D}"/>
                </a:ext>
              </a:extLst>
            </p:cNvPr>
            <p:cNvSpPr txBox="1">
              <a:spLocks/>
            </p:cNvSpPr>
            <p:nvPr/>
          </p:nvSpPr>
          <p:spPr>
            <a:xfrm>
              <a:off x="866973" y="5460864"/>
              <a:ext cx="1819447" cy="291304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250" descr="preencoded.png">
              <a:extLst>
                <a:ext uri="{FF2B5EF4-FFF2-40B4-BE49-F238E27FC236}">
                  <a16:creationId xmlns:a16="http://schemas.microsoft.com/office/drawing/2014/main" id="{39CE8876-A38D-5967-AF35-6ED193F59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559536" y="5435066"/>
              <a:ext cx="342900" cy="34290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0" y="1454943"/>
            <a:ext cx="12269972" cy="5550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5D10E56F-FF85-599B-DD85-92E309680920}"/>
              </a:ext>
            </a:extLst>
          </p:cNvPr>
          <p:cNvSpPr txBox="1">
            <a:spLocks/>
          </p:cNvSpPr>
          <p:nvPr/>
        </p:nvSpPr>
        <p:spPr>
          <a:xfrm>
            <a:off x="240558" y="253382"/>
            <a:ext cx="11317031" cy="805828"/>
          </a:xfr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Ипотечный кредит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05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300" smtClean="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algn="r"/>
              <a:t>21</a:t>
            </a:fld>
            <a:endParaRPr lang="ru-RU"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325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0">
            <a:extLst>
              <a:ext uri="{FF2B5EF4-FFF2-40B4-BE49-F238E27FC236}">
                <a16:creationId xmlns:a16="http://schemas.microsoft.com/office/drawing/2014/main" id="{3DE0CA3A-7EA9-C24E-3F42-D61971CCCD2C}"/>
              </a:ext>
            </a:extLst>
          </p:cNvPr>
          <p:cNvSpPr txBox="1">
            <a:spLocks/>
          </p:cNvSpPr>
          <p:nvPr/>
        </p:nvSpPr>
        <p:spPr>
          <a:xfrm>
            <a:off x="8150066" y="5800175"/>
            <a:ext cx="3539386" cy="573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Спикер: ФИО и Должность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CDC75252-F0C7-30BE-1066-F10B56B378C4}"/>
              </a:ext>
            </a:extLst>
          </p:cNvPr>
          <p:cNvGrpSpPr/>
          <p:nvPr/>
        </p:nvGrpSpPr>
        <p:grpSpPr>
          <a:xfrm>
            <a:off x="559536" y="5435066"/>
            <a:ext cx="2126884" cy="342900"/>
            <a:chOff x="559536" y="5435066"/>
            <a:chExt cx="2126884" cy="342900"/>
          </a:xfrm>
        </p:grpSpPr>
        <p:sp>
          <p:nvSpPr>
            <p:cNvPr id="13" name="Текст 8">
              <a:extLst>
                <a:ext uri="{FF2B5EF4-FFF2-40B4-BE49-F238E27FC236}">
                  <a16:creationId xmlns:a16="http://schemas.microsoft.com/office/drawing/2014/main" id="{25EAB1BE-9550-2922-8E7C-0716B9A1178D}"/>
                </a:ext>
              </a:extLst>
            </p:cNvPr>
            <p:cNvSpPr txBox="1">
              <a:spLocks/>
            </p:cNvSpPr>
            <p:nvPr/>
          </p:nvSpPr>
          <p:spPr>
            <a:xfrm>
              <a:off x="866973" y="5460864"/>
              <a:ext cx="1819447" cy="291304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250" descr="preencoded.png">
              <a:extLst>
                <a:ext uri="{FF2B5EF4-FFF2-40B4-BE49-F238E27FC236}">
                  <a16:creationId xmlns:a16="http://schemas.microsoft.com/office/drawing/2014/main" id="{39CE8876-A38D-5967-AF35-6ED193F59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559536" y="5435066"/>
              <a:ext cx="342900" cy="34290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0" y="1454943"/>
            <a:ext cx="12269972" cy="5550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5D10E56F-FF85-599B-DD85-92E309680920}"/>
              </a:ext>
            </a:extLst>
          </p:cNvPr>
          <p:cNvSpPr txBox="1">
            <a:spLocks/>
          </p:cNvSpPr>
          <p:nvPr/>
        </p:nvSpPr>
        <p:spPr>
          <a:xfrm>
            <a:off x="240558" y="253382"/>
            <a:ext cx="11317031" cy="805828"/>
          </a:xfr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Ипотечный кредит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05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300" smtClean="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algn="r"/>
              <a:t>22</a:t>
            </a:fld>
            <a:endParaRPr lang="ru-RU"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315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0">
            <a:extLst>
              <a:ext uri="{FF2B5EF4-FFF2-40B4-BE49-F238E27FC236}">
                <a16:creationId xmlns:a16="http://schemas.microsoft.com/office/drawing/2014/main" id="{3DE0CA3A-7EA9-C24E-3F42-D61971CCCD2C}"/>
              </a:ext>
            </a:extLst>
          </p:cNvPr>
          <p:cNvSpPr txBox="1">
            <a:spLocks/>
          </p:cNvSpPr>
          <p:nvPr/>
        </p:nvSpPr>
        <p:spPr>
          <a:xfrm>
            <a:off x="8150066" y="5800175"/>
            <a:ext cx="3539386" cy="573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Спикер: ФИО и Должность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CDC75252-F0C7-30BE-1066-F10B56B378C4}"/>
              </a:ext>
            </a:extLst>
          </p:cNvPr>
          <p:cNvGrpSpPr/>
          <p:nvPr/>
        </p:nvGrpSpPr>
        <p:grpSpPr>
          <a:xfrm>
            <a:off x="559536" y="5435066"/>
            <a:ext cx="2126884" cy="342900"/>
            <a:chOff x="559536" y="5435066"/>
            <a:chExt cx="2126884" cy="342900"/>
          </a:xfrm>
        </p:grpSpPr>
        <p:sp>
          <p:nvSpPr>
            <p:cNvPr id="13" name="Текст 8">
              <a:extLst>
                <a:ext uri="{FF2B5EF4-FFF2-40B4-BE49-F238E27FC236}">
                  <a16:creationId xmlns:a16="http://schemas.microsoft.com/office/drawing/2014/main" id="{25EAB1BE-9550-2922-8E7C-0716B9A1178D}"/>
                </a:ext>
              </a:extLst>
            </p:cNvPr>
            <p:cNvSpPr txBox="1">
              <a:spLocks/>
            </p:cNvSpPr>
            <p:nvPr/>
          </p:nvSpPr>
          <p:spPr>
            <a:xfrm>
              <a:off x="866973" y="5460864"/>
              <a:ext cx="1819447" cy="291304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250" descr="preencoded.png">
              <a:extLst>
                <a:ext uri="{FF2B5EF4-FFF2-40B4-BE49-F238E27FC236}">
                  <a16:creationId xmlns:a16="http://schemas.microsoft.com/office/drawing/2014/main" id="{39CE8876-A38D-5967-AF35-6ED193F59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559536" y="5435066"/>
              <a:ext cx="342900" cy="34290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0" y="1454943"/>
            <a:ext cx="12269972" cy="5550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5D10E56F-FF85-599B-DD85-92E309680920}"/>
              </a:ext>
            </a:extLst>
          </p:cNvPr>
          <p:cNvSpPr txBox="1">
            <a:spLocks/>
          </p:cNvSpPr>
          <p:nvPr/>
        </p:nvSpPr>
        <p:spPr>
          <a:xfrm>
            <a:off x="240558" y="253382"/>
            <a:ext cx="11317031" cy="805828"/>
          </a:xfr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Ипотечный кредит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05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300" smtClean="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algn="r"/>
              <a:t>23</a:t>
            </a:fld>
            <a:endParaRPr lang="ru-RU"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160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0">
            <a:extLst>
              <a:ext uri="{FF2B5EF4-FFF2-40B4-BE49-F238E27FC236}">
                <a16:creationId xmlns:a16="http://schemas.microsoft.com/office/drawing/2014/main" id="{3DE0CA3A-7EA9-C24E-3F42-D61971CCCD2C}"/>
              </a:ext>
            </a:extLst>
          </p:cNvPr>
          <p:cNvSpPr txBox="1">
            <a:spLocks/>
          </p:cNvSpPr>
          <p:nvPr/>
        </p:nvSpPr>
        <p:spPr>
          <a:xfrm>
            <a:off x="8150066" y="5800175"/>
            <a:ext cx="3539386" cy="573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Спикер: ФИО и Должность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CDC75252-F0C7-30BE-1066-F10B56B378C4}"/>
              </a:ext>
            </a:extLst>
          </p:cNvPr>
          <p:cNvGrpSpPr/>
          <p:nvPr/>
        </p:nvGrpSpPr>
        <p:grpSpPr>
          <a:xfrm>
            <a:off x="559536" y="5435066"/>
            <a:ext cx="2126884" cy="342900"/>
            <a:chOff x="559536" y="5435066"/>
            <a:chExt cx="2126884" cy="342900"/>
          </a:xfrm>
        </p:grpSpPr>
        <p:sp>
          <p:nvSpPr>
            <p:cNvPr id="13" name="Текст 8">
              <a:extLst>
                <a:ext uri="{FF2B5EF4-FFF2-40B4-BE49-F238E27FC236}">
                  <a16:creationId xmlns:a16="http://schemas.microsoft.com/office/drawing/2014/main" id="{25EAB1BE-9550-2922-8E7C-0716B9A1178D}"/>
                </a:ext>
              </a:extLst>
            </p:cNvPr>
            <p:cNvSpPr txBox="1">
              <a:spLocks/>
            </p:cNvSpPr>
            <p:nvPr/>
          </p:nvSpPr>
          <p:spPr>
            <a:xfrm>
              <a:off x="866973" y="5460864"/>
              <a:ext cx="1819447" cy="291304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250" descr="preencoded.png">
              <a:extLst>
                <a:ext uri="{FF2B5EF4-FFF2-40B4-BE49-F238E27FC236}">
                  <a16:creationId xmlns:a16="http://schemas.microsoft.com/office/drawing/2014/main" id="{39CE8876-A38D-5967-AF35-6ED193F59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559536" y="5435066"/>
              <a:ext cx="342900" cy="34290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0" y="1454943"/>
            <a:ext cx="12269972" cy="5550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5D10E56F-FF85-599B-DD85-92E309680920}"/>
              </a:ext>
            </a:extLst>
          </p:cNvPr>
          <p:cNvSpPr txBox="1">
            <a:spLocks/>
          </p:cNvSpPr>
          <p:nvPr/>
        </p:nvSpPr>
        <p:spPr>
          <a:xfrm>
            <a:off x="240558" y="253382"/>
            <a:ext cx="11317031" cy="805828"/>
          </a:xfr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Ипотечный кредит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05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300" smtClean="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algn="r"/>
              <a:t>24</a:t>
            </a:fld>
            <a:endParaRPr lang="ru-RU"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741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0">
            <a:extLst>
              <a:ext uri="{FF2B5EF4-FFF2-40B4-BE49-F238E27FC236}">
                <a16:creationId xmlns:a16="http://schemas.microsoft.com/office/drawing/2014/main" id="{3DE0CA3A-7EA9-C24E-3F42-D61971CCCD2C}"/>
              </a:ext>
            </a:extLst>
          </p:cNvPr>
          <p:cNvSpPr txBox="1">
            <a:spLocks/>
          </p:cNvSpPr>
          <p:nvPr/>
        </p:nvSpPr>
        <p:spPr>
          <a:xfrm>
            <a:off x="8150066" y="5800175"/>
            <a:ext cx="3539386" cy="573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Спикер: ФИО и Должность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CDC75252-F0C7-30BE-1066-F10B56B378C4}"/>
              </a:ext>
            </a:extLst>
          </p:cNvPr>
          <p:cNvGrpSpPr/>
          <p:nvPr/>
        </p:nvGrpSpPr>
        <p:grpSpPr>
          <a:xfrm>
            <a:off x="559536" y="5435066"/>
            <a:ext cx="2126884" cy="342900"/>
            <a:chOff x="559536" y="5435066"/>
            <a:chExt cx="2126884" cy="342900"/>
          </a:xfrm>
        </p:grpSpPr>
        <p:sp>
          <p:nvSpPr>
            <p:cNvPr id="13" name="Текст 8">
              <a:extLst>
                <a:ext uri="{FF2B5EF4-FFF2-40B4-BE49-F238E27FC236}">
                  <a16:creationId xmlns:a16="http://schemas.microsoft.com/office/drawing/2014/main" id="{25EAB1BE-9550-2922-8E7C-0716B9A1178D}"/>
                </a:ext>
              </a:extLst>
            </p:cNvPr>
            <p:cNvSpPr txBox="1">
              <a:spLocks/>
            </p:cNvSpPr>
            <p:nvPr/>
          </p:nvSpPr>
          <p:spPr>
            <a:xfrm>
              <a:off x="866973" y="5460864"/>
              <a:ext cx="1819447" cy="291304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250" descr="preencoded.png">
              <a:extLst>
                <a:ext uri="{FF2B5EF4-FFF2-40B4-BE49-F238E27FC236}">
                  <a16:creationId xmlns:a16="http://schemas.microsoft.com/office/drawing/2014/main" id="{39CE8876-A38D-5967-AF35-6ED193F59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559536" y="5435066"/>
              <a:ext cx="342900" cy="34290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-108811" y="1307804"/>
            <a:ext cx="12269972" cy="5550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Shape 143"/>
          <p:cNvSpPr/>
          <p:nvPr/>
        </p:nvSpPr>
        <p:spPr>
          <a:xfrm>
            <a:off x="240558" y="1497580"/>
            <a:ext cx="11653283" cy="537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2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5D10E56F-FF85-599B-DD85-92E309680920}"/>
              </a:ext>
            </a:extLst>
          </p:cNvPr>
          <p:cNvSpPr txBox="1">
            <a:spLocks/>
          </p:cNvSpPr>
          <p:nvPr/>
        </p:nvSpPr>
        <p:spPr>
          <a:xfrm>
            <a:off x="240558" y="253382"/>
            <a:ext cx="11317031" cy="805828"/>
          </a:xfr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05"/>
          <p:cNvSpPr txBox="1">
            <a:spLocks/>
          </p:cNvSpPr>
          <p:nvPr/>
        </p:nvSpPr>
        <p:spPr>
          <a:xfrm>
            <a:off x="9418599" y="7005138"/>
            <a:ext cx="102608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300" smtClean="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algn="r"/>
              <a:t>3</a:t>
            </a:fld>
            <a:endParaRPr lang="ru-RU"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Shape 159"/>
          <p:cNvSpPr/>
          <p:nvPr/>
        </p:nvSpPr>
        <p:spPr>
          <a:xfrm>
            <a:off x="3530089" y="1598784"/>
            <a:ext cx="8363752" cy="4847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которой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Кредитор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МФО)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одалживает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клиенту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деньги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конкретный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определенных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условиях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принимает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обязуется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своевременно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вернуть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заплатив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Кредитору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вознаграждение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процентов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и,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комиссии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пользование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деньгами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 sz="1200" b="1">
                <a:solidFill>
                  <a:srgbClr val="FCB8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600" b="1" dirty="0">
              <a:solidFill>
                <a:srgbClr val="FCB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Принципы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кредитования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Срочность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кредита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выдается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платежей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которому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гасится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Платность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пользование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деньгами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банка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платить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проценты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комиссии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кредиту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Возвратность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Деньги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взятые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банка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вернуть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полностью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банка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различные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возврата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одолженных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включая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взыскание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имущество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связанное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кредитом</a:t>
            </a:r>
            <a:r>
              <a:rPr sz="16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image6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222321" y="1766273"/>
            <a:ext cx="3103379" cy="42243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9967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0">
            <a:extLst>
              <a:ext uri="{FF2B5EF4-FFF2-40B4-BE49-F238E27FC236}">
                <a16:creationId xmlns:a16="http://schemas.microsoft.com/office/drawing/2014/main" id="{3DE0CA3A-7EA9-C24E-3F42-D61971CCCD2C}"/>
              </a:ext>
            </a:extLst>
          </p:cNvPr>
          <p:cNvSpPr txBox="1">
            <a:spLocks/>
          </p:cNvSpPr>
          <p:nvPr/>
        </p:nvSpPr>
        <p:spPr>
          <a:xfrm>
            <a:off x="8150066" y="5800175"/>
            <a:ext cx="3539386" cy="573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Спикер: ФИО и Должность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CDC75252-F0C7-30BE-1066-F10B56B378C4}"/>
              </a:ext>
            </a:extLst>
          </p:cNvPr>
          <p:cNvGrpSpPr/>
          <p:nvPr/>
        </p:nvGrpSpPr>
        <p:grpSpPr>
          <a:xfrm>
            <a:off x="559536" y="5435066"/>
            <a:ext cx="2126884" cy="342900"/>
            <a:chOff x="559536" y="5435066"/>
            <a:chExt cx="2126884" cy="342900"/>
          </a:xfrm>
        </p:grpSpPr>
        <p:sp>
          <p:nvSpPr>
            <p:cNvPr id="13" name="Текст 8">
              <a:extLst>
                <a:ext uri="{FF2B5EF4-FFF2-40B4-BE49-F238E27FC236}">
                  <a16:creationId xmlns:a16="http://schemas.microsoft.com/office/drawing/2014/main" id="{25EAB1BE-9550-2922-8E7C-0716B9A1178D}"/>
                </a:ext>
              </a:extLst>
            </p:cNvPr>
            <p:cNvSpPr txBox="1">
              <a:spLocks/>
            </p:cNvSpPr>
            <p:nvPr/>
          </p:nvSpPr>
          <p:spPr>
            <a:xfrm>
              <a:off x="866973" y="5460864"/>
              <a:ext cx="1819447" cy="291304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250" descr="preencoded.png">
              <a:extLst>
                <a:ext uri="{FF2B5EF4-FFF2-40B4-BE49-F238E27FC236}">
                  <a16:creationId xmlns:a16="http://schemas.microsoft.com/office/drawing/2014/main" id="{39CE8876-A38D-5967-AF35-6ED193F59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559536" y="5435066"/>
              <a:ext cx="342900" cy="34290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-77972" y="1181522"/>
            <a:ext cx="12379842" cy="5676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5D10E56F-FF85-599B-DD85-92E309680920}"/>
              </a:ext>
            </a:extLst>
          </p:cNvPr>
          <p:cNvSpPr txBox="1">
            <a:spLocks/>
          </p:cNvSpPr>
          <p:nvPr/>
        </p:nvSpPr>
        <p:spPr>
          <a:xfrm>
            <a:off x="240558" y="253382"/>
            <a:ext cx="11317031" cy="805828"/>
          </a:xfr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Типы кредитов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05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300" smtClean="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algn="r"/>
              <a:t>4</a:t>
            </a:fld>
            <a:endParaRPr lang="ru-RU"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Shape 168"/>
          <p:cNvSpPr/>
          <p:nvPr/>
        </p:nvSpPr>
        <p:spPr>
          <a:xfrm>
            <a:off x="1187729" y="1177921"/>
            <a:ext cx="9422687" cy="2677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Поскольку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одним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самых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популярных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финансовых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инструментов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видов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кредитов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существует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множество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разбить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несколько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категорий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СРОКУ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Краткосрочные (до 1 года)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 Light"/>
              <a:cs typeface="Arial" panose="020B0604020202020204" pitchFamily="34" charset="0"/>
              <a:sym typeface="Calibri Light"/>
            </a:endParaRPr>
          </a:p>
          <a:p>
            <a:pPr marL="285750" indent="-285750" algn="ctr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Среднесрочные (от 1 года до 5 лет)</a:t>
            </a:r>
          </a:p>
          <a:p>
            <a:pPr marL="285750" indent="-285750" algn="ctr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Долгосрочные (более 5 лет</a:t>
            </a:r>
          </a:p>
          <a:p>
            <a:pPr algn="ctr">
              <a:lnSpc>
                <a:spcPct val="150000"/>
              </a:lnSpc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169"/>
          <p:cNvGraphicFramePr/>
          <p:nvPr>
            <p:extLst>
              <p:ext uri="{D42A27DB-BD31-4B8C-83A1-F6EECF244321}">
                <p14:modId xmlns:p14="http://schemas.microsoft.com/office/powerpoint/2010/main" val="2282249426"/>
              </p:ext>
            </p:extLst>
          </p:nvPr>
        </p:nvGraphicFramePr>
        <p:xfrm>
          <a:off x="1539944" y="3429720"/>
          <a:ext cx="9356328" cy="3346782"/>
        </p:xfrm>
        <a:graphic>
          <a:graphicData uri="http://schemas.openxmlformats.org/drawingml/2006/table">
            <a:tbl>
              <a:tblPr firstRow="1"/>
              <a:tblGrid>
                <a:gridCol w="1010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5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8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1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84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  <a:sym typeface="Tahoma"/>
                        </a:rPr>
                        <a:t> ПО ЦЕЛИ ИСПОЛЬЗОВАНИЯ КРЕДИТНЫХ СРЕДСТВ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4BACC6"/>
                      </a:solidFill>
                    </a:lnL>
                    <a:lnR w="12700">
                      <a:solidFill>
                        <a:srgbClr val="4BACC6"/>
                      </a:solidFill>
                    </a:lnR>
                    <a:lnT w="12700">
                      <a:solidFill>
                        <a:srgbClr val="4BACC6"/>
                      </a:solidFill>
                    </a:lnT>
                    <a:lnB w="12700">
                      <a:solidFill>
                        <a:srgbClr val="4BACC6"/>
                      </a:solidFill>
                    </a:lnB>
                    <a:solidFill>
                      <a:srgbClr val="E7F3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000" b="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4BACC6"/>
                      </a:solidFill>
                    </a:lnL>
                    <a:lnR w="12700">
                      <a:solidFill>
                        <a:srgbClr val="4BACC6"/>
                      </a:solidFill>
                    </a:lnR>
                    <a:lnT w="12700">
                      <a:solidFill>
                        <a:srgbClr val="4BACC6"/>
                      </a:solidFill>
                    </a:lnT>
                    <a:lnB w="12700">
                      <a:solidFill>
                        <a:srgbClr val="4BACC6"/>
                      </a:solidFill>
                    </a:lnB>
                    <a:solidFill>
                      <a:srgbClr val="E7F3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  <a:sym typeface="Tahoma"/>
                        </a:rPr>
                        <a:t>ПО НАЛИЧИЮ ЗАЛОГА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4BACC6"/>
                      </a:solidFill>
                    </a:lnL>
                    <a:lnR w="12700">
                      <a:solidFill>
                        <a:srgbClr val="4BACC6"/>
                      </a:solidFill>
                    </a:lnR>
                    <a:lnT w="12700">
                      <a:solidFill>
                        <a:srgbClr val="4BACC6"/>
                      </a:solidFill>
                    </a:lnT>
                    <a:lnB w="12700">
                      <a:solidFill>
                        <a:srgbClr val="4BACC6"/>
                      </a:solidFill>
                    </a:lnB>
                    <a:solidFill>
                      <a:srgbClr val="E7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99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  <a:sym typeface="Tahoma"/>
                        </a:rPr>
                        <a:t>ЦЕЛЕВЫЕ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4BACC6"/>
                      </a:solidFill>
                    </a:lnL>
                    <a:lnR w="12700">
                      <a:solidFill>
                        <a:srgbClr val="4BACC6"/>
                      </a:solidFill>
                    </a:lnR>
                    <a:lnT w="12700">
                      <a:solidFill>
                        <a:srgbClr val="4BACC6"/>
                      </a:solidFill>
                    </a:lnT>
                    <a:lnB w="12700">
                      <a:solidFill>
                        <a:srgbClr val="4BACC6"/>
                      </a:solidFill>
                    </a:lnB>
                    <a:solidFill>
                      <a:srgbClr val="E7F3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rPr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Банк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выдает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средства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покупку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конкретного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товара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или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. </a:t>
                      </a:r>
                      <a:r>
                        <a:rPr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кредита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согласуется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с </a:t>
                      </a:r>
                      <a:r>
                        <a:rPr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банком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</a:t>
                      </a:r>
                      <a:r>
                        <a:rPr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обязательна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выполнения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4BACC6"/>
                      </a:solidFill>
                    </a:lnL>
                    <a:lnR w="12700">
                      <a:solidFill>
                        <a:srgbClr val="4BACC6"/>
                      </a:solidFill>
                    </a:lnR>
                    <a:lnT w="12700">
                      <a:solidFill>
                        <a:srgbClr val="4BACC6"/>
                      </a:solidFill>
                    </a:lnT>
                    <a:lnB w="12700">
                      <a:solidFill>
                        <a:srgbClr val="4BACC6"/>
                      </a:solidFill>
                    </a:lnB>
                    <a:solidFill>
                      <a:srgbClr val="E7F3F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  <a:sym typeface="Tahoma"/>
                        </a:rPr>
                        <a:t>ЗАЛОГОВЫЕ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4BACC6"/>
                      </a:solidFill>
                    </a:lnL>
                    <a:lnR w="12700">
                      <a:solidFill>
                        <a:srgbClr val="4BACC6"/>
                      </a:solidFill>
                    </a:lnR>
                    <a:lnT w="12700">
                      <a:solidFill>
                        <a:srgbClr val="4BACC6"/>
                      </a:solidFill>
                    </a:lnT>
                    <a:lnB w="12700">
                      <a:solidFill>
                        <a:srgbClr val="4BACC6"/>
                      </a:solidFill>
                    </a:lnB>
                    <a:solidFill>
                      <a:srgbClr val="E7F3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  <a:sym typeface="Tahoma"/>
                        </a:rPr>
                        <a:t>Кредиты, обеспеченные имуществом заемщика обычно на значительные суммы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4BACC6"/>
                      </a:solidFill>
                    </a:lnL>
                    <a:lnR w="12700">
                      <a:solidFill>
                        <a:srgbClr val="4BACC6"/>
                      </a:solidFill>
                    </a:lnR>
                    <a:lnT w="12700">
                      <a:solidFill>
                        <a:srgbClr val="4BACC6"/>
                      </a:solidFill>
                    </a:lnT>
                    <a:lnB w="12700">
                      <a:solidFill>
                        <a:srgbClr val="4BACC6"/>
                      </a:solidFill>
                    </a:lnB>
                    <a:solidFill>
                      <a:srgbClr val="E7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buSzPct val="100000"/>
                        <a:buFont typeface="Lucida Grande"/>
                        <a:buChar char="●"/>
                        <a:tabLst>
                          <a:tab pos="457200" algn="l"/>
                        </a:tabLst>
                        <a:def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rPr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Автокредит</a:t>
                      </a:r>
                      <a:r>
                        <a:rPr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endPara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buSzPct val="100000"/>
                        <a:buFont typeface="Lucida Grande"/>
                        <a:buChar char="●"/>
                        <a:tabLst>
                          <a:tab pos="457200" algn="l"/>
                        </a:tabLst>
                        <a:def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rPr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</a:t>
                      </a:r>
                      <a:r>
                        <a:rPr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обучение</a:t>
                      </a:r>
                      <a:endPara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buSzPct val="100000"/>
                        <a:buFont typeface="Lucida Grande"/>
                        <a:buChar char="●"/>
                        <a:tabLst>
                          <a:tab pos="457200" algn="l"/>
                        </a:tabLst>
                        <a:defRPr sz="1000"/>
                      </a:pPr>
                      <a:r>
                        <a:rPr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</a:t>
                      </a:r>
                      <a:r>
                        <a:rPr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  <a:sym typeface="Tahoma"/>
                        </a:rPr>
                        <a:t>редит</a:t>
                      </a:r>
                      <a:r>
                        <a:rPr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  <a:sym typeface="Tahoma"/>
                        </a:rPr>
                        <a:t>на</a:t>
                      </a:r>
                      <a:r>
                        <a:rPr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  <a:sym typeface="Tahoma"/>
                        </a:rPr>
                        <a:t>ремонт</a:t>
                      </a:r>
                      <a:endPara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buSzPct val="100000"/>
                        <a:buFont typeface="Lucida Grande"/>
                        <a:buChar char="●"/>
                        <a:tabLst>
                          <a:tab pos="457200" algn="l"/>
                        </a:tabLst>
                        <a:def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rPr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</a:t>
                      </a:r>
                      <a:r>
                        <a:rPr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в </a:t>
                      </a:r>
                      <a:r>
                        <a:rPr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магазине</a:t>
                      </a:r>
                      <a:r>
                        <a:rPr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, </a:t>
                      </a:r>
                      <a:r>
                        <a:rPr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иной</a:t>
                      </a:r>
                      <a:r>
                        <a:rPr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точке</a:t>
                      </a:r>
                      <a:r>
                        <a:rPr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4BACC6"/>
                      </a:solidFill>
                    </a:lnL>
                    <a:lnR w="12700">
                      <a:solidFill>
                        <a:srgbClr val="4BACC6"/>
                      </a:solidFill>
                    </a:lnR>
                    <a:lnT w="12700">
                      <a:solidFill>
                        <a:srgbClr val="4BACC6"/>
                      </a:solidFill>
                    </a:lnT>
                    <a:lnB w="12700">
                      <a:solidFill>
                        <a:srgbClr val="4BACC6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buSzPct val="100000"/>
                        <a:buFont typeface="Lucida Grande"/>
                        <a:buChar char="●"/>
                        <a:tabLst>
                          <a:tab pos="457200" algn="l"/>
                        </a:tabLst>
                        <a:def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rPr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Автокредит</a:t>
                      </a:r>
                      <a:endPara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buSzPct val="100000"/>
                        <a:buFont typeface="Lucida Grande"/>
                        <a:buChar char="●"/>
                        <a:tabLst>
                          <a:tab pos="457200" algn="l"/>
                        </a:tabLst>
                        <a:def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rPr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Ипотечный кредит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4BACC6"/>
                      </a:solidFill>
                    </a:lnL>
                    <a:lnR w="12700">
                      <a:solidFill>
                        <a:srgbClr val="4BACC6"/>
                      </a:solidFill>
                    </a:lnR>
                    <a:lnT w="12700">
                      <a:solidFill>
                        <a:srgbClr val="4BACC6"/>
                      </a:solidFill>
                    </a:lnT>
                    <a:lnB w="12700">
                      <a:solidFill>
                        <a:srgbClr val="4BACC6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7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  <a:sym typeface="Tahoma"/>
                        </a:rPr>
                        <a:t>НЕЦЕЛЕВЫЕ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4BACC6"/>
                      </a:solidFill>
                    </a:lnL>
                    <a:lnR w="12700">
                      <a:solidFill>
                        <a:srgbClr val="4BACC6"/>
                      </a:solidFill>
                    </a:lnR>
                    <a:lnT w="12700">
                      <a:solidFill>
                        <a:srgbClr val="4BACC6"/>
                      </a:solidFill>
                    </a:lnT>
                    <a:lnB w="12700">
                      <a:solidFill>
                        <a:srgbClr val="4BACC6"/>
                      </a:solidFill>
                    </a:lnB>
                    <a:solidFill>
                      <a:srgbClr val="E7F3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  <a:sym typeface="Tahoma"/>
                        </a:rPr>
                        <a:t>Банк выдает денежные средства не требуя определить цель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4BACC6"/>
                      </a:solidFill>
                    </a:lnL>
                    <a:lnR w="12700">
                      <a:solidFill>
                        <a:srgbClr val="4BACC6"/>
                      </a:solidFill>
                    </a:lnR>
                    <a:lnT w="12700">
                      <a:solidFill>
                        <a:srgbClr val="4BACC6"/>
                      </a:solidFill>
                    </a:lnT>
                    <a:lnB w="12700">
                      <a:solidFill>
                        <a:srgbClr val="4BACC6"/>
                      </a:solidFill>
                    </a:lnB>
                    <a:solidFill>
                      <a:srgbClr val="E7F3F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  <a:sym typeface="Tahoma"/>
                        </a:rPr>
                        <a:t>БЕЗЗАЛОГОВЫЕ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4BACC6"/>
                      </a:solidFill>
                    </a:lnL>
                    <a:lnR w="12700">
                      <a:solidFill>
                        <a:srgbClr val="4BACC6"/>
                      </a:solidFill>
                    </a:lnR>
                    <a:lnT w="12700">
                      <a:solidFill>
                        <a:srgbClr val="4BACC6"/>
                      </a:solidFill>
                    </a:lnT>
                    <a:lnB w="12700">
                      <a:solidFill>
                        <a:srgbClr val="4BACC6"/>
                      </a:solidFill>
                    </a:lnB>
                    <a:solidFill>
                      <a:srgbClr val="E7F3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  <a:sym typeface="Tahoma"/>
                        </a:rPr>
                        <a:t>Кредит, не требующий обеспечения на относительно небольшие суммы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4BACC6"/>
                      </a:solidFill>
                    </a:lnL>
                    <a:lnR w="12700">
                      <a:solidFill>
                        <a:srgbClr val="4BACC6"/>
                      </a:solidFill>
                    </a:lnR>
                    <a:lnT w="12700">
                      <a:solidFill>
                        <a:srgbClr val="4BACC6"/>
                      </a:solidFill>
                    </a:lnT>
                    <a:lnB w="12700">
                      <a:solidFill>
                        <a:srgbClr val="4BACC6"/>
                      </a:solidFill>
                    </a:lnB>
                    <a:solidFill>
                      <a:srgbClr val="E7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buSzPct val="100000"/>
                        <a:buFont typeface="Lucida Grande"/>
                        <a:buChar char="●"/>
                        <a:tabLst>
                          <a:tab pos="457200" algn="l"/>
                        </a:tabLst>
                        <a:def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rPr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 наличными</a:t>
                      </a:r>
                      <a:endPara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buSzPct val="100000"/>
                        <a:buFont typeface="Lucida Grande"/>
                        <a:buChar char="●"/>
                        <a:tabLst>
                          <a:tab pos="457200" algn="l"/>
                        </a:tabLst>
                        <a:def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rPr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 на неотложные нужды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4BACC6"/>
                      </a:solidFill>
                    </a:lnL>
                    <a:lnR w="12700">
                      <a:solidFill>
                        <a:srgbClr val="4BACC6"/>
                      </a:solidFill>
                    </a:lnR>
                    <a:lnT w="12700">
                      <a:solidFill>
                        <a:srgbClr val="4BACC6"/>
                      </a:solidFill>
                    </a:lnT>
                    <a:lnB w="12700">
                      <a:solidFill>
                        <a:srgbClr val="4BACC6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buSzPct val="100000"/>
                        <a:buFont typeface="Lucida Grande"/>
                        <a:buChar char="●"/>
                        <a:tabLst>
                          <a:tab pos="457200" algn="l"/>
                        </a:tabLst>
                        <a:def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rPr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обучение</a:t>
                      </a:r>
                      <a:endParaRPr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buSzPct val="100000"/>
                        <a:buFont typeface="Lucida Grande"/>
                        <a:buChar char="●"/>
                        <a:tabLst>
                          <a:tab pos="457200" algn="l"/>
                        </a:tabLst>
                        <a:defRPr sz="1000">
                          <a:solidFill>
                            <a:srgbClr val="4D4D4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rPr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</a:t>
                      </a:r>
                      <a:r>
                        <a:rPr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магазине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иной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точке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</a:t>
                      </a:r>
                      <a:endParaRPr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4BACC6"/>
                      </a:solidFill>
                    </a:lnL>
                    <a:lnR w="12700">
                      <a:solidFill>
                        <a:srgbClr val="4BACC6"/>
                      </a:solidFill>
                    </a:lnR>
                    <a:lnT w="12700">
                      <a:solidFill>
                        <a:srgbClr val="4BACC6"/>
                      </a:solidFill>
                    </a:lnT>
                    <a:lnB w="12700">
                      <a:solidFill>
                        <a:srgbClr val="4BACC6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9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0">
            <a:extLst>
              <a:ext uri="{FF2B5EF4-FFF2-40B4-BE49-F238E27FC236}">
                <a16:creationId xmlns:a16="http://schemas.microsoft.com/office/drawing/2014/main" id="{3DE0CA3A-7EA9-C24E-3F42-D61971CCCD2C}"/>
              </a:ext>
            </a:extLst>
          </p:cNvPr>
          <p:cNvSpPr txBox="1">
            <a:spLocks/>
          </p:cNvSpPr>
          <p:nvPr/>
        </p:nvSpPr>
        <p:spPr>
          <a:xfrm>
            <a:off x="8150066" y="5800175"/>
            <a:ext cx="3539386" cy="573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Спикер: ФИО и Должность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CDC75252-F0C7-30BE-1066-F10B56B378C4}"/>
              </a:ext>
            </a:extLst>
          </p:cNvPr>
          <p:cNvGrpSpPr/>
          <p:nvPr/>
        </p:nvGrpSpPr>
        <p:grpSpPr>
          <a:xfrm>
            <a:off x="559536" y="5435066"/>
            <a:ext cx="2126884" cy="342900"/>
            <a:chOff x="559536" y="5435066"/>
            <a:chExt cx="2126884" cy="342900"/>
          </a:xfrm>
        </p:grpSpPr>
        <p:sp>
          <p:nvSpPr>
            <p:cNvPr id="13" name="Текст 8">
              <a:extLst>
                <a:ext uri="{FF2B5EF4-FFF2-40B4-BE49-F238E27FC236}">
                  <a16:creationId xmlns:a16="http://schemas.microsoft.com/office/drawing/2014/main" id="{25EAB1BE-9550-2922-8E7C-0716B9A1178D}"/>
                </a:ext>
              </a:extLst>
            </p:cNvPr>
            <p:cNvSpPr txBox="1">
              <a:spLocks/>
            </p:cNvSpPr>
            <p:nvPr/>
          </p:nvSpPr>
          <p:spPr>
            <a:xfrm>
              <a:off x="866973" y="5460864"/>
              <a:ext cx="1819447" cy="291304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250" descr="preencoded.png">
              <a:extLst>
                <a:ext uri="{FF2B5EF4-FFF2-40B4-BE49-F238E27FC236}">
                  <a16:creationId xmlns:a16="http://schemas.microsoft.com/office/drawing/2014/main" id="{39CE8876-A38D-5967-AF35-6ED193F59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559536" y="5435066"/>
              <a:ext cx="342900" cy="34290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-77972" y="1307804"/>
            <a:ext cx="12390474" cy="5550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143"/>
          <p:cNvSpPr/>
          <p:nvPr/>
        </p:nvSpPr>
        <p:spPr>
          <a:xfrm>
            <a:off x="240558" y="1497580"/>
            <a:ext cx="11653283" cy="537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2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5D10E56F-FF85-599B-DD85-92E309680920}"/>
              </a:ext>
            </a:extLst>
          </p:cNvPr>
          <p:cNvSpPr txBox="1">
            <a:spLocks/>
          </p:cNvSpPr>
          <p:nvPr/>
        </p:nvSpPr>
        <p:spPr>
          <a:xfrm>
            <a:off x="240558" y="253382"/>
            <a:ext cx="11317031" cy="805828"/>
          </a:xfr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 и кредитная карта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05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300" smtClean="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algn="r"/>
              <a:t>5</a:t>
            </a:fld>
            <a:endParaRPr lang="ru-RU"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6593" y="1487701"/>
            <a:ext cx="113528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Потребительский кредит (ПК)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это кредит, предоставляемый гражданам на любые личные цели, кроме предпринимательской деятельности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Кредитная карта (КК)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это банковская пластиковая карта, позволяющая на основании заключенного с банком договора брать в долг у банка определенные суммы денег в пределах установленного кредитного лимита.</a:t>
            </a:r>
          </a:p>
        </p:txBody>
      </p:sp>
      <p:sp>
        <p:nvSpPr>
          <p:cNvPr id="15" name="Shape 179"/>
          <p:cNvSpPr/>
          <p:nvPr/>
        </p:nvSpPr>
        <p:spPr>
          <a:xfrm>
            <a:off x="866973" y="2872988"/>
            <a:ext cx="10918514" cy="378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>
                <a:solidFill>
                  <a:srgbClr val="68AF90"/>
                </a:solidFill>
              </a:rPr>
              <a:t>ОТЛИЧИЯ</a:t>
            </a:r>
            <a:endParaRPr lang="ru-RU" sz="1600" dirty="0">
              <a:solidFill>
                <a:srgbClr val="68AF90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/>
                </a:solidFill>
              </a:rPr>
              <a:t>Срок</a:t>
            </a:r>
            <a:r>
              <a:rPr sz="1600" dirty="0">
                <a:solidFill>
                  <a:schemeClr val="tx1"/>
                </a:solidFill>
              </a:rPr>
              <a:t>: ПК - </a:t>
            </a:r>
            <a:r>
              <a:rPr sz="1600" dirty="0" err="1">
                <a:solidFill>
                  <a:schemeClr val="tx1"/>
                </a:solidFill>
              </a:rPr>
              <a:t>от</a:t>
            </a:r>
            <a:r>
              <a:rPr sz="1600" dirty="0">
                <a:solidFill>
                  <a:schemeClr val="tx1"/>
                </a:solidFill>
              </a:rPr>
              <a:t> 1 </a:t>
            </a:r>
            <a:r>
              <a:rPr sz="1600" dirty="0" err="1">
                <a:solidFill>
                  <a:schemeClr val="tx1"/>
                </a:solidFill>
              </a:rPr>
              <a:t>года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до</a:t>
            </a:r>
            <a:r>
              <a:rPr sz="1600" dirty="0">
                <a:solidFill>
                  <a:schemeClr val="tx1"/>
                </a:solidFill>
              </a:rPr>
              <a:t> 5 </a:t>
            </a:r>
            <a:r>
              <a:rPr sz="1600" dirty="0" err="1">
                <a:solidFill>
                  <a:schemeClr val="tx1"/>
                </a:solidFill>
              </a:rPr>
              <a:t>лет</a:t>
            </a:r>
            <a:r>
              <a:rPr sz="1600" dirty="0">
                <a:solidFill>
                  <a:schemeClr val="tx1"/>
                </a:solidFill>
              </a:rPr>
              <a:t>, КК </a:t>
            </a:r>
            <a:r>
              <a:rPr sz="1600" dirty="0" err="1">
                <a:solidFill>
                  <a:schemeClr val="tx1"/>
                </a:solidFill>
              </a:rPr>
              <a:t>обычно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от</a:t>
            </a:r>
            <a:r>
              <a:rPr sz="1600" dirty="0">
                <a:solidFill>
                  <a:schemeClr val="tx1"/>
                </a:solidFill>
              </a:rPr>
              <a:t> 2 </a:t>
            </a:r>
            <a:r>
              <a:rPr sz="1600" dirty="0" err="1">
                <a:solidFill>
                  <a:schemeClr val="tx1"/>
                </a:solidFill>
              </a:rPr>
              <a:t>до</a:t>
            </a:r>
            <a:r>
              <a:rPr sz="1600" dirty="0">
                <a:solidFill>
                  <a:schemeClr val="tx1"/>
                </a:solidFill>
              </a:rPr>
              <a:t> 4 </a:t>
            </a:r>
            <a:r>
              <a:rPr sz="1600" dirty="0" err="1">
                <a:solidFill>
                  <a:schemeClr val="tx1"/>
                </a:solidFill>
              </a:rPr>
              <a:t>лет</a:t>
            </a:r>
            <a:endParaRPr sz="16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/>
                </a:solidFill>
              </a:rPr>
              <a:t>Сумма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кредита</a:t>
            </a:r>
            <a:r>
              <a:rPr sz="1600" dirty="0">
                <a:solidFill>
                  <a:schemeClr val="tx1"/>
                </a:solidFill>
              </a:rPr>
              <a:t>: </a:t>
            </a:r>
            <a:r>
              <a:rPr sz="1600" dirty="0" err="1">
                <a:solidFill>
                  <a:schemeClr val="tx1"/>
                </a:solidFill>
              </a:rPr>
              <a:t>лимит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суммы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по</a:t>
            </a:r>
            <a:r>
              <a:rPr sz="1600" dirty="0">
                <a:solidFill>
                  <a:schemeClr val="tx1"/>
                </a:solidFill>
              </a:rPr>
              <a:t> КК, </a:t>
            </a:r>
            <a:r>
              <a:rPr sz="1600" dirty="0" err="1">
                <a:solidFill>
                  <a:schemeClr val="tx1"/>
                </a:solidFill>
              </a:rPr>
              <a:t>как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правило</a:t>
            </a:r>
            <a:r>
              <a:rPr sz="1600" dirty="0">
                <a:solidFill>
                  <a:schemeClr val="tx1"/>
                </a:solidFill>
              </a:rPr>
              <a:t>, </a:t>
            </a:r>
            <a:r>
              <a:rPr sz="1600" dirty="0" err="1">
                <a:solidFill>
                  <a:schemeClr val="tx1"/>
                </a:solidFill>
              </a:rPr>
              <a:t>ниже</a:t>
            </a:r>
            <a:r>
              <a:rPr sz="1600" dirty="0">
                <a:solidFill>
                  <a:schemeClr val="tx1"/>
                </a:solidFill>
              </a:rPr>
              <a:t>, </a:t>
            </a:r>
            <a:r>
              <a:rPr sz="1600" dirty="0" err="1">
                <a:solidFill>
                  <a:schemeClr val="tx1"/>
                </a:solidFill>
              </a:rPr>
              <a:t>чем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сумма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возможного</a:t>
            </a:r>
            <a:r>
              <a:rPr sz="1600" dirty="0">
                <a:solidFill>
                  <a:schemeClr val="tx1"/>
                </a:solidFill>
              </a:rPr>
              <a:t> ПК</a:t>
            </a: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/>
                </a:solidFill>
              </a:rPr>
              <a:t>Процентная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ставка</a:t>
            </a:r>
            <a:r>
              <a:rPr sz="1600" dirty="0">
                <a:solidFill>
                  <a:schemeClr val="tx1"/>
                </a:solidFill>
              </a:rPr>
              <a:t>: </a:t>
            </a:r>
            <a:r>
              <a:rPr sz="1600" dirty="0" err="1">
                <a:solidFill>
                  <a:schemeClr val="tx1"/>
                </a:solidFill>
              </a:rPr>
              <a:t>по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кредитной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карте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обычно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выше</a:t>
            </a:r>
            <a:r>
              <a:rPr sz="1600" dirty="0">
                <a:solidFill>
                  <a:schemeClr val="tx1"/>
                </a:solidFill>
              </a:rPr>
              <a:t>, </a:t>
            </a:r>
            <a:r>
              <a:rPr sz="1600" dirty="0" err="1">
                <a:solidFill>
                  <a:schemeClr val="tx1"/>
                </a:solidFill>
              </a:rPr>
              <a:t>чем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по</a:t>
            </a:r>
            <a:r>
              <a:rPr sz="1600" dirty="0">
                <a:solidFill>
                  <a:schemeClr val="tx1"/>
                </a:solidFill>
              </a:rPr>
              <a:t> ПК</a:t>
            </a: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/>
                </a:solidFill>
              </a:rPr>
              <a:t>Ежемесячный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платеж</a:t>
            </a:r>
            <a:r>
              <a:rPr sz="1600" dirty="0">
                <a:solidFill>
                  <a:schemeClr val="tx1"/>
                </a:solidFill>
              </a:rPr>
              <a:t>: </a:t>
            </a:r>
            <a:r>
              <a:rPr sz="1600" dirty="0" err="1">
                <a:solidFill>
                  <a:schemeClr val="tx1"/>
                </a:solidFill>
              </a:rPr>
              <a:t>для</a:t>
            </a:r>
            <a:r>
              <a:rPr sz="1600" dirty="0">
                <a:solidFill>
                  <a:schemeClr val="tx1"/>
                </a:solidFill>
              </a:rPr>
              <a:t> ПК </a:t>
            </a:r>
            <a:r>
              <a:rPr sz="1600" dirty="0" err="1">
                <a:solidFill>
                  <a:schemeClr val="tx1"/>
                </a:solidFill>
              </a:rPr>
              <a:t>платеж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рассчитывается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при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получении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кредита</a:t>
            </a:r>
            <a:r>
              <a:rPr sz="1600" dirty="0">
                <a:solidFill>
                  <a:schemeClr val="tx1"/>
                </a:solidFill>
              </a:rPr>
              <a:t> и </a:t>
            </a:r>
            <a:r>
              <a:rPr sz="1600" dirty="0" err="1">
                <a:solidFill>
                  <a:schemeClr val="tx1"/>
                </a:solidFill>
              </a:rPr>
              <a:t>не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меняется</a:t>
            </a:r>
            <a:r>
              <a:rPr sz="1600" dirty="0">
                <a:solidFill>
                  <a:schemeClr val="tx1"/>
                </a:solidFill>
              </a:rPr>
              <a:t>, </a:t>
            </a:r>
            <a:r>
              <a:rPr sz="1600" dirty="0" err="1">
                <a:solidFill>
                  <a:schemeClr val="tx1"/>
                </a:solidFill>
              </a:rPr>
              <a:t>для</a:t>
            </a:r>
            <a:r>
              <a:rPr sz="1600" dirty="0">
                <a:solidFill>
                  <a:schemeClr val="tx1"/>
                </a:solidFill>
              </a:rPr>
              <a:t> КК </a:t>
            </a:r>
            <a:r>
              <a:rPr sz="1600" dirty="0" err="1">
                <a:solidFill>
                  <a:schemeClr val="tx1"/>
                </a:solidFill>
              </a:rPr>
              <a:t>минимальный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платеж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зависит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от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суммы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использованных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средств</a:t>
            </a:r>
            <a:endParaRPr sz="16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/>
                </a:solidFill>
              </a:rPr>
              <a:t>Возобновляемость</a:t>
            </a:r>
            <a:r>
              <a:rPr sz="1600" dirty="0">
                <a:solidFill>
                  <a:schemeClr val="tx1"/>
                </a:solidFill>
              </a:rPr>
              <a:t>: ПК </a:t>
            </a:r>
            <a:r>
              <a:rPr sz="1600" dirty="0" err="1">
                <a:solidFill>
                  <a:schemeClr val="tx1"/>
                </a:solidFill>
              </a:rPr>
              <a:t>не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возобновляется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после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погашения</a:t>
            </a:r>
            <a:r>
              <a:rPr sz="1600" dirty="0">
                <a:solidFill>
                  <a:schemeClr val="tx1"/>
                </a:solidFill>
              </a:rPr>
              <a:t>, </a:t>
            </a:r>
            <a:r>
              <a:rPr sz="1600" dirty="0" err="1">
                <a:solidFill>
                  <a:schemeClr val="tx1"/>
                </a:solidFill>
              </a:rPr>
              <a:t>по</a:t>
            </a:r>
            <a:r>
              <a:rPr sz="1600" dirty="0">
                <a:solidFill>
                  <a:schemeClr val="tx1"/>
                </a:solidFill>
              </a:rPr>
              <a:t> КК </a:t>
            </a:r>
            <a:r>
              <a:rPr sz="1600" dirty="0" err="1">
                <a:solidFill>
                  <a:schemeClr val="tx1"/>
                </a:solidFill>
              </a:rPr>
              <a:t>же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вы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можете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вновь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воспользоваться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деньгами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банка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после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внесения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минимального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платежа</a:t>
            </a:r>
            <a:endParaRPr sz="16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/>
                </a:solidFill>
              </a:rPr>
              <a:t>Использование</a:t>
            </a:r>
            <a:r>
              <a:rPr sz="1600" dirty="0">
                <a:solidFill>
                  <a:schemeClr val="tx1"/>
                </a:solidFill>
              </a:rPr>
              <a:t>: КК </a:t>
            </a:r>
            <a:r>
              <a:rPr sz="1600" dirty="0" err="1">
                <a:solidFill>
                  <a:schemeClr val="tx1"/>
                </a:solidFill>
              </a:rPr>
              <a:t>используется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как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платежное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средство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для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покупок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на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небольшие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суммы</a:t>
            </a:r>
            <a:r>
              <a:rPr sz="1600" dirty="0">
                <a:solidFill>
                  <a:schemeClr val="tx1"/>
                </a:solidFill>
              </a:rPr>
              <a:t>, ПК </a:t>
            </a:r>
            <a:r>
              <a:rPr sz="1600" dirty="0" err="1">
                <a:solidFill>
                  <a:schemeClr val="tx1"/>
                </a:solidFill>
              </a:rPr>
              <a:t>предназначен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для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совершения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крупных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разовых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sz="1600" dirty="0" err="1">
                <a:solidFill>
                  <a:schemeClr val="tx1"/>
                </a:solidFill>
              </a:rPr>
              <a:t>трат</a:t>
            </a:r>
            <a:r>
              <a:rPr sz="1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700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0">
            <a:extLst>
              <a:ext uri="{FF2B5EF4-FFF2-40B4-BE49-F238E27FC236}">
                <a16:creationId xmlns:a16="http://schemas.microsoft.com/office/drawing/2014/main" id="{3DE0CA3A-7EA9-C24E-3F42-D61971CCCD2C}"/>
              </a:ext>
            </a:extLst>
          </p:cNvPr>
          <p:cNvSpPr txBox="1">
            <a:spLocks/>
          </p:cNvSpPr>
          <p:nvPr/>
        </p:nvSpPr>
        <p:spPr>
          <a:xfrm>
            <a:off x="8150066" y="5800175"/>
            <a:ext cx="3539386" cy="573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Спикер: ФИО и Должность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CDC75252-F0C7-30BE-1066-F10B56B378C4}"/>
              </a:ext>
            </a:extLst>
          </p:cNvPr>
          <p:cNvGrpSpPr/>
          <p:nvPr/>
        </p:nvGrpSpPr>
        <p:grpSpPr>
          <a:xfrm>
            <a:off x="559536" y="5435066"/>
            <a:ext cx="2126884" cy="342900"/>
            <a:chOff x="559536" y="5435066"/>
            <a:chExt cx="2126884" cy="342900"/>
          </a:xfrm>
        </p:grpSpPr>
        <p:sp>
          <p:nvSpPr>
            <p:cNvPr id="13" name="Текст 8">
              <a:extLst>
                <a:ext uri="{FF2B5EF4-FFF2-40B4-BE49-F238E27FC236}">
                  <a16:creationId xmlns:a16="http://schemas.microsoft.com/office/drawing/2014/main" id="{25EAB1BE-9550-2922-8E7C-0716B9A1178D}"/>
                </a:ext>
              </a:extLst>
            </p:cNvPr>
            <p:cNvSpPr txBox="1">
              <a:spLocks/>
            </p:cNvSpPr>
            <p:nvPr/>
          </p:nvSpPr>
          <p:spPr>
            <a:xfrm>
              <a:off x="866973" y="5460864"/>
              <a:ext cx="1819447" cy="291304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250" descr="preencoded.png">
              <a:extLst>
                <a:ext uri="{FF2B5EF4-FFF2-40B4-BE49-F238E27FC236}">
                  <a16:creationId xmlns:a16="http://schemas.microsoft.com/office/drawing/2014/main" id="{39CE8876-A38D-5967-AF35-6ED193F59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559536" y="5435066"/>
              <a:ext cx="342900" cy="34290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0" y="1454943"/>
            <a:ext cx="12269972" cy="5550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5D10E56F-FF85-599B-DD85-92E309680920}"/>
              </a:ext>
            </a:extLst>
          </p:cNvPr>
          <p:cNvSpPr txBox="1">
            <a:spLocks/>
          </p:cNvSpPr>
          <p:nvPr/>
        </p:nvSpPr>
        <p:spPr>
          <a:xfrm>
            <a:off x="240558" y="253382"/>
            <a:ext cx="11317031" cy="805828"/>
          </a:xfr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Ипотечный кредит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05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300" smtClean="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algn="r"/>
              <a:t>6</a:t>
            </a:fld>
            <a:endParaRPr lang="ru-RU"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4432" y="1673459"/>
            <a:ext cx="9341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Ипотечный кредит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это залоговая форма кредита, обеспечением по которой выступает недвижимость.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93"/>
          <p:cNvSpPr/>
          <p:nvPr/>
        </p:nvSpPr>
        <p:spPr>
          <a:xfrm>
            <a:off x="453905" y="2796558"/>
            <a:ext cx="4751071" cy="3706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>
                <a:solidFill>
                  <a:srgbClr val="68AF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sz="1600" dirty="0">
              <a:solidFill>
                <a:srgbClr val="68AF90"/>
              </a:solidFill>
              <a:latin typeface="Arial" panose="020B0604020202020204" pitchFamily="34" charset="0"/>
              <a:ea typeface="Calibri Light"/>
              <a:cs typeface="Arial" panose="020B0604020202020204" pitchFamily="34" charset="0"/>
              <a:sym typeface="Calibri Light"/>
            </a:endParaRPr>
          </a:p>
          <a:p>
            <a:pPr marL="285750" indent="-288000">
              <a:lnSpc>
                <a:spcPts val="23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Возможность сразу получить квартиру в собственность</a:t>
            </a:r>
          </a:p>
          <a:p>
            <a:pPr marL="285750" indent="-288000">
              <a:lnSpc>
                <a:spcPts val="23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Защита имущества от риска повреждения (так как кредитование предполагает страхование)</a:t>
            </a:r>
          </a:p>
          <a:p>
            <a:pPr marL="285750" indent="-288000">
              <a:lnSpc>
                <a:spcPts val="23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Невысокая процентная ставка</a:t>
            </a:r>
          </a:p>
          <a:p>
            <a:pPr marL="285750" indent="-288000">
              <a:lnSpc>
                <a:spcPts val="23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Возможность суммировать доходы</a:t>
            </a:r>
          </a:p>
          <a:p>
            <a:pPr marL="285750" indent="-288000">
              <a:lnSpc>
                <a:spcPts val="23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Использование материнского капитала и вычетов</a:t>
            </a:r>
          </a:p>
          <a:p>
            <a:pPr marL="285750" indent="-288000">
              <a:lnSpc>
                <a:spcPts val="23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Длительный срок кредитования позволяет снизить финансовую нагрузку.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38615" y="2750389"/>
            <a:ext cx="4597717" cy="3798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marL="285750" indent="-288000">
              <a:lnSpc>
                <a:spcPts val="23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Банк требует большой пакет документов, сама процедура тоже достаточно длительная</a:t>
            </a:r>
          </a:p>
          <a:p>
            <a:pPr marL="285750" indent="-288000">
              <a:lnSpc>
                <a:spcPts val="23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Высокие дополнительные расходы (комиссии, оценка, страхование)</a:t>
            </a:r>
          </a:p>
          <a:p>
            <a:pPr marL="285750" indent="-288000">
              <a:lnSpc>
                <a:spcPts val="23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Сложно перепродать, подарить или сдать в аренду недвижимость, так как она находится в залоге у банка</a:t>
            </a:r>
          </a:p>
          <a:p>
            <a:pPr marL="285750" indent="-288000">
              <a:lnSpc>
                <a:spcPts val="23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Невозможно оформить недвижимость на несовершеннолетнего</a:t>
            </a:r>
          </a:p>
          <a:p>
            <a:pPr marL="285750" indent="-288000">
              <a:lnSpc>
                <a:spcPts val="23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Существенная переплата </a:t>
            </a:r>
          </a:p>
        </p:txBody>
      </p:sp>
    </p:spTree>
    <p:extLst>
      <p:ext uri="{BB962C8B-B14F-4D97-AF65-F5344CB8AC3E}">
        <p14:creationId xmlns:p14="http://schemas.microsoft.com/office/powerpoint/2010/main" val="142838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0">
            <a:extLst>
              <a:ext uri="{FF2B5EF4-FFF2-40B4-BE49-F238E27FC236}">
                <a16:creationId xmlns:a16="http://schemas.microsoft.com/office/drawing/2014/main" id="{3DE0CA3A-7EA9-C24E-3F42-D61971CCCD2C}"/>
              </a:ext>
            </a:extLst>
          </p:cNvPr>
          <p:cNvSpPr txBox="1">
            <a:spLocks/>
          </p:cNvSpPr>
          <p:nvPr/>
        </p:nvSpPr>
        <p:spPr>
          <a:xfrm>
            <a:off x="8150066" y="5800175"/>
            <a:ext cx="3539386" cy="573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Спикер: ФИО и Должность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CDC75252-F0C7-30BE-1066-F10B56B378C4}"/>
              </a:ext>
            </a:extLst>
          </p:cNvPr>
          <p:cNvGrpSpPr/>
          <p:nvPr/>
        </p:nvGrpSpPr>
        <p:grpSpPr>
          <a:xfrm>
            <a:off x="559536" y="5435066"/>
            <a:ext cx="2126884" cy="342900"/>
            <a:chOff x="559536" y="5435066"/>
            <a:chExt cx="2126884" cy="342900"/>
          </a:xfrm>
        </p:grpSpPr>
        <p:sp>
          <p:nvSpPr>
            <p:cNvPr id="13" name="Текст 8">
              <a:extLst>
                <a:ext uri="{FF2B5EF4-FFF2-40B4-BE49-F238E27FC236}">
                  <a16:creationId xmlns:a16="http://schemas.microsoft.com/office/drawing/2014/main" id="{25EAB1BE-9550-2922-8E7C-0716B9A1178D}"/>
                </a:ext>
              </a:extLst>
            </p:cNvPr>
            <p:cNvSpPr txBox="1">
              <a:spLocks/>
            </p:cNvSpPr>
            <p:nvPr/>
          </p:nvSpPr>
          <p:spPr>
            <a:xfrm>
              <a:off x="866973" y="5460864"/>
              <a:ext cx="1819447" cy="291304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250" descr="preencoded.png">
              <a:extLst>
                <a:ext uri="{FF2B5EF4-FFF2-40B4-BE49-F238E27FC236}">
                  <a16:creationId xmlns:a16="http://schemas.microsoft.com/office/drawing/2014/main" id="{39CE8876-A38D-5967-AF35-6ED193F59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559536" y="5435066"/>
              <a:ext cx="342900" cy="34290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0" y="1454943"/>
            <a:ext cx="12269972" cy="5550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5D10E56F-FF85-599B-DD85-92E309680920}"/>
              </a:ext>
            </a:extLst>
          </p:cNvPr>
          <p:cNvSpPr txBox="1">
            <a:spLocks/>
          </p:cNvSpPr>
          <p:nvPr/>
        </p:nvSpPr>
        <p:spPr>
          <a:xfrm>
            <a:off x="240558" y="253382"/>
            <a:ext cx="11317031" cy="805828"/>
          </a:xfr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Микрофинансовые</a:t>
            </a:r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организации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05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300" smtClean="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algn="r"/>
              <a:t>7</a:t>
            </a:fld>
            <a:endParaRPr lang="ru-RU"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Shape 505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300" smtClean="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algn="r"/>
              <a:t>7</a:t>
            </a:fld>
            <a:endParaRPr lang="ru-RU"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" name="image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38201" y="2584985"/>
            <a:ext cx="2947444" cy="2947445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4"/>
          <p:cNvSpPr/>
          <p:nvPr/>
        </p:nvSpPr>
        <p:spPr>
          <a:xfrm>
            <a:off x="4420153" y="1888413"/>
            <a:ext cx="7477679" cy="4516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 algn="just">
              <a:lnSpc>
                <a:spcPts val="23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Микрофинансовая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(МФО)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некредитная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которая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предоставляет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займы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сумму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микрозаймы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МФО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привлекать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вложения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физических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сумму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1,5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285750" indent="-285750" algn="just">
              <a:lnSpc>
                <a:spcPts val="23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Кредитный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потребительский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кооператив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(КК)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некредитная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чье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имущество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формируют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взносов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члены-пайщики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физические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юридические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необходимости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предоставляет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пайщикам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либо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займы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либо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вложить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высокие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проценты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государственных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гарантий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ts val="23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занять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деньги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прибегая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услугам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 Light"/>
                <a:cs typeface="Arial" panose="020B0604020202020204" pitchFamily="34" charset="0"/>
                <a:sym typeface="Calibri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65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0">
            <a:extLst>
              <a:ext uri="{FF2B5EF4-FFF2-40B4-BE49-F238E27FC236}">
                <a16:creationId xmlns:a16="http://schemas.microsoft.com/office/drawing/2014/main" id="{3DE0CA3A-7EA9-C24E-3F42-D61971CCCD2C}"/>
              </a:ext>
            </a:extLst>
          </p:cNvPr>
          <p:cNvSpPr txBox="1">
            <a:spLocks/>
          </p:cNvSpPr>
          <p:nvPr/>
        </p:nvSpPr>
        <p:spPr>
          <a:xfrm>
            <a:off x="8150066" y="5800175"/>
            <a:ext cx="3539386" cy="573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Спикер: ФИО и Должность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CDC75252-F0C7-30BE-1066-F10B56B378C4}"/>
              </a:ext>
            </a:extLst>
          </p:cNvPr>
          <p:cNvGrpSpPr/>
          <p:nvPr/>
        </p:nvGrpSpPr>
        <p:grpSpPr>
          <a:xfrm>
            <a:off x="559536" y="5435066"/>
            <a:ext cx="2126884" cy="342900"/>
            <a:chOff x="559536" y="5435066"/>
            <a:chExt cx="2126884" cy="342900"/>
          </a:xfrm>
        </p:grpSpPr>
        <p:sp>
          <p:nvSpPr>
            <p:cNvPr id="13" name="Текст 8">
              <a:extLst>
                <a:ext uri="{FF2B5EF4-FFF2-40B4-BE49-F238E27FC236}">
                  <a16:creationId xmlns:a16="http://schemas.microsoft.com/office/drawing/2014/main" id="{25EAB1BE-9550-2922-8E7C-0716B9A1178D}"/>
                </a:ext>
              </a:extLst>
            </p:cNvPr>
            <p:cNvSpPr txBox="1">
              <a:spLocks/>
            </p:cNvSpPr>
            <p:nvPr/>
          </p:nvSpPr>
          <p:spPr>
            <a:xfrm>
              <a:off x="866973" y="5460864"/>
              <a:ext cx="1819447" cy="291304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250" descr="preencoded.png">
              <a:extLst>
                <a:ext uri="{FF2B5EF4-FFF2-40B4-BE49-F238E27FC236}">
                  <a16:creationId xmlns:a16="http://schemas.microsoft.com/office/drawing/2014/main" id="{39CE8876-A38D-5967-AF35-6ED193F59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559536" y="5435066"/>
              <a:ext cx="342900" cy="34290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0" y="1454943"/>
            <a:ext cx="12269972" cy="5550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5D10E56F-FF85-599B-DD85-92E309680920}"/>
              </a:ext>
            </a:extLst>
          </p:cNvPr>
          <p:cNvSpPr txBox="1">
            <a:spLocks/>
          </p:cNvSpPr>
          <p:nvPr/>
        </p:nvSpPr>
        <p:spPr>
          <a:xfrm>
            <a:off x="240558" y="300080"/>
            <a:ext cx="11317031" cy="805828"/>
          </a:xfr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шагов для выбора кредита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05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300" smtClean="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algn="r"/>
              <a:t>8</a:t>
            </a:fld>
            <a:endParaRPr lang="ru-RU"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Shape 505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300" smtClean="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algn="r"/>
              <a:t>8</a:t>
            </a:fld>
            <a:endParaRPr lang="ru-RU"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400" b="0" dirty="0">
              <a:solidFill>
                <a:srgbClr val="4CAF90"/>
              </a:solidFill>
            </a:endParaRPr>
          </a:p>
        </p:txBody>
      </p:sp>
      <p:pic>
        <p:nvPicPr>
          <p:cNvPr id="17" name="Рисунок 16" descr="novosti-blog-sama-sebe-dizayn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977" y="2300051"/>
            <a:ext cx="3575129" cy="4341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Shape 226"/>
          <p:cNvSpPr/>
          <p:nvPr/>
        </p:nvSpPr>
        <p:spPr>
          <a:xfrm>
            <a:off x="4558159" y="2162992"/>
            <a:ext cx="7424733" cy="511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6000" tIns="36000" rIns="36000" bIns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ahoma"/>
              </a:rPr>
              <a:t>Первый вопрос, который стоит задать себе: </a:t>
            </a:r>
          </a:p>
          <a:p>
            <a:pPr marL="285750" indent="-285750">
              <a:lnSpc>
                <a:spcPct val="150000"/>
              </a:lnSpc>
              <a:buClr>
                <a:srgbClr val="68AF90"/>
              </a:buClr>
              <a:buSzPct val="100000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ahoma"/>
              </a:rPr>
              <a:t>действительно ли вам нужен кредит?</a:t>
            </a:r>
          </a:p>
          <a:p>
            <a:pPr marL="285750" indent="-285750">
              <a:lnSpc>
                <a:spcPct val="150000"/>
              </a:lnSpc>
              <a:buClr>
                <a:srgbClr val="68AF90"/>
              </a:buClr>
              <a:buSzPct val="100000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ahoma"/>
              </a:rPr>
              <a:t>Есть ли возможность накопить на вашу цель?</a:t>
            </a:r>
          </a:p>
          <a:p>
            <a:pPr marL="285750" indent="-285750">
              <a:lnSpc>
                <a:spcPct val="150000"/>
              </a:lnSpc>
              <a:buClr>
                <a:srgbClr val="68AF90"/>
              </a:buClr>
              <a:buSzPct val="100000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Tahoma"/>
            </a:endParaRPr>
          </a:p>
          <a:p>
            <a:pPr algn="just">
              <a:lnSpc>
                <a:spcPct val="150000"/>
              </a:lnSpc>
              <a:buClr>
                <a:srgbClr val="68AF90"/>
              </a:buClr>
              <a:buSzPct val="100000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ahoma"/>
              </a:rPr>
              <a:t> Кредит - это инструмент, который предполагает дисциплину,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организованность, умение считать, а также регулярный доход, чтобы вовремя погашать кредит. При просрочке платежей, вернуть банку придется куда больше, чем вы взяли. Да и кредитную историю можно таким поведением испортить.</a:t>
            </a:r>
          </a:p>
          <a:p>
            <a:pPr algn="just">
              <a:lnSpc>
                <a:spcPct val="150000"/>
              </a:lnSpc>
              <a:buClr>
                <a:srgbClr val="68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66973" y="1592002"/>
            <a:ext cx="5163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85750">
              <a:lnSpc>
                <a:spcPct val="150000"/>
              </a:lnSpc>
              <a:spcBef>
                <a:spcPct val="0"/>
              </a:spcBef>
              <a:buClr>
                <a:srgbClr val="68AF90"/>
              </a:buClr>
              <a:buSzPct val="100000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2400" b="1" dirty="0">
                <a:solidFill>
                  <a:srgbClr val="4CAF90"/>
                </a:solidFill>
                <a:latin typeface="Arial" panose="020B0604020202020204" pitchFamily="34" charset="0"/>
                <a:cs typeface="Arial" panose="020B0604020202020204" pitchFamily="34" charset="0"/>
                <a:sym typeface="Tahoma"/>
              </a:rPr>
              <a:t>ШАГ 1. ЗАДАЙТЕ СЕБЕ ВОПРОС</a:t>
            </a:r>
          </a:p>
        </p:txBody>
      </p:sp>
    </p:spTree>
    <p:extLst>
      <p:ext uri="{BB962C8B-B14F-4D97-AF65-F5344CB8AC3E}">
        <p14:creationId xmlns:p14="http://schemas.microsoft.com/office/powerpoint/2010/main" val="416344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0">
            <a:extLst>
              <a:ext uri="{FF2B5EF4-FFF2-40B4-BE49-F238E27FC236}">
                <a16:creationId xmlns:a16="http://schemas.microsoft.com/office/drawing/2014/main" id="{3DE0CA3A-7EA9-C24E-3F42-D61971CCCD2C}"/>
              </a:ext>
            </a:extLst>
          </p:cNvPr>
          <p:cNvSpPr txBox="1">
            <a:spLocks/>
          </p:cNvSpPr>
          <p:nvPr/>
        </p:nvSpPr>
        <p:spPr>
          <a:xfrm>
            <a:off x="8150066" y="5800175"/>
            <a:ext cx="3539386" cy="573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Спикер: ФИО и Должность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CDC75252-F0C7-30BE-1066-F10B56B378C4}"/>
              </a:ext>
            </a:extLst>
          </p:cNvPr>
          <p:cNvGrpSpPr/>
          <p:nvPr/>
        </p:nvGrpSpPr>
        <p:grpSpPr>
          <a:xfrm>
            <a:off x="559536" y="5435066"/>
            <a:ext cx="2126884" cy="342900"/>
            <a:chOff x="559536" y="5435066"/>
            <a:chExt cx="2126884" cy="342900"/>
          </a:xfrm>
        </p:grpSpPr>
        <p:sp>
          <p:nvSpPr>
            <p:cNvPr id="13" name="Текст 8">
              <a:extLst>
                <a:ext uri="{FF2B5EF4-FFF2-40B4-BE49-F238E27FC236}">
                  <a16:creationId xmlns:a16="http://schemas.microsoft.com/office/drawing/2014/main" id="{25EAB1BE-9550-2922-8E7C-0716B9A1178D}"/>
                </a:ext>
              </a:extLst>
            </p:cNvPr>
            <p:cNvSpPr txBox="1">
              <a:spLocks/>
            </p:cNvSpPr>
            <p:nvPr/>
          </p:nvSpPr>
          <p:spPr>
            <a:xfrm>
              <a:off x="866973" y="5460864"/>
              <a:ext cx="1819447" cy="291304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Calibri Light" charset="0"/>
                  <a:cs typeface="Calibri Light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250" descr="preencoded.png">
              <a:extLst>
                <a:ext uri="{FF2B5EF4-FFF2-40B4-BE49-F238E27FC236}">
                  <a16:creationId xmlns:a16="http://schemas.microsoft.com/office/drawing/2014/main" id="{39CE8876-A38D-5967-AF35-6ED193F59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559536" y="5435066"/>
              <a:ext cx="342900" cy="34290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0" y="1454943"/>
            <a:ext cx="12269972" cy="5550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hape 505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300" smtClean="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algn="r"/>
              <a:t>9</a:t>
            </a:fld>
            <a:endParaRPr lang="ru-RU"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Shape 505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300" smtClean="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algn="r"/>
              <a:t>9</a:t>
            </a:fld>
            <a:endParaRPr lang="ru-RU"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400" b="0" dirty="0">
              <a:solidFill>
                <a:srgbClr val="4CAF90"/>
              </a:solidFill>
            </a:endParaRPr>
          </a:p>
        </p:txBody>
      </p:sp>
      <p:sp>
        <p:nvSpPr>
          <p:cNvPr id="20" name="Заголовок 6">
            <a:extLst>
              <a:ext uri="{FF2B5EF4-FFF2-40B4-BE49-F238E27FC236}">
                <a16:creationId xmlns:a16="http://schemas.microsoft.com/office/drawing/2014/main" id="{5D10E56F-FF85-599B-DD85-92E309680920}"/>
              </a:ext>
            </a:extLst>
          </p:cNvPr>
          <p:cNvSpPr txBox="1">
            <a:spLocks/>
          </p:cNvSpPr>
          <p:nvPr/>
        </p:nvSpPr>
        <p:spPr>
          <a:xfrm>
            <a:off x="240558" y="408292"/>
            <a:ext cx="11317031" cy="805828"/>
          </a:xfr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шагов для выбора кредита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505"/>
          <p:cNvSpPr txBox="1">
            <a:spLocks/>
          </p:cNvSpPr>
          <p:nvPr/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ru-RU" sz="1300" smtClean="0">
                <a:solidFill>
                  <a:srgbClr val="00909B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pPr algn="r"/>
              <a:t>9</a:t>
            </a:fld>
            <a:endParaRPr lang="ru-RU" sz="1300" dirty="0">
              <a:solidFill>
                <a:srgbClr val="00909B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31870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400" b="0" dirty="0">
              <a:solidFill>
                <a:srgbClr val="4CAF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86832" y="15950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4CAF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31870" y="2551684"/>
            <a:ext cx="2845150" cy="284515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26"/>
          <p:cNvSpPr/>
          <p:nvPr/>
        </p:nvSpPr>
        <p:spPr>
          <a:xfrm>
            <a:off x="3902148" y="1775689"/>
            <a:ext cx="8155173" cy="5262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Какова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нагрузка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того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ваши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изменятся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кредитная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нагрузка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вырастет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8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rgbClr val="68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оценке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платежеспособности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выдачи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кредита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считают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ежемесячные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платежи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кредитам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включая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минимальные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платежи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кредитным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картам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должна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превышать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40–45%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общей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суммы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доходов</a:t>
            </a: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заемщик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rgbClr val="68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Проанализируйте, сколько денег в месяц перечисляется в счет погашения всех кредитов и максимально сократите кредитную нагрузку, если она превышает 40%.</a:t>
            </a:r>
          </a:p>
          <a:p>
            <a:pPr algn="just">
              <a:lnSpc>
                <a:spcPct val="150000"/>
              </a:lnSpc>
              <a:buClr>
                <a:srgbClr val="68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ahoma"/>
              </a:rPr>
              <a:t>«Примерить на себя» будущую кредитную нагрузку помогут кредитные калькуляторы,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ahoma"/>
              </a:rPr>
              <a:t>онлайн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ahoma"/>
              </a:rPr>
              <a:t> сервисы.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rgbClr val="68AF90"/>
              </a:buClr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78270" y="1442690"/>
            <a:ext cx="9528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68AF90"/>
              </a:buClr>
              <a:buSzPct val="100000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2400" b="1" dirty="0">
                <a:solidFill>
                  <a:srgbClr val="68AF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2. ОЦЕНИТЕ ВОЗМОЖНОСТИ СВОЕГО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4706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Б">
  <a:themeElements>
    <a:clrScheme name="ЦКП 3">
      <a:dk1>
        <a:srgbClr val="232C38"/>
      </a:dk1>
      <a:lt1>
        <a:srgbClr val="FFFFFF"/>
      </a:lt1>
      <a:dk2>
        <a:srgbClr val="56C991"/>
      </a:dk2>
      <a:lt2>
        <a:srgbClr val="8C92A6"/>
      </a:lt2>
      <a:accent1>
        <a:srgbClr val="232B37"/>
      </a:accent1>
      <a:accent2>
        <a:srgbClr val="EFEFF3"/>
      </a:accent2>
      <a:accent3>
        <a:srgbClr val="C3EED7"/>
      </a:accent3>
      <a:accent4>
        <a:srgbClr val="FFEABB"/>
      </a:accent4>
      <a:accent5>
        <a:srgbClr val="FFD3DC"/>
      </a:accent5>
      <a:accent6>
        <a:srgbClr val="3C5EC5"/>
      </a:accent6>
      <a:hlink>
        <a:srgbClr val="71C7C4"/>
      </a:hlink>
      <a:folHlink>
        <a:srgbClr val="F6AC2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-СБ-16-9" id="{81A48CC6-F9D6-1F49-AB0F-B6AC6FBCBD53}" vid="{E0BF4E68-720D-CB45-9478-78D95A276954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42021</TotalTime>
  <Words>2167</Words>
  <Application>Microsoft Office PowerPoint</Application>
  <PresentationFormat>Широкоэкранный</PresentationFormat>
  <Paragraphs>277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-apple-system</vt:lpstr>
      <vt:lpstr>Arial</vt:lpstr>
      <vt:lpstr>Calibri</vt:lpstr>
      <vt:lpstr>Calibri Light</vt:lpstr>
      <vt:lpstr>Fedra Sans Pro Light Light</vt:lpstr>
      <vt:lpstr>Graphik</vt:lpstr>
      <vt:lpstr>Helvetica</vt:lpstr>
      <vt:lpstr>Helvetica Light</vt:lpstr>
      <vt:lpstr>HiraginoSans-W3</vt:lpstr>
      <vt:lpstr>Lucida Grande</vt:lpstr>
      <vt:lpstr>Tahoma</vt:lpstr>
      <vt:lpstr>СБ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и Performance  Management</dc:title>
  <dc:creator>Pantukhov-DA@mail.ca.sbrf.ru</dc:creator>
  <cp:lastModifiedBy>Медведева Наталья Николаевна - СИБ</cp:lastModifiedBy>
  <cp:revision>1379</cp:revision>
  <cp:lastPrinted>2019-02-22T06:40:17Z</cp:lastPrinted>
  <dcterms:created xsi:type="dcterms:W3CDTF">2017-09-11T08:12:37Z</dcterms:created>
  <dcterms:modified xsi:type="dcterms:W3CDTF">2026-02-02T06:14:52Z</dcterms:modified>
</cp:coreProperties>
</file>