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86" d="100"/>
          <a:sy n="86" d="100"/>
        </p:scale>
        <p:origin x="528" y="90"/>
      </p:cViewPr>
      <p:guideLst>
        <p:guide pos="2251" orient="horz"/>
        <p:guide pos="756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162CD8E-B6DB-40FA-BA29-77AA56D0C45A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231691-8A1F-4F9E-AF26-4FAE41C0AE2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162CD8E-B6DB-40FA-BA29-77AA56D0C45A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231691-8A1F-4F9E-AF26-4FAE41C0AE2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162CD8E-B6DB-40FA-BA29-77AA56D0C45A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231691-8A1F-4F9E-AF26-4FAE41C0AE2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162CD8E-B6DB-40FA-BA29-77AA56D0C45A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231691-8A1F-4F9E-AF26-4FAE41C0AE2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162CD8E-B6DB-40FA-BA29-77AA56D0C45A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231691-8A1F-4F9E-AF26-4FAE41C0AE2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162CD8E-B6DB-40FA-BA29-77AA56D0C45A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231691-8A1F-4F9E-AF26-4FAE41C0AE2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162CD8E-B6DB-40FA-BA29-77AA56D0C45A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231691-8A1F-4F9E-AF26-4FAE41C0AE2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162CD8E-B6DB-40FA-BA29-77AA56D0C45A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231691-8A1F-4F9E-AF26-4FAE41C0AE2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162CD8E-B6DB-40FA-BA29-77AA56D0C45A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231691-8A1F-4F9E-AF26-4FAE41C0AE2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162CD8E-B6DB-40FA-BA29-77AA56D0C45A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231691-8A1F-4F9E-AF26-4FAE41C0AE2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162CD8E-B6DB-40FA-BA29-77AA56D0C45A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231691-8A1F-4F9E-AF26-4FAE41C0AE2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62CD8E-B6DB-40FA-BA29-77AA56D0C45A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231691-8A1F-4F9E-AF26-4FAE41C0AE20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psbank.ru/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6383546" y="0"/>
            <a:ext cx="58084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psbank.ru">
            <a:hlinkClick r:id="rId2"/>
          </p:cNvPr>
          <p:cNvSpPr txBox="1"/>
          <p:nvPr/>
        </p:nvSpPr>
        <p:spPr bwMode="auto">
          <a:xfrm>
            <a:off x="10352899" y="6004021"/>
            <a:ext cx="1143000" cy="336399"/>
          </a:xfrm>
          <a:prstGeom prst="rect">
            <a:avLst/>
          </a:prstGeom>
          <a:ln w="3175">
            <a:miter lim="400000"/>
          </a:ln>
        </p:spPr>
        <p:txBody>
          <a:bodyPr wrap="square" lIns="59893" tIns="59893" rIns="59893" bIns="59893" anchor="ctr">
            <a:spAutoFit/>
          </a:bodyPr>
          <a:lstStyle>
            <a:lvl1pPr algn="r">
              <a:defRPr sz="2000">
                <a:solidFill>
                  <a:srgbClr val="1E1E8C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nn-NO" sz="1400">
                <a:solidFill>
                  <a:srgbClr val="2B3494"/>
                </a:solidFill>
                <a:latin typeface="Gilroy Medium"/>
                <a:ea typeface="Verdana"/>
              </a:rPr>
              <a:t>psbank.ru</a:t>
            </a:r>
            <a:endParaRPr sz="1400">
              <a:solidFill>
                <a:srgbClr val="2B3494"/>
              </a:solidFill>
              <a:latin typeface="Gilroy Medium"/>
              <a:ea typeface="Verdana"/>
            </a:endParaRPr>
          </a:p>
        </p:txBody>
      </p:sp>
      <p:sp>
        <p:nvSpPr>
          <p:cNvPr id="44" name="TextBox 43"/>
          <p:cNvSpPr txBox="1"/>
          <p:nvPr/>
        </p:nvSpPr>
        <p:spPr bwMode="auto">
          <a:xfrm>
            <a:off x="6915797" y="1129766"/>
            <a:ext cx="48077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ru-RU" sz="4400" b="1">
                <a:solidFill>
                  <a:srgbClr val="2B3494"/>
                </a:solidFill>
                <a:latin typeface="Gilroy SemiBold"/>
                <a:ea typeface="Verdana"/>
                <a:cs typeface="Arial"/>
              </a:rPr>
              <a:t>Финансовая грамотность.</a:t>
            </a:r>
            <a:endParaRPr/>
          </a:p>
          <a:p>
            <a:pPr algn="l">
              <a:defRPr/>
            </a:pPr>
            <a:endParaRPr lang="ru-RU" sz="2800">
              <a:solidFill>
                <a:srgbClr val="2B3494"/>
              </a:solidFill>
              <a:latin typeface="Gilroy SemiBold"/>
              <a:ea typeface="Verdana"/>
              <a:cs typeface="Arial"/>
            </a:endParaRPr>
          </a:p>
          <a:p>
            <a:pPr>
              <a:defRPr/>
            </a:pPr>
            <a:r>
              <a:rPr lang="ru-RU" sz="2400">
                <a:solidFill>
                  <a:srgbClr val="F26127"/>
                </a:solidFill>
                <a:latin typeface="Gilroy Medium"/>
                <a:ea typeface="Verdana"/>
                <a:cs typeface="Arial"/>
              </a:rPr>
              <a:t>Что нужно знать о </a:t>
            </a:r>
            <a:r>
              <a:rPr lang="ru-RU" sz="2400">
                <a:solidFill>
                  <a:srgbClr val="F26127"/>
                </a:solidFill>
                <a:latin typeface="Gilroy Medium"/>
                <a:ea typeface="Verdana"/>
                <a:cs typeface="Arial"/>
              </a:rPr>
              <a:t>банкротстве</a:t>
            </a:r>
            <a:endParaRPr lang="ru-RU" sz="2400">
              <a:solidFill>
                <a:srgbClr val="F26127"/>
              </a:solidFill>
              <a:latin typeface="Gilroy Medium"/>
              <a:ea typeface="Verdana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99945" y="5939488"/>
            <a:ext cx="1528479" cy="4654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3031" y="517357"/>
            <a:ext cx="5751095" cy="5751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 bwMode="auto">
          <a:xfrm>
            <a:off x="7282836" y="2690949"/>
            <a:ext cx="4373585" cy="2419648"/>
          </a:xfrm>
          <a:prstGeom prst="rect">
            <a:avLst/>
          </a:prstGeom>
          <a:gradFill>
            <a:gsLst>
              <a:gs pos="0">
                <a:schemeClr val="bg1"/>
              </a:gs>
              <a:gs pos="43000">
                <a:srgbClr val="F8F8F8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1531">
              <a:lnSpc>
                <a:spcPct val="80000"/>
              </a:lnSpc>
              <a:defRPr/>
            </a:pPr>
            <a:endParaRPr lang="ru-RU" sz="1200">
              <a:solidFill>
                <a:schemeClr val="bg1"/>
              </a:solidFill>
              <a:latin typeface="Gilroy Medium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372585" y="2647406"/>
            <a:ext cx="4373585" cy="2450129"/>
          </a:xfrm>
          <a:prstGeom prst="rect">
            <a:avLst/>
          </a:prstGeom>
          <a:gradFill>
            <a:gsLst>
              <a:gs pos="0">
                <a:schemeClr val="bg1"/>
              </a:gs>
              <a:gs pos="43000">
                <a:srgbClr val="F8F8F8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1531">
              <a:lnSpc>
                <a:spcPct val="80000"/>
              </a:lnSpc>
              <a:defRPr/>
            </a:pPr>
            <a:endParaRPr lang="ru-RU" sz="1200">
              <a:solidFill>
                <a:schemeClr val="bg1"/>
              </a:solidFill>
              <a:latin typeface="Gilroy Medium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81525" y="350604"/>
            <a:ext cx="93114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После </a:t>
            </a: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банкротства все долги аннулируются — это </a:t>
            </a: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миф!</a:t>
            </a:r>
            <a:endParaRPr lang="ru-RU" sz="2000" b="1">
              <a:solidFill>
                <a:srgbClr val="2B2C84"/>
              </a:solidFill>
              <a:latin typeface="Gilroy SemiBold"/>
              <a:ea typeface="Verdana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07011" y="2925869"/>
            <a:ext cx="4243368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999"/>
              </a:lnSpc>
              <a:defRPr/>
            </a:pPr>
            <a:r>
              <a:rPr lang="ru-RU" sz="1400">
                <a:solidFill>
                  <a:srgbClr val="EA5614"/>
                </a:solidFill>
                <a:latin typeface="Gilroy"/>
              </a:rPr>
              <a:t>Могут списать:</a:t>
            </a:r>
            <a:endParaRPr/>
          </a:p>
          <a:p>
            <a:pPr algn="ctr">
              <a:lnSpc>
                <a:spcPct val="114999"/>
              </a:lnSpc>
              <a:defRPr/>
            </a:pPr>
            <a:endParaRPr lang="ru-RU" sz="1400">
              <a:latin typeface="Gilroy"/>
            </a:endParaRPr>
          </a:p>
          <a:p>
            <a:pPr algn="ctr">
              <a:lnSpc>
                <a:spcPct val="114999"/>
              </a:lnSpc>
              <a:defRPr/>
            </a:pPr>
            <a:r>
              <a:rPr lang="ru-RU" sz="1400">
                <a:latin typeface="Gilroy"/>
              </a:rPr>
              <a:t>К</a:t>
            </a:r>
            <a:r>
              <a:rPr lang="ru-RU" sz="1400">
                <a:latin typeface="Gilroy"/>
              </a:rPr>
              <a:t>редиты </a:t>
            </a:r>
            <a:r>
              <a:rPr lang="ru-RU" sz="1400">
                <a:latin typeface="Gilroy"/>
              </a:rPr>
              <a:t>в банках, </a:t>
            </a:r>
            <a:r>
              <a:rPr lang="ru-RU" sz="1400">
                <a:latin typeface="Gilroy"/>
              </a:rPr>
              <a:t>микрозаймы</a:t>
            </a:r>
            <a:r>
              <a:rPr lang="ru-RU" sz="1400">
                <a:latin typeface="Gilroy"/>
              </a:rPr>
              <a:t>, задолженность по коммунальным услугам, долги физическим лицам по </a:t>
            </a:r>
            <a:r>
              <a:rPr lang="ru-RU" sz="1400">
                <a:latin typeface="Gilroy"/>
              </a:rPr>
              <a:t>распискам, которые </a:t>
            </a:r>
            <a:endParaRPr/>
          </a:p>
          <a:p>
            <a:pPr algn="ctr">
              <a:lnSpc>
                <a:spcPct val="114999"/>
              </a:lnSpc>
              <a:defRPr/>
            </a:pPr>
            <a:r>
              <a:rPr lang="ru-RU" sz="1400">
                <a:solidFill>
                  <a:srgbClr val="EA5614"/>
                </a:solidFill>
                <a:latin typeface="Gilroy"/>
              </a:rPr>
              <a:t>не могут быть покрыты после реализации имущества и изъятия дохода.</a:t>
            </a:r>
            <a:endParaRPr/>
          </a:p>
          <a:p>
            <a:pPr algn="ctr">
              <a:lnSpc>
                <a:spcPct val="114999"/>
              </a:lnSpc>
              <a:defRPr/>
            </a:pPr>
            <a:r>
              <a:rPr lang="ru-RU" sz="1400">
                <a:latin typeface="Gilroy"/>
              </a:rPr>
              <a:t> 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949440" y="2964026"/>
            <a:ext cx="489421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>
                <a:solidFill>
                  <a:srgbClr val="EA5614"/>
                </a:solidFill>
                <a:latin typeface="Gilroy"/>
              </a:rPr>
              <a:t>Не </a:t>
            </a:r>
            <a:r>
              <a:rPr lang="ru-RU" sz="1400">
                <a:solidFill>
                  <a:srgbClr val="EA5614"/>
                </a:solidFill>
                <a:latin typeface="Gilroy"/>
              </a:rPr>
              <a:t>спишут:</a:t>
            </a:r>
            <a:endParaRPr/>
          </a:p>
          <a:p>
            <a:pPr algn="ctr">
              <a:lnSpc>
                <a:spcPct val="114999"/>
              </a:lnSpc>
              <a:spcAft>
                <a:spcPts val="0"/>
              </a:spcAft>
              <a:defRPr/>
            </a:pPr>
            <a:endParaRPr lang="ru-RU" sz="1400">
              <a:solidFill>
                <a:srgbClr val="EA5614"/>
              </a:solidFill>
              <a:latin typeface="Gilroy"/>
            </a:endParaRPr>
          </a:p>
          <a:p>
            <a:pPr marL="144000" lvl="0" indent="-144000" algn="ctr">
              <a:lnSpc>
                <a:spcPct val="114999"/>
              </a:lnSpc>
              <a:spcAft>
                <a:spcPts val="0"/>
              </a:spcAft>
              <a:buFont typeface="Wingdings"/>
              <a:buChar char="§"/>
              <a:defRPr/>
            </a:pPr>
            <a:r>
              <a:rPr lang="ru-RU" sz="1400">
                <a:latin typeface="Gilroy"/>
              </a:rPr>
              <a:t>Алименты на детей, супругов, родителей;</a:t>
            </a:r>
            <a:endParaRPr/>
          </a:p>
          <a:p>
            <a:pPr marL="144000" lvl="0" indent="-144000" algn="ctr">
              <a:lnSpc>
                <a:spcPct val="114999"/>
              </a:lnSpc>
              <a:spcAft>
                <a:spcPts val="0"/>
              </a:spcAft>
              <a:buFont typeface="Wingdings"/>
              <a:buChar char="§"/>
              <a:defRPr/>
            </a:pPr>
            <a:r>
              <a:rPr lang="ru-RU" sz="1400">
                <a:latin typeface="Gilroy"/>
              </a:rPr>
              <a:t>Назначенные судом денежные компенсации.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09159" y="2497181"/>
            <a:ext cx="2606041" cy="2606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128335" y="3846092"/>
            <a:ext cx="11971422" cy="2213812"/>
          </a:xfrm>
          <a:prstGeom prst="rect">
            <a:avLst/>
          </a:prstGeom>
          <a:gradFill>
            <a:gsLst>
              <a:gs pos="0">
                <a:schemeClr val="bg1"/>
              </a:gs>
              <a:gs pos="43000">
                <a:srgbClr val="F8F8F8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1531">
              <a:lnSpc>
                <a:spcPct val="80000"/>
              </a:lnSpc>
              <a:defRPr/>
            </a:pPr>
            <a:endParaRPr lang="ru-RU" sz="1200">
              <a:solidFill>
                <a:schemeClr val="bg1"/>
              </a:solidFill>
              <a:latin typeface="Gilroy Medium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20314" y="1239251"/>
            <a:ext cx="11971422" cy="2213812"/>
          </a:xfrm>
          <a:prstGeom prst="rect">
            <a:avLst/>
          </a:prstGeom>
          <a:gradFill>
            <a:gsLst>
              <a:gs pos="0">
                <a:schemeClr val="bg1"/>
              </a:gs>
              <a:gs pos="43000">
                <a:srgbClr val="F8F8F8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1531">
              <a:lnSpc>
                <a:spcPct val="80000"/>
              </a:lnSpc>
              <a:defRPr/>
            </a:pPr>
            <a:endParaRPr lang="ru-RU" sz="1200">
              <a:solidFill>
                <a:schemeClr val="bg1"/>
              </a:solidFill>
              <a:latin typeface="Gilroy Medium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50898" y="31577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Последствия банкротства</a:t>
            </a:r>
            <a:endParaRPr lang="ru-RU" sz="2000" b="1">
              <a:solidFill>
                <a:srgbClr val="2B2C84"/>
              </a:solidFill>
              <a:latin typeface="Gilroy SemiBold"/>
              <a:ea typeface="Verdana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21105" y="3973533"/>
            <a:ext cx="11442031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lnSpc>
                <a:spcPct val="114999"/>
              </a:lnSpc>
              <a:defRPr/>
            </a:pPr>
            <a:r>
              <a:rPr lang="ru-RU" sz="1400">
                <a:solidFill>
                  <a:srgbClr val="EA5614"/>
                </a:solidFill>
                <a:latin typeface="Gilroy"/>
              </a:rPr>
              <a:t>После признания должника банкротом:</a:t>
            </a:r>
            <a:endParaRPr/>
          </a:p>
          <a:p>
            <a:pPr marL="342900">
              <a:lnSpc>
                <a:spcPct val="114999"/>
              </a:lnSpc>
              <a:defRPr/>
            </a:pPr>
            <a:endParaRPr lang="ru-RU" sz="1400">
              <a:solidFill>
                <a:srgbClr val="EA5614"/>
              </a:solidFill>
              <a:latin typeface="Gilroy"/>
            </a:endParaRPr>
          </a:p>
          <a:p>
            <a:pPr marL="342900" lvl="0" indent="450000">
              <a:lnSpc>
                <a:spcPct val="114999"/>
              </a:lnSpc>
              <a:spcAft>
                <a:spcPts val="0"/>
              </a:spcAft>
              <a:buFont typeface="Wingdings"/>
              <a:buChar char="§"/>
              <a:defRPr/>
            </a:pPr>
            <a:r>
              <a:rPr lang="ru-RU" sz="1400">
                <a:latin typeface="Gilroy"/>
              </a:rPr>
              <a:t>Запрет </a:t>
            </a:r>
            <a:r>
              <a:rPr lang="ru-RU" sz="1400">
                <a:latin typeface="Gilroy"/>
              </a:rPr>
              <a:t>занимать руководящие должности — 3 года </a:t>
            </a:r>
            <a:endParaRPr/>
          </a:p>
          <a:p>
            <a:pPr marL="342900" lvl="0" indent="450000">
              <a:lnSpc>
                <a:spcPct val="114999"/>
              </a:lnSpc>
              <a:spcAft>
                <a:spcPts val="0"/>
              </a:spcAft>
              <a:buFont typeface="Wingdings"/>
              <a:buChar char="§"/>
              <a:defRPr/>
            </a:pPr>
            <a:r>
              <a:rPr lang="ru-RU" sz="1400">
                <a:latin typeface="Gilroy"/>
              </a:rPr>
              <a:t>Обязанность указывать факт банкротства в заявке на кредит — 5 лет </a:t>
            </a:r>
            <a:endParaRPr/>
          </a:p>
          <a:p>
            <a:pPr marL="342900" lvl="0" indent="450000">
              <a:lnSpc>
                <a:spcPct val="114999"/>
              </a:lnSpc>
              <a:spcAft>
                <a:spcPts val="0"/>
              </a:spcAft>
              <a:buFont typeface="Wingdings"/>
              <a:buChar char="§"/>
              <a:defRPr/>
            </a:pPr>
            <a:r>
              <a:rPr lang="ru-RU" sz="1400">
                <a:latin typeface="Gilroy"/>
              </a:rPr>
              <a:t>Отказ в новой процедуре банкротства — от 5 до 10 лет </a:t>
            </a:r>
            <a:endParaRPr/>
          </a:p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>
                <a:latin typeface="Gilroy"/>
              </a:rPr>
              <a:t> </a:t>
            </a:r>
            <a:endParaRPr/>
          </a:p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>
                <a:latin typeface="Gilroy"/>
              </a:rPr>
              <a:t>Во время процедуры банкротства или после могут наложить запрет на выезд из страны 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97305" y="1263563"/>
            <a:ext cx="11233484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>
                <a:solidFill>
                  <a:srgbClr val="EA5614"/>
                </a:solidFill>
                <a:latin typeface="Gilroy"/>
              </a:rPr>
              <a:t>На время процедуры должник лишается прав</a:t>
            </a:r>
            <a:r>
              <a:rPr lang="ru-RU" sz="1400">
                <a:solidFill>
                  <a:srgbClr val="EA5614"/>
                </a:solidFill>
                <a:latin typeface="Gilroy"/>
              </a:rPr>
              <a:t>:</a:t>
            </a:r>
            <a:endParaRPr/>
          </a:p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>
                <a:solidFill>
                  <a:srgbClr val="EA5614"/>
                </a:solidFill>
                <a:latin typeface="Gilroy"/>
              </a:rPr>
              <a:t> </a:t>
            </a:r>
            <a:endParaRPr lang="ru-RU" sz="1400">
              <a:solidFill>
                <a:srgbClr val="EA5614"/>
              </a:solidFill>
              <a:latin typeface="Gilroy"/>
            </a:endParaRPr>
          </a:p>
          <a:p>
            <a:pPr marL="342900" indent="450000">
              <a:lnSpc>
                <a:spcPct val="114999"/>
              </a:lnSpc>
              <a:buFont typeface="Wingdings"/>
              <a:buChar char="§"/>
              <a:defRPr/>
            </a:pPr>
            <a:r>
              <a:rPr lang="ru-RU" sz="1400">
                <a:latin typeface="Gilroy"/>
              </a:rPr>
              <a:t>распоряжаться собственностью</a:t>
            </a:r>
            <a:endParaRPr/>
          </a:p>
          <a:p>
            <a:pPr marL="342900" indent="450000">
              <a:lnSpc>
                <a:spcPct val="114999"/>
              </a:lnSpc>
              <a:buFont typeface="Wingdings"/>
              <a:buChar char="§"/>
              <a:defRPr/>
            </a:pPr>
            <a:r>
              <a:rPr lang="ru-RU" sz="1400">
                <a:latin typeface="Gilroy"/>
              </a:rPr>
              <a:t>управлять своими счетами</a:t>
            </a:r>
            <a:endParaRPr/>
          </a:p>
          <a:p>
            <a:pPr marL="342900" indent="450000">
              <a:lnSpc>
                <a:spcPct val="114999"/>
              </a:lnSpc>
              <a:buFont typeface="Wingdings"/>
              <a:buChar char="§"/>
              <a:defRPr/>
            </a:pPr>
            <a:r>
              <a:rPr lang="ru-RU" sz="1400">
                <a:latin typeface="Gilroy"/>
              </a:rPr>
              <a:t>покупать и продавать имущество</a:t>
            </a:r>
            <a:endParaRPr/>
          </a:p>
          <a:p>
            <a:pPr marL="342900">
              <a:lnSpc>
                <a:spcPct val="114999"/>
              </a:lnSpc>
              <a:defRPr/>
            </a:pPr>
            <a:r>
              <a:rPr lang="ru-RU" sz="1400">
                <a:latin typeface="Gilroy"/>
              </a:rPr>
              <a:t> </a:t>
            </a:r>
            <a:endParaRPr/>
          </a:p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>
                <a:latin typeface="Gilroy"/>
              </a:rPr>
              <a:t>Немаловажный риск — репутация на рынке труда и отношения с работодателем. </a:t>
            </a:r>
            <a:endParaRPr/>
          </a:p>
        </p:txBody>
      </p:sp>
      <p:pic>
        <p:nvPicPr>
          <p:cNvPr id="10" name="3Artboard 80@10x.png" descr="3Artboard 80@10x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4887" y="2791326"/>
            <a:ext cx="237473" cy="238573"/>
          </a:xfrm>
          <a:prstGeom prst="rect">
            <a:avLst/>
          </a:prstGeom>
          <a:ln w="3175">
            <a:miter lim="400000"/>
          </a:ln>
        </p:spPr>
      </p:pic>
      <p:pic>
        <p:nvPicPr>
          <p:cNvPr id="11" name="3Artboard 80@10x.png" descr="3Artboard 80@10x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0719" y="5506452"/>
            <a:ext cx="237473" cy="238573"/>
          </a:xfrm>
          <a:prstGeom prst="rect">
            <a:avLst/>
          </a:prstGeom>
          <a:ln w="3175">
            <a:miter lim="400000"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27956" y="3629524"/>
            <a:ext cx="2482517" cy="24825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815137" y="541421"/>
            <a:ext cx="3096126" cy="3096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 rot="16199998">
            <a:off x="5142927" y="-3226014"/>
            <a:ext cx="1641051" cy="10889558"/>
          </a:xfrm>
          <a:prstGeom prst="rect">
            <a:avLst/>
          </a:prstGeom>
          <a:gradFill>
            <a:gsLst>
              <a:gs pos="0">
                <a:schemeClr val="bg1"/>
              </a:gs>
              <a:gs pos="43000">
                <a:srgbClr val="F8F8F8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1531">
              <a:lnSpc>
                <a:spcPct val="80000"/>
              </a:lnSpc>
              <a:defRPr/>
            </a:pPr>
            <a:endParaRPr lang="ru-RU" sz="1200">
              <a:solidFill>
                <a:schemeClr val="bg1"/>
              </a:solidFill>
              <a:latin typeface="Gilroy Medium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55528" y="311917"/>
            <a:ext cx="5104282" cy="4235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Банкротство — это самый крайний шаг! 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54646" y="4100148"/>
            <a:ext cx="5915526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lnSpc>
                <a:spcPct val="114999"/>
              </a:lnSpc>
              <a:buClr>
                <a:srgbClr val="EA5614"/>
              </a:buClr>
              <a:buFont typeface="+mj-lt"/>
              <a:buAutoNum type="arabicPeriod"/>
              <a:defRPr/>
            </a:pPr>
            <a:r>
              <a:rPr lang="ru-RU" sz="1400">
                <a:latin typeface="Gilroy"/>
              </a:rPr>
              <a:t>Как только вы лишились возможности вносить платежи, обратитесь в банк. </a:t>
            </a:r>
            <a:endParaRPr/>
          </a:p>
          <a:p>
            <a:pPr marL="685800" indent="-342900">
              <a:lnSpc>
                <a:spcPct val="114999"/>
              </a:lnSpc>
              <a:buClr>
                <a:srgbClr val="EA5614"/>
              </a:buClr>
              <a:buFont typeface="+mj-lt"/>
              <a:buAutoNum type="arabicPeriod"/>
              <a:defRPr/>
            </a:pPr>
            <a:endParaRPr lang="ru-RU" sz="1400">
              <a:latin typeface="Gilroy"/>
            </a:endParaRPr>
          </a:p>
          <a:p>
            <a:pPr marL="685800" indent="-342900">
              <a:lnSpc>
                <a:spcPct val="114999"/>
              </a:lnSpc>
              <a:buClr>
                <a:srgbClr val="EA5614"/>
              </a:buClr>
              <a:buFont typeface="+mj-lt"/>
              <a:buAutoNum type="arabicPeriod"/>
              <a:defRPr/>
            </a:pPr>
            <a:r>
              <a:rPr lang="ru-RU" sz="1400">
                <a:latin typeface="Gilroy"/>
              </a:rPr>
              <a:t>Банку не </a:t>
            </a:r>
            <a:r>
              <a:rPr lang="ru-RU" sz="1400">
                <a:latin typeface="Gilroy"/>
              </a:rPr>
              <a:t>выгодно ваше банкротство, и в сложной ситуации вам пойдут навстречу: предложат кредитные или ипотечные каникулы, рефинансирование или реструктуризацию.  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07384" y="2932727"/>
            <a:ext cx="3925274" cy="39252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771853" y="1504656"/>
            <a:ext cx="10542853" cy="137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lvl="0" indent="-144000">
              <a:lnSpc>
                <a:spcPct val="150000"/>
              </a:lnSpc>
              <a:buClr>
                <a:srgbClr val="EA5614"/>
              </a:buClr>
              <a:buFont typeface="Wingdings"/>
              <a:buChar char="§"/>
              <a:defRPr/>
            </a:pPr>
            <a:r>
              <a:rPr lang="ru-RU" sz="1400">
                <a:latin typeface="Gilroy"/>
              </a:rPr>
              <a:t>Д</a:t>
            </a:r>
            <a:r>
              <a:rPr lang="ru-RU" sz="1400">
                <a:latin typeface="Gilroy"/>
              </a:rPr>
              <a:t>олги </a:t>
            </a:r>
            <a:r>
              <a:rPr lang="ru-RU" sz="1400">
                <a:latin typeface="Gilroy"/>
              </a:rPr>
              <a:t>списывают только тогда, когда у </a:t>
            </a:r>
            <a:r>
              <a:rPr lang="ru-RU" sz="1400">
                <a:latin typeface="Gilroy"/>
              </a:rPr>
              <a:t>должника нет ни доходов, ни имущества</a:t>
            </a:r>
            <a:endParaRPr/>
          </a:p>
          <a:p>
            <a:pPr marL="144000" lvl="0" indent="-144000">
              <a:lnSpc>
                <a:spcPct val="150000"/>
              </a:lnSpc>
              <a:buClr>
                <a:srgbClr val="EA5614"/>
              </a:buClr>
              <a:buFont typeface="Wingdings"/>
              <a:buChar char="§"/>
              <a:defRPr/>
            </a:pPr>
            <a:r>
              <a:rPr lang="ru-RU" sz="1400">
                <a:latin typeface="Gilroy"/>
              </a:rPr>
              <a:t>Е</a:t>
            </a:r>
            <a:r>
              <a:rPr lang="ru-RU" sz="1400">
                <a:latin typeface="Gilroy"/>
              </a:rPr>
              <a:t>сли </a:t>
            </a:r>
            <a:r>
              <a:rPr lang="ru-RU" sz="1400">
                <a:latin typeface="Gilroy"/>
              </a:rPr>
              <a:t>суд усомнится в честности заявителя, на него могут завести дело о мошенничестве </a:t>
            </a:r>
            <a:endParaRPr lang="ru-RU" sz="1400">
              <a:latin typeface="Gilroy"/>
            </a:endParaRPr>
          </a:p>
          <a:p>
            <a:pPr marL="144000" lvl="0" indent="-144000">
              <a:lnSpc>
                <a:spcPct val="150000"/>
              </a:lnSpc>
              <a:buClr>
                <a:srgbClr val="EA5614"/>
              </a:buClr>
              <a:buFont typeface="Wingdings"/>
              <a:buChar char="§"/>
              <a:defRPr/>
            </a:pPr>
            <a:r>
              <a:rPr lang="ru-RU" sz="1400">
                <a:latin typeface="Gilroy"/>
              </a:rPr>
              <a:t>П</a:t>
            </a:r>
            <a:r>
              <a:rPr lang="ru-RU" sz="1400">
                <a:latin typeface="Gilroy"/>
              </a:rPr>
              <a:t>роцедура </a:t>
            </a:r>
            <a:r>
              <a:rPr lang="ru-RU" sz="1400">
                <a:latin typeface="Gilroy"/>
              </a:rPr>
              <a:t>банкротства через суд недешевая — варьируется от 50 000 до 300 000 </a:t>
            </a:r>
            <a:r>
              <a:rPr lang="ru-RU" sz="1400">
                <a:latin typeface="Gilroy"/>
              </a:rPr>
              <a:t>рублей</a:t>
            </a:r>
            <a:endParaRPr/>
          </a:p>
          <a:p>
            <a:pPr marL="144000" lvl="0" indent="-144000">
              <a:lnSpc>
                <a:spcPct val="150000"/>
              </a:lnSpc>
              <a:buClr>
                <a:srgbClr val="EA5614"/>
              </a:buClr>
              <a:buFont typeface="Wingdings"/>
              <a:buChar char="§"/>
              <a:defRPr/>
            </a:pPr>
            <a:r>
              <a:rPr lang="ru-RU" sz="1400">
                <a:latin typeface="Gilroy"/>
              </a:rPr>
              <a:t>Упрощенная процедура не всегда доступна – по данным 2024 г. только </a:t>
            </a:r>
            <a:r>
              <a:rPr lang="ru-RU" sz="1400">
                <a:latin typeface="Gilroy"/>
              </a:rPr>
              <a:t>16 тыс. </a:t>
            </a:r>
            <a:r>
              <a:rPr lang="ru-RU" sz="1400">
                <a:latin typeface="Gilroy"/>
              </a:rPr>
              <a:t>человек</a:t>
            </a:r>
            <a:endParaRPr lang="ru-RU" sz="1400">
              <a:latin typeface="Gilro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113658" y="2240812"/>
            <a:ext cx="3898542" cy="2270800"/>
          </a:xfrm>
          <a:prstGeom prst="rect">
            <a:avLst/>
          </a:prstGeom>
          <a:gradFill>
            <a:gsLst>
              <a:gs pos="0">
                <a:schemeClr val="bg1"/>
              </a:gs>
              <a:gs pos="43000">
                <a:srgbClr val="F8F8F8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1531">
              <a:lnSpc>
                <a:spcPct val="80000"/>
              </a:lnSpc>
              <a:defRPr/>
            </a:pPr>
            <a:endParaRPr lang="ru-RU" sz="1200">
              <a:solidFill>
                <a:schemeClr val="bg1"/>
              </a:solidFill>
              <a:latin typeface="Gilroy Medium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99008" y="2249521"/>
            <a:ext cx="3898542" cy="2270800"/>
          </a:xfrm>
          <a:prstGeom prst="rect">
            <a:avLst/>
          </a:prstGeom>
          <a:gradFill>
            <a:gsLst>
              <a:gs pos="0">
                <a:schemeClr val="bg1"/>
              </a:gs>
              <a:gs pos="43000">
                <a:srgbClr val="F8F8F8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1531">
              <a:lnSpc>
                <a:spcPct val="80000"/>
              </a:lnSpc>
              <a:defRPr/>
            </a:pPr>
            <a:endParaRPr lang="ru-RU" sz="1200">
              <a:solidFill>
                <a:schemeClr val="bg1"/>
              </a:solidFill>
              <a:latin typeface="Gilroy Medium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512335" y="290092"/>
            <a:ext cx="7144552" cy="373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Немного статистики  </a:t>
            </a:r>
            <a:endParaRPr lang="ru-RU" sz="2000" b="1">
              <a:solidFill>
                <a:srgbClr val="2B2C84"/>
              </a:solidFill>
              <a:latin typeface="Gilroy SemiBold"/>
              <a:ea typeface="Verdana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16113" y="2632359"/>
            <a:ext cx="2769113" cy="1250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rgbClr val="EA5614"/>
                </a:solidFill>
                <a:latin typeface="Gilroy Bold"/>
              </a:rPr>
              <a:t>431,9 </a:t>
            </a:r>
            <a:r>
              <a:rPr lang="ru-RU" sz="1400">
                <a:solidFill>
                  <a:srgbClr val="EA5614"/>
                </a:solidFill>
                <a:latin typeface="Gilroy Bold"/>
              </a:rPr>
              <a:t>тыс. чел.</a:t>
            </a:r>
            <a:endParaRPr/>
          </a:p>
          <a:p>
            <a:pPr algn="ctr">
              <a:defRPr/>
            </a:pPr>
            <a:r>
              <a:rPr lang="ru-RU" sz="1400">
                <a:latin typeface="Gilroy"/>
              </a:rPr>
              <a:t>признаны банкротами в 2024 г</a:t>
            </a:r>
            <a:r>
              <a:rPr lang="ru-RU"/>
              <a:t>.</a:t>
            </a:r>
            <a:endParaRPr/>
          </a:p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360947" y="6041727"/>
            <a:ext cx="106292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>
                <a:latin typeface="Gilroy"/>
              </a:rPr>
              <a:t>Статистика по данным Единого федерального реестра сведений о банкротстве</a:t>
            </a:r>
            <a:endParaRPr/>
          </a:p>
          <a:p>
            <a:pPr>
              <a:defRPr/>
            </a:pPr>
            <a:r>
              <a:rPr lang="ru-RU" sz="900" u="sng">
                <a:latin typeface="Gilroy"/>
              </a:rPr>
              <a:t>Справочно</a:t>
            </a:r>
            <a:r>
              <a:rPr lang="ru-RU" sz="900">
                <a:latin typeface="Gilroy"/>
              </a:rPr>
              <a:t>: с 1 </a:t>
            </a:r>
            <a:r>
              <a:rPr lang="ru-RU" sz="900">
                <a:latin typeface="Gilroy"/>
              </a:rPr>
              <a:t>апреля по 1 октября 2022 года </a:t>
            </a:r>
            <a:r>
              <a:rPr lang="ru-RU" sz="900">
                <a:latin typeface="Gilroy"/>
              </a:rPr>
              <a:t>действовал мораторий </a:t>
            </a:r>
            <a:r>
              <a:rPr lang="ru-RU" sz="900">
                <a:latin typeface="Gilroy"/>
              </a:rPr>
              <a:t>на возбуждение дел о банкротстве по заявлениям, подаваемым кредиторами, в отношении юридических лиц и граждан, в том числе индивидуальных предпринимателей</a:t>
            </a:r>
            <a:r>
              <a:rPr lang="ru-RU" sz="900">
                <a:latin typeface="Gilroy"/>
              </a:rPr>
              <a:t>. </a:t>
            </a:r>
            <a:endParaRPr lang="ru-RU" sz="900">
              <a:latin typeface="Gilroy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171798" y="2659534"/>
            <a:ext cx="3796974" cy="91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rgbClr val="EA5614"/>
                </a:solidFill>
                <a:latin typeface="Gilroy Bold"/>
              </a:rPr>
              <a:t>на</a:t>
            </a:r>
            <a:r>
              <a:rPr lang="ru-RU">
                <a:solidFill>
                  <a:srgbClr val="2B2B2B"/>
                </a:solidFill>
                <a:latin typeface="PT Sans"/>
              </a:rPr>
              <a:t> </a:t>
            </a:r>
            <a:r>
              <a:rPr lang="ru-RU" sz="4000">
                <a:solidFill>
                  <a:srgbClr val="EA5614"/>
                </a:solidFill>
                <a:latin typeface="Gilroy Bold"/>
              </a:rPr>
              <a:t>23,6 </a:t>
            </a:r>
            <a:r>
              <a:rPr lang="ru-RU" sz="1400">
                <a:solidFill>
                  <a:srgbClr val="EA5614"/>
                </a:solidFill>
                <a:latin typeface="Gilroy Bold"/>
              </a:rPr>
              <a:t>%</a:t>
            </a:r>
            <a:r>
              <a:rPr lang="ru-RU">
                <a:solidFill>
                  <a:srgbClr val="2B2B2B"/>
                </a:solidFill>
                <a:latin typeface="PT Sans"/>
              </a:rPr>
              <a:t> </a:t>
            </a:r>
            <a:endParaRPr/>
          </a:p>
          <a:p>
            <a:pPr algn="ctr">
              <a:defRPr/>
            </a:pPr>
            <a:r>
              <a:rPr lang="ru-RU" sz="1400">
                <a:latin typeface="Gilroy"/>
              </a:rPr>
              <a:t>выросло </a:t>
            </a:r>
            <a:r>
              <a:rPr lang="ru-RU" sz="1400">
                <a:latin typeface="Gilroy"/>
              </a:rPr>
              <a:t>число банкротств в 2024 г.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119602" y="2240812"/>
            <a:ext cx="3898542" cy="2270800"/>
          </a:xfrm>
          <a:prstGeom prst="rect">
            <a:avLst/>
          </a:prstGeom>
          <a:gradFill>
            <a:gsLst>
              <a:gs pos="0">
                <a:schemeClr val="bg1"/>
              </a:gs>
              <a:gs pos="43000">
                <a:srgbClr val="F8F8F8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1531">
              <a:lnSpc>
                <a:spcPct val="80000"/>
              </a:lnSpc>
              <a:defRPr/>
            </a:pPr>
            <a:endParaRPr lang="ru-RU" sz="1200">
              <a:solidFill>
                <a:schemeClr val="bg1"/>
              </a:solidFill>
              <a:latin typeface="Gilroy Medium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169034" y="2626605"/>
            <a:ext cx="3808134" cy="131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EA5614"/>
                </a:solidFill>
                <a:latin typeface="Gilroy Bold"/>
              </a:rPr>
              <a:t>Регионы-лидеры</a:t>
            </a:r>
            <a:r>
              <a:rPr lang="ru-RU" sz="4000">
                <a:solidFill>
                  <a:srgbClr val="EA5614"/>
                </a:solidFill>
                <a:latin typeface="Gilroy Bold"/>
              </a:rPr>
              <a:t> </a:t>
            </a:r>
            <a:r>
              <a:rPr lang="ru-RU">
                <a:solidFill>
                  <a:srgbClr val="2B2B2B"/>
                </a:solidFill>
                <a:latin typeface="PT Sans"/>
              </a:rPr>
              <a:t> </a:t>
            </a:r>
            <a:endParaRPr/>
          </a:p>
          <a:p>
            <a:pPr algn="ctr">
              <a:defRPr/>
            </a:pPr>
            <a:r>
              <a:rPr lang="ru-RU" sz="1400">
                <a:latin typeface="Gilroy"/>
              </a:rPr>
              <a:t>Краснодарский Алтайский края, Свердловская Челябинская и Омская области. </a:t>
            </a:r>
            <a:endParaRPr/>
          </a:p>
          <a:p>
            <a:pPr algn="ctr">
              <a:defRPr/>
            </a:pPr>
            <a:endParaRPr lang="ru-RU" sz="1400">
              <a:latin typeface="Gilroy"/>
            </a:endParaRPr>
          </a:p>
        </p:txBody>
      </p:sp>
      <p:pic>
        <p:nvPicPr>
          <p:cNvPr id="11" name="3Artboard 36@10x.png" descr="3Artboard 36@10x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78042" y="4039997"/>
            <a:ext cx="234031" cy="234031"/>
          </a:xfrm>
          <a:prstGeom prst="rect">
            <a:avLst/>
          </a:prstGeom>
          <a:ln w="3175">
            <a:miter lim="400000"/>
          </a:ln>
        </p:spPr>
      </p:pic>
      <p:pic>
        <p:nvPicPr>
          <p:cNvPr id="12" name="3Artboard 49@10x.png" descr="3Artboard 49@10x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09571" y="3968506"/>
            <a:ext cx="193597" cy="289168"/>
          </a:xfrm>
          <a:prstGeom prst="rect">
            <a:avLst/>
          </a:prstGeom>
          <a:ln w="3175">
            <a:miter lim="400000"/>
          </a:ln>
        </p:spPr>
      </p:pic>
      <p:pic>
        <p:nvPicPr>
          <p:cNvPr id="13" name="3Artboard 106@10x.png" descr="3Artboard 106@10x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10594" y="4019630"/>
            <a:ext cx="297746" cy="24505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877683" y="2826735"/>
            <a:ext cx="3898542" cy="2270800"/>
          </a:xfrm>
          <a:prstGeom prst="rect">
            <a:avLst/>
          </a:prstGeom>
          <a:gradFill>
            <a:gsLst>
              <a:gs pos="0">
                <a:schemeClr val="bg1"/>
              </a:gs>
              <a:gs pos="43000">
                <a:srgbClr val="F8F8F8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1531">
              <a:lnSpc>
                <a:spcPct val="80000"/>
              </a:lnSpc>
              <a:defRPr/>
            </a:pPr>
            <a:endParaRPr lang="ru-RU" sz="1200">
              <a:solidFill>
                <a:schemeClr val="bg1"/>
              </a:solidFill>
              <a:latin typeface="Gilroy Medium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6990990" y="2814704"/>
            <a:ext cx="3898542" cy="2270800"/>
          </a:xfrm>
          <a:prstGeom prst="rect">
            <a:avLst/>
          </a:prstGeom>
          <a:gradFill>
            <a:gsLst>
              <a:gs pos="0">
                <a:schemeClr val="bg1"/>
              </a:gs>
              <a:gs pos="43000">
                <a:srgbClr val="F8F8F8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1531">
              <a:lnSpc>
                <a:spcPct val="80000"/>
              </a:lnSpc>
              <a:defRPr/>
            </a:pPr>
            <a:endParaRPr lang="ru-RU" sz="1200">
              <a:solidFill>
                <a:schemeClr val="bg1"/>
              </a:solidFill>
              <a:latin typeface="Gilroy Medium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512335" y="290092"/>
            <a:ext cx="7144552" cy="373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Что такое банкротство? 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429195" y="3502984"/>
            <a:ext cx="2878110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EA5614"/>
                </a:solidFill>
                <a:latin typeface="Gilroy"/>
              </a:rPr>
              <a:t>Для должника банкротство </a:t>
            </a:r>
            <a:r>
              <a:rPr lang="ru-RU" sz="1400">
                <a:latin typeface="Gilroy"/>
              </a:rPr>
              <a:t>— это способ избавиться от долгов, отсрочить уплату штрафов, неустойки и пеней. </a:t>
            </a:r>
            <a:endParaRPr lang="en-US" sz="1400">
              <a:latin typeface="Gilroy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367715" y="3502984"/>
            <a:ext cx="3199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EA5614"/>
                </a:solidFill>
                <a:latin typeface="Gilroy"/>
              </a:rPr>
              <a:t>Для кредиторов </a:t>
            </a:r>
            <a:r>
              <a:rPr lang="ru-RU" sz="1400">
                <a:latin typeface="Gilroy"/>
              </a:rPr>
              <a:t>— </a:t>
            </a:r>
            <a:endParaRPr lang="ru-RU" sz="1400">
              <a:latin typeface="Gilroy"/>
            </a:endParaRPr>
          </a:p>
          <a:p>
            <a:pPr>
              <a:defRPr/>
            </a:pPr>
            <a:r>
              <a:rPr lang="ru-RU" sz="1400">
                <a:latin typeface="Gilroy"/>
              </a:rPr>
              <a:t>возможность </a:t>
            </a:r>
            <a:r>
              <a:rPr lang="ru-RU" sz="1400">
                <a:latin typeface="Gilroy"/>
              </a:rPr>
              <a:t>получить от него хоть что-то в счёт долга.</a:t>
            </a:r>
            <a:endParaRPr/>
          </a:p>
          <a:p>
            <a:pPr>
              <a:defRPr/>
            </a:pPr>
            <a:endParaRPr lang="en-US" sz="1200">
              <a:latin typeface="Gilroy"/>
            </a:endParaRPr>
          </a:p>
        </p:txBody>
      </p:sp>
      <p:cxnSp>
        <p:nvCxnSpPr>
          <p:cNvPr id="26" name="Прямая соединительная линия 25"/>
          <p:cNvCxnSpPr>
            <a:cxnSpLocks/>
          </p:cNvCxnSpPr>
          <p:nvPr/>
        </p:nvCxnSpPr>
        <p:spPr bwMode="auto">
          <a:xfrm>
            <a:off x="5928708" y="2721948"/>
            <a:ext cx="0" cy="2360057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27000">
                  <a:srgbClr val="7272AD"/>
                </a:gs>
                <a:gs pos="53000">
                  <a:srgbClr val="2B2C84"/>
                </a:gs>
                <a:gs pos="75010">
                  <a:srgbClr val="9798C3"/>
                </a:gs>
                <a:gs pos="100000">
                  <a:schemeClr val="bg1"/>
                </a:gs>
              </a:gsLst>
              <a:lin ang="162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868653" y="1636295"/>
            <a:ext cx="1708484" cy="170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34302" y="1637212"/>
            <a:ext cx="1798089" cy="17980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512335" y="284155"/>
            <a:ext cx="7144552" cy="373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При каких условиях возможно банкротство</a:t>
            </a:r>
            <a:r>
              <a:rPr lang="en-US" sz="2000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?</a:t>
            </a:r>
            <a:endParaRPr lang="ru-RU" sz="2000" b="1">
              <a:solidFill>
                <a:srgbClr val="2B2C84"/>
              </a:solidFill>
              <a:latin typeface="Gilroy SemiBold"/>
              <a:ea typeface="Verdana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764977" y="2282563"/>
          <a:ext cx="10503914" cy="3168915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{5C22544A-7EE6-4342-B048-85BDC9FD1C3A}</a:tableStyleId>
              </a:tblPr>
              <a:tblGrid>
                <a:gridCol w="5251374"/>
                <a:gridCol w="5252540"/>
              </a:tblGrid>
              <a:tr h="402115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>
                          <a:solidFill>
                            <a:srgbClr val="EA5614"/>
                          </a:solidFill>
                          <a:latin typeface="Gilroy"/>
                          <a:ea typeface="+mn-ea"/>
                          <a:cs typeface="+mn-cs"/>
                        </a:rPr>
                        <a:t>Обращение в суд обязательно </a:t>
                      </a:r>
                      <a:endParaRPr/>
                    </a:p>
                  </a:txBody>
                  <a:tcPr marL="63500" marR="63500" marT="63500" marB="63500" anchor="ctr">
                    <a:lnL w="12700" algn="ctr">
                      <a:solidFill>
                        <a:schemeClr val="bg1">
                          <a:lumMod val="8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8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>
                          <a:solidFill>
                            <a:srgbClr val="EA5614"/>
                          </a:solidFill>
                          <a:latin typeface="Gilroy"/>
                          <a:ea typeface="+mn-ea"/>
                          <a:cs typeface="+mn-cs"/>
                        </a:rPr>
                        <a:t>Обращение в суд по желанию </a:t>
                      </a:r>
                      <a:endParaRPr/>
                    </a:p>
                  </a:txBody>
                  <a:tcPr marL="63500" marR="63500" marT="63500" marB="63500" anchor="ctr">
                    <a:lnL w="12700" algn="ctr">
                      <a:solidFill>
                        <a:schemeClr val="bg1">
                          <a:lumMod val="8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8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32419">
                <a:tc>
                  <a:txBody>
                    <a:bodyPr/>
                    <a:p>
                      <a:pPr marL="0" indent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buClr>
                          <a:srgbClr val="EA5614"/>
                        </a:buClr>
                        <a:buFont typeface="Wingdings"/>
                        <a:buNone/>
                        <a:defRPr/>
                      </a:pPr>
                      <a:endParaRPr lang="ru-RU" sz="16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  <a:p>
                      <a:pPr marL="742950" lvl="1" indent="-28575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buClr>
                          <a:srgbClr val="EA5614"/>
                        </a:buClr>
                        <a:buFont typeface="Wingdings"/>
                        <a:buChar char="§"/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Сумма 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долгов: более 500 000 ₽</a:t>
                      </a:r>
                      <a:endParaRPr/>
                    </a:p>
                    <a:p>
                      <a:pPr marL="285750" indent="-28575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buClr>
                          <a:srgbClr val="EA5614"/>
                        </a:buClr>
                        <a:buFont typeface="Wingdings"/>
                        <a:buChar char="§"/>
                        <a:defRPr/>
                      </a:pPr>
                      <a:endParaRPr lang="ru-RU" sz="16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 </a:t>
                      </a:r>
                      <a:endParaRPr/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 </a:t>
                      </a:r>
                      <a:endParaRPr/>
                    </a:p>
                  </a:txBody>
                  <a:tcPr marL="63500" marR="63500" marT="63500" marB="63500">
                    <a:lnL w="12700" algn="ctr">
                      <a:solidFill>
                        <a:schemeClr val="bg1">
                          <a:lumMod val="8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8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285750" indent="-285750">
                        <a:lnSpc>
                          <a:spcPct val="114999"/>
                        </a:lnSpc>
                        <a:spcAft>
                          <a:spcPts val="0"/>
                        </a:spcAft>
                        <a:buClr>
                          <a:srgbClr val="EA5614"/>
                        </a:buClr>
                        <a:buFont typeface="Wingdings"/>
                        <a:buChar char="§"/>
                        <a:defRPr/>
                      </a:pPr>
                      <a:endParaRPr lang="ru-RU" sz="16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lnSpc>
                          <a:spcPct val="114999"/>
                        </a:lnSpc>
                        <a:spcAft>
                          <a:spcPts val="0"/>
                        </a:spcAft>
                        <a:buClr>
                          <a:srgbClr val="EA5614"/>
                        </a:buClr>
                        <a:buFont typeface="Wingdings"/>
                        <a:buChar char="§"/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Сумма 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долгов: до 500 000 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₽</a:t>
                      </a:r>
                      <a:endParaRPr/>
                    </a:p>
                    <a:p>
                      <a:pPr marL="742950" lvl="1" indent="-285750">
                        <a:lnSpc>
                          <a:spcPct val="114999"/>
                        </a:lnSpc>
                        <a:spcAft>
                          <a:spcPts val="0"/>
                        </a:spcAft>
                        <a:buClr>
                          <a:srgbClr val="EA5614"/>
                        </a:buClr>
                        <a:buFont typeface="Wingdings"/>
                        <a:buChar char="§"/>
                        <a:defRPr/>
                      </a:pPr>
                      <a:endParaRPr lang="ru-RU" sz="16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 </a:t>
                      </a:r>
                      <a:endParaRPr/>
                    </a:p>
                  </a:txBody>
                  <a:tcPr marL="63500" marR="63500" marT="63500" marB="63500">
                    <a:lnL w="12700" algn="ctr">
                      <a:solidFill>
                        <a:schemeClr val="bg1">
                          <a:lumMod val="8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8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noFill/>
                  </a:tcPr>
                </a:tc>
              </a:tr>
              <a:tr h="1232419">
                <a:tc gridSpan="2">
                  <a:txBody>
                    <a:bodyPr/>
                    <a:p>
                      <a:pPr marL="2743200" lvl="6" indent="0">
                        <a:lnSpc>
                          <a:spcPct val="114999"/>
                        </a:lnSpc>
                        <a:spcAft>
                          <a:spcPts val="0"/>
                        </a:spcAft>
                        <a:buClr>
                          <a:srgbClr val="EA5614"/>
                        </a:buClr>
                        <a:buFont typeface="Wingdings"/>
                        <a:buNone/>
                        <a:defRPr/>
                      </a:pPr>
                      <a:endParaRPr lang="ru-RU" sz="16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  <a:p>
                      <a:pPr marL="3028950" lvl="6" indent="-285750">
                        <a:lnSpc>
                          <a:spcPct val="114999"/>
                        </a:lnSpc>
                        <a:spcAft>
                          <a:spcPts val="0"/>
                        </a:spcAft>
                        <a:buClr>
                          <a:srgbClr val="EA5614"/>
                        </a:buClr>
                        <a:buFont typeface="Wingdings"/>
                        <a:buChar char="§"/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Обстоятельства, которые не позволяют погасить долг  </a:t>
                      </a:r>
                      <a:endParaRPr lang="ru-RU" sz="16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>
                          <a:lumMod val="85000"/>
                        </a:schemeClr>
                      </a:solidFill>
                    </a:lnL>
                    <a:lnR w="12700" algn="ctr">
                      <a:solidFill>
                        <a:schemeClr val="bg1">
                          <a:lumMod val="85000"/>
                        </a:schemeClr>
                      </a:solidFill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noFill/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20915984">
            <a:off x="1455704" y="3924355"/>
            <a:ext cx="1870166" cy="1870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1576252" y="1827310"/>
            <a:ext cx="9253201" cy="1603868"/>
          </a:xfrm>
          <a:prstGeom prst="rect">
            <a:avLst/>
          </a:prstGeom>
          <a:gradFill>
            <a:gsLst>
              <a:gs pos="0">
                <a:schemeClr val="bg1"/>
              </a:gs>
              <a:gs pos="43000">
                <a:srgbClr val="F8F8F8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1531">
              <a:lnSpc>
                <a:spcPct val="80000"/>
              </a:lnSpc>
              <a:defRPr/>
            </a:pPr>
            <a:endParaRPr lang="ru-RU" sz="1200">
              <a:solidFill>
                <a:schemeClr val="bg1"/>
              </a:solidFill>
              <a:latin typeface="Gilroy Medium"/>
            </a:endParaRPr>
          </a:p>
        </p:txBody>
      </p:sp>
      <p:graphicFrame>
        <p:nvGraphicFramePr>
          <p:cNvPr id="2" name="Таблица 1"/>
          <p:cNvGraphicFramePr>
            <a:graphicFrameLocks xmlns:a="http://schemas.openxmlformats.org/drawingml/2006/main" noGrp="1"/>
          </p:cNvGraphicFramePr>
          <p:nvPr/>
        </p:nvGraphicFramePr>
        <p:xfrm>
          <a:off x="1419499" y="1828800"/>
          <a:ext cx="9494593" cy="3631108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{5C22544A-7EE6-4342-B048-85BDC9FD1C3A}</a:tableStyleId>
              </a:tblPr>
              <a:tblGrid>
                <a:gridCol w="1280012"/>
                <a:gridCol w="4317736"/>
                <a:gridCol w="3896845"/>
              </a:tblGrid>
              <a:tr h="1279028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>
                          <a:solidFill>
                            <a:srgbClr val="EA5614"/>
                          </a:solidFill>
                          <a:latin typeface="Gilroy"/>
                          <a:ea typeface="+mn-ea"/>
                          <a:cs typeface="+mn-cs"/>
                        </a:rPr>
                        <a:t>Упрощенная 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Сумма долга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&gt;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25 000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&lt;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1 000 000 </a:t>
                      </a:r>
                      <a:r>
                        <a:rPr lang="ru-RU" sz="105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+mn-cs"/>
                        </a:rPr>
                        <a:t>₱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+mn-cs"/>
                        </a:rPr>
                        <a:t> 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Нет доходов и имущества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Исполнительное производство завершено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Новое исполнительное производство не запущено</a:t>
                      </a:r>
                      <a:endParaRPr lang="ru-RU" sz="12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1">
                        <a:solidFill>
                          <a:srgbClr val="EA5614"/>
                        </a:solidFill>
                        <a:latin typeface="Gilroy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>
                          <a:solidFill>
                            <a:srgbClr val="EA5614"/>
                          </a:solidFill>
                          <a:latin typeface="Gilroy"/>
                          <a:ea typeface="+mn-ea"/>
                          <a:cs typeface="+mn-cs"/>
                        </a:rPr>
                        <a:t>Судебная 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Сумма долга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&gt; 500 000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+mn-cs"/>
                        </a:rPr>
                        <a:t>₱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+mn-cs"/>
                        </a:rPr>
                        <a:t> 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Исполнительное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 производство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не завершено </a:t>
                      </a:r>
                      <a:endParaRPr lang="ru-RU" sz="12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392435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657595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затраты </a:t>
                      </a: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Бесплатно </a:t>
                      </a: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50 000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₽</a:t>
                      </a: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651025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гос.орган</a:t>
                      </a: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МФЦ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Суд 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651025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сроки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От полугода 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1-3 года 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512335" y="284155"/>
            <a:ext cx="7144552" cy="373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Виды процедур банкротства</a:t>
            </a:r>
            <a:endParaRPr lang="ru-RU" sz="2000" b="1">
              <a:solidFill>
                <a:srgbClr val="2B2C84"/>
              </a:solidFill>
              <a:latin typeface="Gilroy SemiBold"/>
              <a:ea typeface="Verdana"/>
              <a:cs typeface="Arial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7184764" y="3321623"/>
            <a:ext cx="0" cy="2360057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27000">
                  <a:srgbClr val="EA5614"/>
                </a:gs>
                <a:gs pos="53000">
                  <a:srgbClr val="EA5614"/>
                </a:gs>
                <a:gs pos="75010">
                  <a:srgbClr val="EA5614"/>
                </a:gs>
                <a:gs pos="100000">
                  <a:schemeClr val="bg1"/>
                </a:gs>
              </a:gsLst>
              <a:lin ang="162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3Artboard 11@10x.png" descr="3Artboard 11@10x.png"/>
          <p:cNvPicPr>
            <a:picLocks noChangeAspect="1"/>
          </p:cNvPicPr>
          <p:nvPr/>
        </p:nvPicPr>
        <p:blipFill>
          <a:blip r:embed="rId2">
            <a:biLevel thresh="50000"/>
          </a:blip>
          <a:stretch/>
        </p:blipFill>
        <p:spPr bwMode="auto">
          <a:xfrm>
            <a:off x="1204415" y="3629095"/>
            <a:ext cx="148136" cy="148136"/>
          </a:xfrm>
          <a:prstGeom prst="rect">
            <a:avLst/>
          </a:prstGeom>
          <a:ln w="3175">
            <a:miter lim="400000"/>
          </a:ln>
        </p:spPr>
      </p:pic>
      <p:pic>
        <p:nvPicPr>
          <p:cNvPr id="10" name="3Artboard 33@10x.png" descr="3Artboard 33@10x.png"/>
          <p:cNvPicPr>
            <a:picLocks noChangeAspect="1"/>
          </p:cNvPicPr>
          <p:nvPr/>
        </p:nvPicPr>
        <p:blipFill>
          <a:blip r:embed="rId3">
            <a:biLevel thresh="50000"/>
          </a:blip>
          <a:stretch/>
        </p:blipFill>
        <p:spPr bwMode="auto">
          <a:xfrm>
            <a:off x="1217363" y="4262961"/>
            <a:ext cx="132469" cy="178412"/>
          </a:xfrm>
          <a:prstGeom prst="rect">
            <a:avLst/>
          </a:prstGeom>
          <a:ln w="3175">
            <a:miter lim="400000"/>
          </a:ln>
        </p:spPr>
      </p:pic>
      <p:pic>
        <p:nvPicPr>
          <p:cNvPr id="11" name="3Artboard 52@10x.png" descr="3Artboard 52@10x.png"/>
          <p:cNvPicPr>
            <a:picLocks noChangeAspect="1"/>
          </p:cNvPicPr>
          <p:nvPr/>
        </p:nvPicPr>
        <p:blipFill>
          <a:blip r:embed="rId4">
            <a:biLevel thresh="50000"/>
          </a:blip>
          <a:stretch/>
        </p:blipFill>
        <p:spPr bwMode="auto">
          <a:xfrm>
            <a:off x="1215883" y="4927994"/>
            <a:ext cx="148914" cy="143214"/>
          </a:xfrm>
          <a:prstGeom prst="rect">
            <a:avLst/>
          </a:prstGeom>
          <a:ln w="3175">
            <a:miter lim="400000"/>
          </a:ln>
        </p:spPr>
      </p:pic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2989638" y="3200621"/>
            <a:ext cx="0" cy="2360057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27000">
                  <a:srgbClr val="EA5614"/>
                </a:gs>
                <a:gs pos="53000">
                  <a:srgbClr val="EA5614"/>
                </a:gs>
                <a:gs pos="75010">
                  <a:srgbClr val="EA5614"/>
                </a:gs>
                <a:gs pos="100000">
                  <a:schemeClr val="bg1"/>
                </a:gs>
              </a:gsLst>
              <a:lin ang="162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72494" y="1724754"/>
            <a:ext cx="1523543" cy="1523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132346" y="3104146"/>
            <a:ext cx="11971422" cy="1467854"/>
          </a:xfrm>
          <a:prstGeom prst="rect">
            <a:avLst/>
          </a:prstGeom>
          <a:gradFill>
            <a:gsLst>
              <a:gs pos="0">
                <a:schemeClr val="bg1"/>
              </a:gs>
              <a:gs pos="43000">
                <a:srgbClr val="F8F8F8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1531">
              <a:lnSpc>
                <a:spcPct val="80000"/>
              </a:lnSpc>
              <a:defRPr/>
            </a:pPr>
            <a:endParaRPr lang="ru-RU" sz="1200">
              <a:solidFill>
                <a:schemeClr val="bg1"/>
              </a:solidFill>
              <a:latin typeface="Gilroy Medium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72452" y="3343874"/>
            <a:ext cx="1403685" cy="587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ru-RU" sz="1400">
                <a:latin typeface="Gilroy"/>
              </a:rPr>
              <a:t>сбор документов</a:t>
            </a: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071812" y="3343874"/>
            <a:ext cx="1309062" cy="587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>
                <a:latin typeface="Gilroy"/>
              </a:rPr>
              <a:t>оплата госпошлины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318813" y="3291623"/>
            <a:ext cx="1992378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>
                <a:latin typeface="Gilroy"/>
              </a:rPr>
              <a:t>назначение </a:t>
            </a:r>
            <a:r>
              <a:rPr lang="ru-RU" sz="1400">
                <a:latin typeface="Gilroy"/>
              </a:rPr>
              <a:t>финансового управляющего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961847" y="3326457"/>
            <a:ext cx="1680390" cy="587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>
                <a:latin typeface="Gilroy"/>
              </a:rPr>
              <a:t>подача документов в суд</a:t>
            </a:r>
            <a:endParaRPr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511135" y="3343874"/>
            <a:ext cx="1571328" cy="587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ru-RU" sz="1400">
                <a:latin typeface="Gilroy"/>
              </a:rPr>
              <a:t>рассмотрение дела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0600272" y="3343874"/>
            <a:ext cx="1414170" cy="587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>
                <a:latin typeface="Gilroy"/>
              </a:rPr>
              <a:t>р</a:t>
            </a:r>
            <a:r>
              <a:rPr lang="ru-RU" sz="1400">
                <a:latin typeface="Gilroy"/>
              </a:rPr>
              <a:t>ешение</a:t>
            </a:r>
            <a:br>
              <a:rPr lang="ru-RU" sz="1400">
                <a:latin typeface="Gilroy"/>
              </a:rPr>
            </a:br>
            <a:r>
              <a:rPr lang="ru-RU" sz="1400">
                <a:latin typeface="Gilroy"/>
              </a:rPr>
              <a:t>суда</a:t>
            </a:r>
            <a:endParaRPr lang="ru-RU" sz="1400">
              <a:latin typeface="Gilroy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 bwMode="auto">
          <a:xfrm>
            <a:off x="283735" y="236029"/>
            <a:ext cx="7144552" cy="373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Основные этапы процедуры банкротства</a:t>
            </a:r>
            <a:endParaRPr lang="ru-RU" sz="2000" b="1">
              <a:solidFill>
                <a:srgbClr val="2B2C84"/>
              </a:solidFill>
              <a:latin typeface="Gilroy SemiBold"/>
              <a:ea typeface="Verdana"/>
              <a:cs typeface="Arial"/>
            </a:endParaRP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1768643" y="3320714"/>
            <a:ext cx="0" cy="782053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27000">
                  <a:srgbClr val="EA5614"/>
                </a:gs>
                <a:gs pos="53000">
                  <a:srgbClr val="EA5614"/>
                </a:gs>
                <a:gs pos="75010">
                  <a:srgbClr val="EA5614"/>
                </a:gs>
                <a:gs pos="100000">
                  <a:schemeClr val="bg1"/>
                </a:gs>
              </a:gsLst>
              <a:lin ang="162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cxnSpLocks/>
          </p:cNvCxnSpPr>
          <p:nvPr/>
        </p:nvCxnSpPr>
        <p:spPr bwMode="auto">
          <a:xfrm>
            <a:off x="3597446" y="3308683"/>
            <a:ext cx="0" cy="782053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27000">
                  <a:srgbClr val="EA5614"/>
                </a:gs>
                <a:gs pos="53000">
                  <a:srgbClr val="EA5614"/>
                </a:gs>
                <a:gs pos="75010">
                  <a:srgbClr val="EA5614"/>
                </a:gs>
                <a:gs pos="100000">
                  <a:schemeClr val="bg1"/>
                </a:gs>
              </a:gsLst>
              <a:lin ang="162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 bwMode="auto">
          <a:xfrm>
            <a:off x="5943601" y="3296652"/>
            <a:ext cx="0" cy="782053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27000">
                  <a:srgbClr val="EA5614"/>
                </a:gs>
                <a:gs pos="53000">
                  <a:srgbClr val="EA5614"/>
                </a:gs>
                <a:gs pos="75010">
                  <a:srgbClr val="EA5614"/>
                </a:gs>
                <a:gs pos="100000">
                  <a:schemeClr val="bg1"/>
                </a:gs>
              </a:gsLst>
              <a:lin ang="162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 bwMode="auto">
          <a:xfrm>
            <a:off x="8121317" y="3296652"/>
            <a:ext cx="0" cy="782053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27000">
                  <a:srgbClr val="EA5614"/>
                </a:gs>
                <a:gs pos="53000">
                  <a:srgbClr val="EA5614"/>
                </a:gs>
                <a:gs pos="75010">
                  <a:srgbClr val="EA5614"/>
                </a:gs>
                <a:gs pos="100000">
                  <a:schemeClr val="bg1"/>
                </a:gs>
              </a:gsLst>
              <a:lin ang="162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cxnSpLocks/>
          </p:cNvCxnSpPr>
          <p:nvPr/>
        </p:nvCxnSpPr>
        <p:spPr bwMode="auto">
          <a:xfrm>
            <a:off x="10154653" y="3284620"/>
            <a:ext cx="0" cy="782053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27000">
                  <a:srgbClr val="EA5614"/>
                </a:gs>
                <a:gs pos="53000">
                  <a:srgbClr val="EA5614"/>
                </a:gs>
                <a:gs pos="75010">
                  <a:srgbClr val="EA5614"/>
                </a:gs>
                <a:gs pos="100000">
                  <a:schemeClr val="bg1"/>
                </a:gs>
              </a:gsLst>
              <a:lin ang="162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69433" y="1876926"/>
            <a:ext cx="1175084" cy="11750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24358" y="1767381"/>
            <a:ext cx="1375610" cy="13756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17347" y="1835447"/>
            <a:ext cx="1130968" cy="113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379243" y="1925050"/>
            <a:ext cx="1191125" cy="11911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80475" y="1816768"/>
            <a:ext cx="1263314" cy="126331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442159" y="1888957"/>
            <a:ext cx="1207169" cy="1207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766356" y="4380412"/>
            <a:ext cx="383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4000">
                <a:solidFill>
                  <a:srgbClr val="F5AC8B"/>
                </a:solidFill>
                <a:latin typeface="Gilroy Bold"/>
              </a:rPr>
              <a:t>1</a:t>
            </a:r>
            <a:endParaRPr/>
          </a:p>
        </p:txBody>
      </p:sp>
      <p:sp>
        <p:nvSpPr>
          <p:cNvPr id="29" name="TextBox 28"/>
          <p:cNvSpPr txBox="1"/>
          <p:nvPr/>
        </p:nvSpPr>
        <p:spPr bwMode="auto">
          <a:xfrm>
            <a:off x="2464527" y="4380412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4000">
                <a:solidFill>
                  <a:srgbClr val="F5AC8B"/>
                </a:solidFill>
                <a:latin typeface="Gilroy Bold"/>
              </a:rPr>
              <a:t>2</a:t>
            </a:r>
            <a:endParaRPr lang="ru-RU" sz="4000">
              <a:solidFill>
                <a:srgbClr val="F5AC8B"/>
              </a:solidFill>
              <a:latin typeface="Gilroy Bold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4659087" y="4380412"/>
            <a:ext cx="463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4000">
                <a:solidFill>
                  <a:srgbClr val="F5AC8B"/>
                </a:solidFill>
                <a:latin typeface="Gilroy Bold"/>
              </a:rPr>
              <a:t>3</a:t>
            </a:r>
            <a:endParaRPr lang="ru-RU" sz="4000">
              <a:solidFill>
                <a:srgbClr val="F5AC8B"/>
              </a:solidFill>
              <a:latin typeface="Gilroy Bold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6827522" y="4380412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4000">
                <a:solidFill>
                  <a:srgbClr val="F5AC8B"/>
                </a:solidFill>
                <a:latin typeface="Gilroy Bold"/>
              </a:rPr>
              <a:t>4</a:t>
            </a:r>
            <a:endParaRPr lang="ru-RU" sz="4000">
              <a:solidFill>
                <a:srgbClr val="F5AC8B"/>
              </a:solidFill>
              <a:latin typeface="Gilroy Bold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8952413" y="4380412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4000">
                <a:solidFill>
                  <a:srgbClr val="F5AC8B"/>
                </a:solidFill>
                <a:latin typeface="Gilroy Bold"/>
              </a:rPr>
              <a:t>5</a:t>
            </a:r>
            <a:endParaRPr lang="ru-RU" sz="4000">
              <a:solidFill>
                <a:srgbClr val="F5AC8B"/>
              </a:solidFill>
              <a:latin typeface="Gilroy Bold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10711544" y="4380412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4000">
                <a:solidFill>
                  <a:srgbClr val="F5AC8B"/>
                </a:solidFill>
                <a:latin typeface="Gilroy Bold"/>
              </a:rPr>
              <a:t>6</a:t>
            </a:r>
            <a:endParaRPr lang="ru-RU" sz="4000">
              <a:solidFill>
                <a:srgbClr val="F5AC8B"/>
              </a:solidFill>
              <a:latin typeface="Gilroy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377681" y="4278618"/>
            <a:ext cx="6597884" cy="1625793"/>
          </a:xfrm>
          <a:prstGeom prst="rect">
            <a:avLst/>
          </a:prstGeom>
          <a:gradFill>
            <a:gsLst>
              <a:gs pos="0">
                <a:schemeClr val="bg1"/>
              </a:gs>
              <a:gs pos="43000">
                <a:srgbClr val="F8F8F8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1531">
              <a:lnSpc>
                <a:spcPct val="80000"/>
              </a:lnSpc>
              <a:defRPr/>
            </a:pPr>
            <a:endParaRPr lang="ru-RU" sz="1200">
              <a:solidFill>
                <a:schemeClr val="bg1"/>
              </a:solidFill>
              <a:latin typeface="Gilroy Medium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07831" y="275822"/>
            <a:ext cx="7003840" cy="4235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Остерегайтесь сторонних независимых консультантов 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22216" y="1523792"/>
            <a:ext cx="9353007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>
                <a:solidFill>
                  <a:srgbClr val="EA5614"/>
                </a:solidFill>
                <a:latin typeface="Gilroy"/>
              </a:rPr>
              <a:t>Финансовый управляющий </a:t>
            </a:r>
            <a:r>
              <a:rPr lang="ru-RU" sz="1400">
                <a:latin typeface="Gilroy"/>
              </a:rPr>
              <a:t>обязателен в судебной процедуре банкротства, его утверждает суд.</a:t>
            </a:r>
            <a:endParaRPr/>
          </a:p>
          <a:p>
            <a:pPr>
              <a:lnSpc>
                <a:spcPct val="114999"/>
              </a:lnSpc>
              <a:spcAft>
                <a:spcPts val="0"/>
              </a:spcAft>
              <a:defRPr/>
            </a:pPr>
            <a:endParaRPr lang="ru-RU" sz="1400">
              <a:latin typeface="Gilroy"/>
            </a:endParaRPr>
          </a:p>
          <a:p>
            <a:pPr>
              <a:lnSpc>
                <a:spcPct val="114999"/>
              </a:lnSpc>
              <a:spcAft>
                <a:spcPts val="0"/>
              </a:spcAft>
              <a:defRPr/>
            </a:pPr>
            <a:endParaRPr lang="ru-RU" sz="1400">
              <a:latin typeface="Gilroy"/>
            </a:endParaRPr>
          </a:p>
          <a:p>
            <a:pPr>
              <a:lnSpc>
                <a:spcPct val="114999"/>
              </a:lnSpc>
              <a:spcAft>
                <a:spcPts val="0"/>
              </a:spcAft>
              <a:defRPr/>
            </a:pPr>
            <a:endParaRPr lang="ru-RU" sz="1400">
              <a:latin typeface="Gilroy"/>
            </a:endParaRPr>
          </a:p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>
                <a:solidFill>
                  <a:srgbClr val="EA5614"/>
                </a:solidFill>
                <a:latin typeface="Gilroy"/>
              </a:rPr>
              <a:t>Юристы и финансовые консультанты </a:t>
            </a:r>
            <a:r>
              <a:rPr lang="ru-RU" sz="1400">
                <a:latin typeface="Gilroy"/>
              </a:rPr>
              <a:t>могут быть привлечены </a:t>
            </a:r>
            <a:r>
              <a:rPr lang="ru-RU" sz="1400">
                <a:latin typeface="Gilroy"/>
              </a:rPr>
              <a:t>заемщиком </a:t>
            </a:r>
            <a:r>
              <a:rPr lang="ru-RU" sz="1400">
                <a:latin typeface="Gilroy"/>
              </a:rPr>
              <a:t>по желанию для сбора документов, написания заявления.</a:t>
            </a:r>
            <a:endParaRPr lang="ru-RU" sz="1400">
              <a:latin typeface="Gilroy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61554" y="4489970"/>
            <a:ext cx="6357257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>
                <a:latin typeface="Gilroy"/>
              </a:rPr>
              <a:t>Важно учесть, что ни один юрист или финансовый консультант не может гарантировать результат. </a:t>
            </a:r>
            <a:endParaRPr/>
          </a:p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>
                <a:latin typeface="Gilroy"/>
              </a:rPr>
              <a:t>Если вам обещают 100%-</a:t>
            </a:r>
            <a:r>
              <a:rPr lang="ru-RU" sz="1400">
                <a:latin typeface="Gilroy"/>
              </a:rPr>
              <a:t>ное</a:t>
            </a:r>
            <a:r>
              <a:rPr lang="ru-RU" sz="1400">
                <a:latin typeface="Gilroy"/>
              </a:rPr>
              <a:t> списание долгов, вас, скорее всего, </a:t>
            </a:r>
            <a:r>
              <a:rPr lang="ru-RU" sz="1400">
                <a:latin typeface="Gilroy"/>
              </a:rPr>
              <a:t>обманывают.</a:t>
            </a:r>
            <a:endParaRPr lang="ru-RU" sz="1400">
              <a:latin typeface="Gilroy"/>
            </a:endParaRPr>
          </a:p>
        </p:txBody>
      </p:sp>
      <p:pic>
        <p:nvPicPr>
          <p:cNvPr id="7" name="3Artboard 80@10x.png" descr="3Artboard 80@10x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45059" y="5238435"/>
            <a:ext cx="237473" cy="238573"/>
          </a:xfrm>
          <a:prstGeom prst="rect">
            <a:avLst/>
          </a:prstGeom>
          <a:ln w="3175">
            <a:miter lim="400000"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014063" y="2889069"/>
            <a:ext cx="3585754" cy="3585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6479181" y="1683387"/>
            <a:ext cx="3936274" cy="1225275"/>
          </a:xfrm>
          <a:prstGeom prst="rect">
            <a:avLst/>
          </a:prstGeom>
          <a:gradFill>
            <a:gsLst>
              <a:gs pos="0">
                <a:schemeClr val="bg1"/>
              </a:gs>
              <a:gs pos="43000">
                <a:srgbClr val="F8F8F8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1531">
              <a:lnSpc>
                <a:spcPct val="80000"/>
              </a:lnSpc>
              <a:defRPr/>
            </a:pPr>
            <a:endParaRPr lang="ru-RU" sz="1200">
              <a:solidFill>
                <a:schemeClr val="bg1"/>
              </a:solidFill>
              <a:latin typeface="Gilroy Medium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262738" y="1645920"/>
            <a:ext cx="4153993" cy="1314994"/>
          </a:xfrm>
          <a:prstGeom prst="rect">
            <a:avLst/>
          </a:prstGeom>
          <a:gradFill>
            <a:gsLst>
              <a:gs pos="0">
                <a:schemeClr val="bg1"/>
              </a:gs>
              <a:gs pos="43000">
                <a:srgbClr val="F8F8F8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1531">
              <a:lnSpc>
                <a:spcPct val="80000"/>
              </a:lnSpc>
              <a:defRPr/>
            </a:pPr>
            <a:endParaRPr lang="ru-RU" sz="1200">
              <a:solidFill>
                <a:schemeClr val="bg1"/>
              </a:solidFill>
              <a:latin typeface="Gilroy Medium"/>
            </a:endParaRPr>
          </a:p>
        </p:txBody>
      </p:sp>
      <p:graphicFrame>
        <p:nvGraphicFramePr>
          <p:cNvPr id="6" name="Таблица 5"/>
          <p:cNvGraphicFramePr>
            <a:graphicFrameLocks xmlns:a="http://schemas.openxmlformats.org/drawingml/2006/main" noGrp="1"/>
          </p:cNvGraphicFramePr>
          <p:nvPr/>
        </p:nvGraphicFramePr>
        <p:xfrm>
          <a:off x="1027612" y="1611086"/>
          <a:ext cx="10049691" cy="3340122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{5C22544A-7EE6-4342-B048-85BDC9FD1C3A}</a:tableStyleId>
              </a:tblPr>
              <a:tblGrid>
                <a:gridCol w="4605122"/>
                <a:gridCol w="5444569"/>
              </a:tblGrid>
              <a:tr h="690937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>
                        <a:solidFill>
                          <a:srgbClr val="EA5614"/>
                        </a:solidFill>
                        <a:latin typeface="Gilroy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rgbClr val="EA5614"/>
                          </a:solidFill>
                          <a:latin typeface="Gilroy"/>
                          <a:ea typeface="+mn-ea"/>
                          <a:cs typeface="+mn-cs"/>
                        </a:rPr>
                        <a:t>Мировое</a:t>
                      </a:r>
                      <a:r>
                        <a:rPr lang="ru-RU" sz="1400">
                          <a:solidFill>
                            <a:srgbClr val="EA5614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>
                          <a:solidFill>
                            <a:srgbClr val="EA5614"/>
                          </a:solidFill>
                          <a:latin typeface="Gilroy"/>
                          <a:ea typeface="+mn-ea"/>
                          <a:cs typeface="+mn-cs"/>
                        </a:rPr>
                        <a:t>соглашение 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rgbClr val="EA5614"/>
                          </a:solidFill>
                          <a:latin typeface="Gilroy"/>
                          <a:ea typeface="+mn-ea"/>
                          <a:cs typeface="+mn-cs"/>
                        </a:rPr>
                        <a:t>Реструктуризация </a:t>
                      </a:r>
                      <a:endParaRPr lang="ru-RU" sz="1400">
                        <a:solidFill>
                          <a:srgbClr val="EA5614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>
                        <a:solidFill>
                          <a:srgbClr val="EA5614"/>
                        </a:solidFill>
                        <a:latin typeface="Gilroy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>
                        <a:solidFill>
                          <a:srgbClr val="EA5614"/>
                        </a:solidFill>
                        <a:latin typeface="Gilroy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rgbClr val="EA5614"/>
                          </a:solidFill>
                          <a:latin typeface="Gilroy"/>
                          <a:ea typeface="+mn-ea"/>
                          <a:cs typeface="+mn-cs"/>
                        </a:rPr>
                        <a:t>Реализация имущества </a:t>
                      </a:r>
                      <a:endParaRPr lang="ru-RU" sz="1400">
                        <a:solidFill>
                          <a:srgbClr val="EA5614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946132">
                <a:tc>
                  <a:txBody>
                    <a:bodyPr/>
                    <a:p>
                      <a:pPr marL="1200150" marR="0" lvl="2" indent="-28575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§"/>
                        <a:defRPr/>
                      </a:pP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  <a:p>
                      <a:pPr marL="1200150" marR="0" lvl="2" indent="-28575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§"/>
                        <a:defRPr/>
                      </a:pP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  <a:p>
                      <a:pPr marL="1200150" marR="0" lvl="2" indent="-28575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§"/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 признают банкротом </a:t>
                      </a: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1657350" lvl="3" indent="-28575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Wingdings"/>
                        <a:buChar char="§"/>
                        <a:defRPr/>
                      </a:pP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  <a:p>
                      <a:pPr marL="1657350" lvl="3" indent="-28575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Wingdings"/>
                        <a:buChar char="§"/>
                        <a:defRPr/>
                      </a:pP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  <a:p>
                      <a:pPr marL="1657350" lvl="3" indent="-28575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Wingdings"/>
                        <a:buChar char="§"/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Признают банкротом </a:t>
                      </a: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697910">
                <a:tc>
                  <a:txBody>
                    <a:bodyPr/>
                    <a:p>
                      <a:pPr marL="1200150" lvl="2" indent="-285750" algn="l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Wingdings"/>
                        <a:buChar char="§"/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Выплата долга по </a:t>
                      </a:r>
                      <a:br>
                        <a:rPr lang="ru-RU" sz="14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</a:br>
                      <a:r>
                        <a:rPr lang="ru-RU" sz="14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согласованному графику</a:t>
                      </a: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1657350" lvl="3" indent="-28575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Wingdings"/>
                        <a:buChar char="§"/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Распродают имущество </a:t>
                      </a:r>
                      <a:br>
                        <a:rPr lang="ru-RU" sz="14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</a:br>
                      <a:r>
                        <a:rPr lang="ru-RU" sz="1400">
                          <a:solidFill>
                            <a:schemeClr val="tx1"/>
                          </a:solidFill>
                          <a:latin typeface="Gilroy"/>
                          <a:ea typeface="+mn-ea"/>
                          <a:cs typeface="+mn-cs"/>
                        </a:rPr>
                        <a:t>для погашения долга</a:t>
                      </a: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416494"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416494"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400">
                        <a:solidFill>
                          <a:schemeClr val="tx1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544894" y="308628"/>
            <a:ext cx="3677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Варианты развития событий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254033" y="1654628"/>
            <a:ext cx="4145281" cy="494646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492239" y="1658983"/>
            <a:ext cx="3931921" cy="494646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00257" y="4354286"/>
            <a:ext cx="1972491" cy="19724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71205" y="4563291"/>
            <a:ext cx="1476103" cy="1476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120314" y="1239250"/>
            <a:ext cx="11971422" cy="3297915"/>
          </a:xfrm>
          <a:prstGeom prst="rect">
            <a:avLst/>
          </a:prstGeom>
          <a:gradFill>
            <a:gsLst>
              <a:gs pos="0">
                <a:schemeClr val="bg1"/>
              </a:gs>
              <a:gs pos="43000">
                <a:srgbClr val="F8F8F8"/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1531">
              <a:lnSpc>
                <a:spcPct val="80000"/>
              </a:lnSpc>
              <a:defRPr/>
            </a:pPr>
            <a:endParaRPr lang="ru-RU" sz="1200">
              <a:solidFill>
                <a:schemeClr val="bg1"/>
              </a:solidFill>
              <a:latin typeface="Gilroy Medium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55528" y="311917"/>
            <a:ext cx="3911648" cy="4235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2000" b="1">
                <a:solidFill>
                  <a:srgbClr val="2B2C84"/>
                </a:solidFill>
                <a:latin typeface="Gilroy SemiBold"/>
                <a:ea typeface="Verdana"/>
                <a:cs typeface="Arial"/>
              </a:rPr>
              <a:t>Что не изымают в счет долга? </a:t>
            </a: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21367" y="1636201"/>
            <a:ext cx="8317833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999"/>
              </a:lnSpc>
              <a:buClr>
                <a:srgbClr val="EA5614"/>
              </a:buClr>
              <a:defRPr/>
            </a:pPr>
            <a:r>
              <a:rPr lang="ru-RU" sz="1400">
                <a:latin typeface="Gilroy"/>
              </a:rPr>
              <a:t>Сумму прожиточного минимума на должника и тех, кто находится на его иждивении;  </a:t>
            </a:r>
            <a:endParaRPr lang="ru-RU" sz="1400">
              <a:latin typeface="Gilroy"/>
            </a:endParaRPr>
          </a:p>
          <a:p>
            <a:pPr lvl="0">
              <a:lnSpc>
                <a:spcPct val="114999"/>
              </a:lnSpc>
              <a:buClr>
                <a:srgbClr val="EA5614"/>
              </a:buClr>
              <a:defRPr/>
            </a:pPr>
            <a:endParaRPr lang="ru-RU" sz="1400">
              <a:latin typeface="Gilroy"/>
            </a:endParaRPr>
          </a:p>
          <a:p>
            <a:pPr lvl="0">
              <a:lnSpc>
                <a:spcPct val="114999"/>
              </a:lnSpc>
              <a:buClr>
                <a:srgbClr val="EA5614"/>
              </a:buClr>
              <a:defRPr/>
            </a:pPr>
            <a:endParaRPr lang="ru-RU" sz="1400">
              <a:latin typeface="Gilroy"/>
            </a:endParaRPr>
          </a:p>
          <a:p>
            <a:pPr lvl="0">
              <a:lnSpc>
                <a:spcPct val="114999"/>
              </a:lnSpc>
              <a:buClr>
                <a:srgbClr val="EA5614"/>
              </a:buClr>
              <a:defRPr/>
            </a:pPr>
            <a:endParaRPr lang="ru-RU" sz="1400">
              <a:latin typeface="Gilroy"/>
            </a:endParaRPr>
          </a:p>
          <a:p>
            <a:pPr lvl="0">
              <a:lnSpc>
                <a:spcPct val="114999"/>
              </a:lnSpc>
              <a:buClr>
                <a:srgbClr val="EA5614"/>
              </a:buClr>
              <a:defRPr/>
            </a:pPr>
            <a:r>
              <a:rPr lang="ru-RU" sz="1400">
                <a:latin typeface="Gilroy"/>
              </a:rPr>
              <a:t>Выплаты, которые предназначены для содержания других лиц, например, алименты на несовершеннолетних детей, пособие на ребенка, социальные </a:t>
            </a:r>
            <a:r>
              <a:rPr lang="ru-RU" sz="1400">
                <a:latin typeface="Gilroy"/>
              </a:rPr>
              <a:t>пенсии;</a:t>
            </a:r>
            <a:endParaRPr/>
          </a:p>
          <a:p>
            <a:pPr lvl="0">
              <a:lnSpc>
                <a:spcPct val="114999"/>
              </a:lnSpc>
              <a:buClr>
                <a:srgbClr val="EA5614"/>
              </a:buClr>
              <a:defRPr/>
            </a:pPr>
            <a:endParaRPr lang="ru-RU" sz="1400">
              <a:latin typeface="Gilroy"/>
            </a:endParaRPr>
          </a:p>
          <a:p>
            <a:pPr lvl="0">
              <a:lnSpc>
                <a:spcPct val="114999"/>
              </a:lnSpc>
              <a:buClr>
                <a:srgbClr val="EA5614"/>
              </a:buClr>
              <a:defRPr/>
            </a:pPr>
            <a:endParaRPr lang="ru-RU" sz="1400">
              <a:latin typeface="Gilroy"/>
            </a:endParaRPr>
          </a:p>
          <a:p>
            <a:pPr lvl="0">
              <a:lnSpc>
                <a:spcPct val="114999"/>
              </a:lnSpc>
              <a:buClr>
                <a:srgbClr val="EA5614"/>
              </a:buClr>
              <a:defRPr/>
            </a:pPr>
            <a:r>
              <a:rPr lang="ru-RU" sz="1400">
                <a:latin typeface="Gilroy"/>
              </a:rPr>
              <a:t>Имущество, на которое не может быть обращено взыскание в соответствии с гражданским процессуальным законодательством, например, единственная жилая площадь.</a:t>
            </a:r>
            <a:endParaRPr/>
          </a:p>
        </p:txBody>
      </p:sp>
      <p:pic>
        <p:nvPicPr>
          <p:cNvPr id="6" name="3Artboard 79@10x.png" descr="3Artboard 79@10x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1479" y="1755192"/>
            <a:ext cx="265889" cy="265889"/>
          </a:xfrm>
          <a:prstGeom prst="rect">
            <a:avLst/>
          </a:prstGeom>
          <a:ln w="3175">
            <a:miter lim="400000"/>
          </a:ln>
        </p:spPr>
      </p:pic>
      <p:pic>
        <p:nvPicPr>
          <p:cNvPr id="7" name="3Artboard 79@10x.png" descr="3Artboard 79@10x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2770" y="2695711"/>
            <a:ext cx="265889" cy="265889"/>
          </a:xfrm>
          <a:prstGeom prst="rect">
            <a:avLst/>
          </a:prstGeom>
          <a:ln w="3175">
            <a:miter lim="400000"/>
          </a:ln>
        </p:spPr>
      </p:pic>
      <p:pic>
        <p:nvPicPr>
          <p:cNvPr id="8" name="3Artboard 79@10x.png" descr="3Artboard 79@10x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0188" y="3714616"/>
            <a:ext cx="265889" cy="265889"/>
          </a:xfrm>
          <a:prstGeom prst="rect">
            <a:avLst/>
          </a:prstGeom>
          <a:ln w="3175">
            <a:miter lim="400000"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273946" y="3409634"/>
            <a:ext cx="3722685" cy="3722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Р7-Офис/2024.1.2.401</Application>
  <DocSecurity>0</DocSecurity>
  <PresentationFormat>Широкоэкранный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Вернуть налоги просто</dc:title>
  <dc:subject/>
  <dc:creator>Наумов Игорь</dc:creator>
  <cp:keywords/>
  <dc:description/>
  <dc:identifier/>
  <dc:language/>
  <cp:lastModifiedBy/>
  <cp:revision>57</cp:revision>
  <dcterms:created xsi:type="dcterms:W3CDTF">2022-06-22T09:42:58Z</dcterms:created>
  <dcterms:modified xsi:type="dcterms:W3CDTF">2025-09-24T03:21:17Z</dcterms:modified>
  <cp:category/>
  <cp:contentStatus/>
  <cp:version/>
</cp:coreProperties>
</file>